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Raleway"/>
      <p:regular r:id="rId46"/>
      <p:bold r:id="rId47"/>
      <p:italic r:id="rId48"/>
      <p:boldItalic r:id="rId49"/>
    </p:embeddedFont>
    <p:embeddedFont>
      <p:font typeface="La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aleway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italic.fntdata"/><Relationship Id="rId47" Type="http://schemas.openxmlformats.org/officeDocument/2006/relationships/font" Target="fonts/Raleway-bold.fntdata"/><Relationship Id="rId49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53aa18df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53aa18df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53aa18df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53aa18df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53aa18df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53aa18df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53aa18df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53aa18df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53aa18df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453aa18df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53aa18df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53aa18df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53aa18df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453aa18df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53aa18df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53aa18df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53aa18df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453aa18df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53aa18df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453aa18df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53aa18df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53aa18df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53aa18df8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453aa18df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53aa18df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453aa18df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453aa18df8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453aa18df8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53aa18df8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453aa18df8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53aa18df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53aa18df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53aa18df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453aa18df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53aa18df8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453aa18df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53aa18df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453aa18df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53aa18df8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453aa18df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53aa18df8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453aa18df8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53aa18df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53aa18df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53aa18df8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453aa18df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453aa18df8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453aa18df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53aa18df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453aa18df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53aa18df8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453aa18df8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453aa18df8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453aa18df8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53aa18df8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453aa18df8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453aa18df8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453aa18df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453aa18df8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453aa18df8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53aa18df8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453aa18df8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453aa18df8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453aa18df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53aa18df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53aa18df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453aa18df8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453aa18df8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53aa18df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53aa18df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53aa18df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53aa18df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53aa18df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53aa18df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53aa18df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53aa18df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53aa18df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53aa18df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atplotlib.org/2.0.2/examples/pylab_examples/subplots_demo.html" TargetMode="External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numpy.or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andas.pydata.org/" TargetMode="External"/><Relationship Id="rId4" Type="http://schemas.openxmlformats.org/officeDocument/2006/relationships/hyperlink" Target="https://pandas.pydata.org/docs/user_guide/index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aosabook.org/en/matplotlib.html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atplotlib.org/2.0.2/api/pyplot_api.html" TargetMode="External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數據分析、資料科學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Matplotlib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繪製子圖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84038"/>
            <a:ext cx="377190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Matplotlib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繪製子圖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ref: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https://matplotlib.org/2.0.2/examples/pylab_examples/subplots_demo.html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293163"/>
            <a:ext cx="4010025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Matplotlib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畫</a:t>
            </a:r>
            <a:r>
              <a:rPr lang="zh-TW"/>
              <a:t>散布圖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200" y="807238"/>
            <a:ext cx="573405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Matplotlib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直方圖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850" y="1116863"/>
            <a:ext cx="369570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Matplotlib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直方圖</a:t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800" y="1086563"/>
            <a:ext cx="367665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numpy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Numpy: 數學運算的基礎套件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https://numpy.org/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向量運算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速度，底層都是C實作的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很多工程、科學計算都使用此套件為基礎往上蓋房子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Numpy(2) </a:t>
            </a:r>
            <a:r>
              <a:rPr lang="zh-TW"/>
              <a:t>常用功能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900" y="1764400"/>
            <a:ext cx="3585457" cy="33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Numpy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389" y="2078875"/>
            <a:ext cx="3709063" cy="28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Numpy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550" y="1433000"/>
            <a:ext cx="52197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matplotlib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Numpy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重新塑形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801" y="2078875"/>
            <a:ext cx="3116937" cy="28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Numpy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方便的布林運算方式</a:t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825" y="1768225"/>
            <a:ext cx="3814000" cy="30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Numpy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列出合乎條件的index</a:t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050" y="2857000"/>
            <a:ext cx="453390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Numpy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列出合乎條件的</a:t>
            </a:r>
            <a:r>
              <a:rPr lang="zh-TW"/>
              <a:t>進行運算</a:t>
            </a:r>
            <a:endParaRPr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725" y="2064825"/>
            <a:ext cx="3542675" cy="21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Pandas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Pandas</a:t>
            </a:r>
            <a:endParaRPr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常見的資料分析及整理的套件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重要的資料元件和操作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Series, Dataframe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https://pandas.pydata.org/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https://pandas.pydata.org/docs/user_guide/index.html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Pandas</a:t>
            </a:r>
            <a:endParaRPr/>
          </a:p>
        </p:txBody>
      </p:sp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引入套件</a:t>
            </a:r>
            <a:endParaRPr/>
          </a:p>
        </p:txBody>
      </p:sp>
      <p:pic>
        <p:nvPicPr>
          <p:cNvPr id="253" name="Google Shape;2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353" y="2266050"/>
            <a:ext cx="3543775" cy="24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Pandas</a:t>
            </a:r>
            <a:endParaRPr/>
          </a:p>
        </p:txBody>
      </p:sp>
      <p:sp>
        <p:nvSpPr>
          <p:cNvPr id="259" name="Google Shape;259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Series</a:t>
            </a:r>
            <a:r>
              <a:rPr lang="zh-TW"/>
              <a:t>的使用</a:t>
            </a:r>
            <a:endParaRPr/>
          </a:p>
        </p:txBody>
      </p:sp>
      <p:pic>
        <p:nvPicPr>
          <p:cNvPr id="260" name="Google Shape;2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650" y="1318700"/>
            <a:ext cx="297180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Pandas</a:t>
            </a:r>
            <a:endParaRPr/>
          </a:p>
        </p:txBody>
      </p:sp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指定index</a:t>
            </a:r>
            <a:endParaRPr/>
          </a:p>
        </p:txBody>
      </p:sp>
      <p:pic>
        <p:nvPicPr>
          <p:cNvPr id="267" name="Google Shape;2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550" y="771525"/>
            <a:ext cx="4339775" cy="42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Pandas</a:t>
            </a:r>
            <a:endParaRPr/>
          </a:p>
        </p:txBody>
      </p:sp>
      <p:sp>
        <p:nvSpPr>
          <p:cNvPr id="273" name="Google Shape;273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指定index</a:t>
            </a:r>
            <a:endParaRPr/>
          </a:p>
        </p:txBody>
      </p:sp>
      <p:pic>
        <p:nvPicPr>
          <p:cNvPr id="274" name="Google Shape;2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550" y="771525"/>
            <a:ext cx="4339775" cy="42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Matplotlib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Python中</a:t>
            </a:r>
            <a:r>
              <a:rPr lang="zh-TW"/>
              <a:t>最常用來繪圖的套件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所使用的函式名稱和matlab很像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MatPlotLib 是 Matrix Plotting Libray 的縮寫。它是 Python 最主要的 2D 繪圖套件，是用 Python 來畫圖的首選套件。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 u="sng">
                <a:solidFill>
                  <a:schemeClr val="hlink"/>
                </a:solidFill>
                <a:hlinkClick r:id="rId3"/>
              </a:rPr>
              <a:t>Matplotlib</a:t>
            </a:r>
            <a:r>
              <a:rPr lang="zh-TW"/>
              <a:t>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Pandas</a:t>
            </a:r>
            <a:endParaRPr/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有index時，</a:t>
            </a:r>
            <a:r>
              <a:rPr lang="zh-TW"/>
              <a:t>會有不同的運算結果</a:t>
            </a:r>
            <a:endParaRPr/>
          </a:p>
        </p:txBody>
      </p:sp>
      <p:pic>
        <p:nvPicPr>
          <p:cNvPr id="281" name="Google Shape;2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105" y="2432755"/>
            <a:ext cx="2193825" cy="23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Pandas</a:t>
            </a:r>
            <a:endParaRPr/>
          </a:p>
        </p:txBody>
      </p:sp>
      <p:sp>
        <p:nvSpPr>
          <p:cNvPr id="287" name="Google Shape;287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超好用的DataFrame</a:t>
            </a:r>
            <a:endParaRPr/>
          </a:p>
        </p:txBody>
      </p:sp>
      <p:pic>
        <p:nvPicPr>
          <p:cNvPr id="288" name="Google Shape;2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501" y="583026"/>
            <a:ext cx="3368650" cy="443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Pandas</a:t>
            </a:r>
            <a:endParaRPr/>
          </a:p>
        </p:txBody>
      </p:sp>
      <p:sp>
        <p:nvSpPr>
          <p:cNvPr id="294" name="Google Shape;294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設定column</a:t>
            </a:r>
            <a:endParaRPr/>
          </a:p>
        </p:txBody>
      </p:sp>
      <p:pic>
        <p:nvPicPr>
          <p:cNvPr id="295" name="Google Shape;29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43728"/>
            <a:ext cx="3687150" cy="43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Pandas</a:t>
            </a:r>
            <a:endParaRPr/>
          </a:p>
        </p:txBody>
      </p:sp>
      <p:sp>
        <p:nvSpPr>
          <p:cNvPr id="301" name="Google Shape;301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為row</a:t>
            </a:r>
            <a:r>
              <a:rPr lang="zh-TW"/>
              <a:t>加上時間為index</a:t>
            </a:r>
            <a:endParaRPr/>
          </a:p>
        </p:txBody>
      </p:sp>
      <p:pic>
        <p:nvPicPr>
          <p:cNvPr id="302" name="Google Shape;3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051" y="1086901"/>
            <a:ext cx="4049100" cy="39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Pandas</a:t>
            </a:r>
            <a:endParaRPr/>
          </a:p>
        </p:txBody>
      </p:sp>
      <p:sp>
        <p:nvSpPr>
          <p:cNvPr id="308" name="Google Shape;308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定位並移除資料</a:t>
            </a:r>
            <a:endParaRPr/>
          </a:p>
        </p:txBody>
      </p:sp>
      <p:pic>
        <p:nvPicPr>
          <p:cNvPr id="309" name="Google Shape;30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492825"/>
            <a:ext cx="3362325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Pandas</a:t>
            </a:r>
            <a:endParaRPr/>
          </a:p>
        </p:txBody>
      </p:sp>
      <p:sp>
        <p:nvSpPr>
          <p:cNvPr id="315" name="Google Shape;315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重新再設定index為數字</a:t>
            </a:r>
            <a:endParaRPr/>
          </a:p>
        </p:txBody>
      </p:sp>
      <p:pic>
        <p:nvPicPr>
          <p:cNvPr id="316" name="Google Shape;31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478" y="947725"/>
            <a:ext cx="3533775" cy="38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Pandas</a:t>
            </a:r>
            <a:endParaRPr/>
          </a:p>
        </p:txBody>
      </p:sp>
      <p:sp>
        <p:nvSpPr>
          <p:cNvPr id="322" name="Google Shape;322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取一個row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刪除一筆資料</a:t>
            </a:r>
            <a:endParaRPr/>
          </a:p>
        </p:txBody>
      </p:sp>
      <p:pic>
        <p:nvPicPr>
          <p:cNvPr id="323" name="Google Shape;32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888" y="839713"/>
            <a:ext cx="3057525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Pandas</a:t>
            </a:r>
            <a:endParaRPr/>
          </a:p>
        </p:txBody>
      </p:sp>
      <p:sp>
        <p:nvSpPr>
          <p:cNvPr id="329" name="Google Shape;329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Series，和dataframe</a:t>
            </a:r>
            <a:r>
              <a:rPr lang="zh-TW"/>
              <a:t>都有內建的</a:t>
            </a:r>
            <a:br>
              <a:rPr lang="zh-TW"/>
            </a:br>
            <a:r>
              <a:rPr lang="zh-TW"/>
              <a:t>繪圖函式</a:t>
            </a:r>
            <a:endParaRPr/>
          </a:p>
        </p:txBody>
      </p:sp>
      <p:pic>
        <p:nvPicPr>
          <p:cNvPr id="330" name="Google Shape;33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913" y="1853850"/>
            <a:ext cx="393382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Pandas</a:t>
            </a:r>
            <a:endParaRPr/>
          </a:p>
        </p:txBody>
      </p:sp>
      <p:sp>
        <p:nvSpPr>
          <p:cNvPr id="336" name="Google Shape;336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Series，和dataframe都有內建的</a:t>
            </a:r>
            <a:br>
              <a:rPr lang="zh-TW"/>
            </a:br>
            <a:r>
              <a:rPr lang="zh-TW"/>
              <a:t>繪圖函式</a:t>
            </a:r>
            <a:endParaRPr/>
          </a:p>
        </p:txBody>
      </p:sp>
      <p:pic>
        <p:nvPicPr>
          <p:cNvPr id="337" name="Google Shape;33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888" y="1853838"/>
            <a:ext cx="380047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Pandas</a:t>
            </a:r>
            <a:endParaRPr/>
          </a:p>
        </p:txBody>
      </p:sp>
      <p:sp>
        <p:nvSpPr>
          <p:cNvPr id="343" name="Google Shape;343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Series，和dataframe都有內建的</a:t>
            </a:r>
            <a:br>
              <a:rPr lang="zh-TW"/>
            </a:br>
            <a:r>
              <a:rPr lang="zh-TW"/>
              <a:t>繪圖函式</a:t>
            </a:r>
            <a:endParaRPr/>
          </a:p>
        </p:txBody>
      </p:sp>
      <p:pic>
        <p:nvPicPr>
          <p:cNvPr id="344" name="Google Shape;34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788" y="1794650"/>
            <a:ext cx="446722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Matplotlib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475" y="1639388"/>
            <a:ext cx="41529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Pandas</a:t>
            </a:r>
            <a:endParaRPr/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Series，和dataframe都有內建的</a:t>
            </a:r>
            <a:br>
              <a:rPr lang="zh-TW"/>
            </a:br>
            <a:r>
              <a:rPr lang="zh-TW"/>
              <a:t>繪圖函式</a:t>
            </a:r>
            <a:endParaRPr/>
          </a:p>
        </p:txBody>
      </p:sp>
      <p:pic>
        <p:nvPicPr>
          <p:cNvPr id="351" name="Google Shape;35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713" y="1932375"/>
            <a:ext cx="372427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Matplotlib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313" y="1773325"/>
            <a:ext cx="397192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Matplotlib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控制線的顏色、線型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https://matplotlib.org/2.0.2/api/pyplot_api.html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981200"/>
            <a:ext cx="355282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Matplotlib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控制圖的標題，X, Y軸標示文字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300" y="1152513"/>
            <a:ext cx="375285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Matplotlib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加入格線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931150"/>
            <a:ext cx="366712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Matplotlib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在圖上標註文字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788" y="1590663"/>
            <a:ext cx="364807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