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embeddedFontLst>
    <p:embeddedFont>
      <p:font typeface="Comfortaa" panose="02020500000000000000" charset="0"/>
      <p:regular r:id="rId12"/>
      <p:bold r:id="rId13"/>
    </p:embeddedFont>
    <p:embeddedFont>
      <p:font typeface="Lato" panose="020F0502020204030203" pitchFamily="34" charset="0"/>
      <p:regular r:id="rId14"/>
      <p:bold r:id="rId15"/>
      <p:italic r:id="rId16"/>
      <p:boldItalic r:id="rId17"/>
    </p:embeddedFont>
    <p:embeddedFont>
      <p:font typeface="Montserrat" panose="00000500000000000000" pitchFamily="2" charset="0"/>
      <p:regular r:id="rId18"/>
      <p:bold r:id="rId19"/>
      <p:italic r:id="rId20"/>
      <p:boldItalic r:id="rId21"/>
    </p:embeddedFont>
    <p:embeddedFont>
      <p:font typeface="Trebuchet MS" panose="020B0603020202020204" pitchFamily="3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08b8701db0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08b8701db0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08b8701db0_0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08b8701db0_0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08b8701db0_0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08b8701db0_0_1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08b8701db0_0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08b8701db0_0_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08b8701db0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08b8701db0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09d566a9bd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09d566a9bd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09d566a9bd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09d566a9bd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09d566a9bd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09d566a9bd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2655900" y="3080250"/>
            <a:ext cx="5811000" cy="10608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3449375" y="385825"/>
            <a:ext cx="5017500" cy="20724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accent5"/>
                </a:solidFill>
                <a:latin typeface="Comfortaa"/>
                <a:ea typeface="Comfortaa"/>
                <a:cs typeface="Comfortaa"/>
                <a:sym typeface="Comfortaa"/>
              </a:rPr>
              <a:t>物聯網整合系統實務</a:t>
            </a:r>
            <a:endParaRPr sz="2400" dirty="0">
              <a:solidFill>
                <a:schemeClr val="accent5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accent5"/>
                </a:solidFill>
                <a:latin typeface="Comfortaa"/>
                <a:ea typeface="Comfortaa"/>
                <a:cs typeface="Comfortaa"/>
                <a:sym typeface="Comfortaa"/>
              </a:rPr>
              <a:t>期末報告</a:t>
            </a:r>
            <a:endParaRPr sz="2400" dirty="0">
              <a:solidFill>
                <a:schemeClr val="accent5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accent5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r>
              <a:rPr lang="en" sz="2400" dirty="0">
                <a:solidFill>
                  <a:schemeClr val="accent5"/>
                </a:solidFill>
                <a:latin typeface="Comfortaa"/>
                <a:ea typeface="Comfortaa"/>
                <a:cs typeface="Comfortaa"/>
                <a:sym typeface="Comfortaa"/>
              </a:rPr>
              <a:t>姓名 : 戴孟玄</a:t>
            </a:r>
            <a:br>
              <a:rPr lang="en" sz="2400" dirty="0">
                <a:solidFill>
                  <a:schemeClr val="accent5"/>
                </a:solidFill>
                <a:latin typeface="Comfortaa"/>
                <a:ea typeface="Comfortaa"/>
                <a:cs typeface="Comfortaa"/>
                <a:sym typeface="Comfortaa"/>
              </a:rPr>
            </a:br>
            <a:r>
              <a:rPr lang="zh-TW" altLang="en-US" sz="2400" dirty="0">
                <a:solidFill>
                  <a:schemeClr val="accent5"/>
                </a:solidFill>
                <a:latin typeface="Comfortaa"/>
                <a:ea typeface="Comfortaa"/>
                <a:cs typeface="Comfortaa"/>
                <a:sym typeface="Comfortaa"/>
              </a:rPr>
              <a:t>班級 </a:t>
            </a:r>
            <a:r>
              <a:rPr lang="en-US" altLang="zh-TW" sz="2400" dirty="0">
                <a:solidFill>
                  <a:schemeClr val="accent5"/>
                </a:solidFill>
                <a:latin typeface="Comfortaa"/>
                <a:ea typeface="Comfortaa"/>
                <a:cs typeface="Comfortaa"/>
                <a:sym typeface="Comfortaa"/>
              </a:rPr>
              <a:t>:</a:t>
            </a:r>
            <a:r>
              <a:rPr lang="zh-TW" altLang="en-US" sz="2400" dirty="0">
                <a:solidFill>
                  <a:schemeClr val="accent5"/>
                </a:solidFill>
                <a:latin typeface="Comfortaa"/>
                <a:ea typeface="Comfortaa"/>
                <a:cs typeface="Comfortaa"/>
                <a:sym typeface="Comfortaa"/>
              </a:rPr>
              <a:t> 資工三丁</a:t>
            </a:r>
            <a:br>
              <a:rPr lang="en-US" altLang="zh-TW" sz="2400" dirty="0">
                <a:solidFill>
                  <a:schemeClr val="accent5"/>
                </a:solidFill>
                <a:latin typeface="Comfortaa"/>
                <a:ea typeface="Comfortaa"/>
                <a:cs typeface="Comfortaa"/>
                <a:sym typeface="Comfortaa"/>
              </a:rPr>
            </a:br>
            <a:r>
              <a:rPr lang="zh-TW" altLang="en-US" sz="2400" dirty="0">
                <a:solidFill>
                  <a:schemeClr val="accent5"/>
                </a:solidFill>
                <a:latin typeface="Comfortaa"/>
                <a:ea typeface="Comfortaa"/>
                <a:cs typeface="Comfortaa"/>
                <a:sym typeface="Comfortaa"/>
              </a:rPr>
              <a:t>主題 </a:t>
            </a:r>
            <a:r>
              <a:rPr lang="en-US" altLang="zh-TW" sz="2400" dirty="0">
                <a:solidFill>
                  <a:schemeClr val="accent5"/>
                </a:solidFill>
                <a:latin typeface="Comfortaa"/>
                <a:ea typeface="Comfortaa"/>
                <a:cs typeface="Comfortaa"/>
                <a:sym typeface="Comfortaa"/>
              </a:rPr>
              <a:t>: </a:t>
            </a:r>
            <a:r>
              <a:rPr lang="en-US" altLang="zh-TW" sz="2400" b="0" dirty="0">
                <a:solidFill>
                  <a:schemeClr val="accent5"/>
                </a:solidFill>
                <a:effectLst/>
                <a:latin typeface="Comfortaa" panose="02020500000000000000" charset="0"/>
              </a:rPr>
              <a:t>110</a:t>
            </a:r>
            <a:r>
              <a:rPr lang="zh-TW" altLang="en-US" sz="2400" b="0" dirty="0">
                <a:solidFill>
                  <a:schemeClr val="accent5"/>
                </a:solidFill>
                <a:effectLst/>
                <a:latin typeface="Comfortaa" panose="02020500000000000000" charset="0"/>
              </a:rPr>
              <a:t>年</a:t>
            </a:r>
            <a:r>
              <a:rPr lang="en-US" altLang="zh-TW" sz="2400" b="0" dirty="0">
                <a:solidFill>
                  <a:schemeClr val="accent5"/>
                </a:solidFill>
                <a:effectLst/>
                <a:latin typeface="Comfortaa" panose="02020500000000000000" charset="0"/>
              </a:rPr>
              <a:t>11</a:t>
            </a:r>
            <a:r>
              <a:rPr lang="zh-TW" altLang="en-US" sz="2400" b="0" dirty="0">
                <a:solidFill>
                  <a:schemeClr val="accent5"/>
                </a:solidFill>
                <a:effectLst/>
                <a:latin typeface="Comfortaa" panose="02020500000000000000" charset="0"/>
              </a:rPr>
              <a:t>月份環境水體監測資料</a:t>
            </a:r>
            <a:endParaRPr sz="2400" dirty="0">
              <a:solidFill>
                <a:schemeClr val="accent5"/>
              </a:solidFill>
              <a:latin typeface="Comfortaa" panose="02020500000000000000" charset="0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accent5"/>
                </a:solidFill>
                <a:latin typeface="Comfortaa"/>
                <a:ea typeface="Comfortaa"/>
                <a:cs typeface="Comfortaa"/>
                <a:sym typeface="Comfortaa"/>
              </a:rPr>
              <a:t>老師 : 楊熲煜 老師</a:t>
            </a:r>
            <a:endParaRPr sz="2400" dirty="0">
              <a:solidFill>
                <a:schemeClr val="accent5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3160725" y="3892375"/>
            <a:ext cx="5811000" cy="96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47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rebuchet MS"/>
                <a:ea typeface="Trebuchet MS"/>
                <a:cs typeface="Trebuchet MS"/>
                <a:sym typeface="Trebuchet MS"/>
              </a:rPr>
              <a:t>連結 : 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Trebuchet MS"/>
                <a:ea typeface="Trebuchet MS"/>
                <a:cs typeface="Trebuchet MS"/>
                <a:sym typeface="Trebuchet MS"/>
              </a:rPr>
              <a:t>https://colab.research.google.com/drive/1gDx6Ty1AGAoS6iyPouIrB6etnnyOnSJv?authuser=2#scrollTo=RuQL7OeBSu88</a:t>
            </a:r>
            <a:endParaRPr>
              <a:solidFill>
                <a:schemeClr val="accent5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5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rebuchet MS"/>
                <a:ea typeface="Trebuchet MS"/>
                <a:cs typeface="Trebuchet MS"/>
                <a:sym typeface="Trebuchet MS"/>
              </a:rPr>
              <a:t>資料 :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https://data.kcg.gov.tw/dataset/6ffc07d4-59ae-47e6-bb67-94194d8e1797/resource/3ca3b6b0-7783-43c7-91f4-b1366aea8e73/download/2021-11opendata.csv</a:t>
            </a:r>
            <a:endParaRPr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body" idx="1"/>
          </p:nvPr>
        </p:nvSpPr>
        <p:spPr>
          <a:xfrm>
            <a:off x="1131550" y="1485250"/>
            <a:ext cx="7319100" cy="3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解釋 :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295275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050"/>
              <a:buFont typeface="Courier New"/>
              <a:buChar char="●"/>
            </a:pPr>
            <a:r>
              <a:rPr lang="en" sz="10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requests</a:t>
            </a:r>
            <a:endParaRPr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= 把requests這個模組 import 進來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295275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050"/>
              <a:buFont typeface="Courier New"/>
              <a:buChar char="●"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url = </a:t>
            </a:r>
            <a:r>
              <a:rPr lang="en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  https://data.kcg.gov.tw/dataset/6ffc07d4-59ae-47e6-bb67-94194d8e1797/resource/3ca3b6b0-7783-43c7-91f4-b1366aea8e73/download/2021-11opendata.csv "</a:t>
            </a:r>
            <a:endParaRPr sz="1050">
              <a:solidFill>
                <a:srgbClr val="CE9178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= 資料來源的網頁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295275" algn="l" rtl="0">
              <a:lnSpc>
                <a:spcPct val="135714"/>
              </a:lnSpc>
              <a:spcBef>
                <a:spcPts val="1200"/>
              </a:spcBef>
              <a:spcAft>
                <a:spcPts val="0"/>
              </a:spcAft>
              <a:buSzPts val="1050"/>
              <a:buFont typeface="Courier New"/>
              <a:buChar char="●"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 = requests.get</a:t>
            </a:r>
            <a:r>
              <a:rPr lang="en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url</a:t>
            </a:r>
            <a:r>
              <a:rPr lang="en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= 這裡我們以 GET 下載網頁後，將結果儲存於 r 這個變數中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41" name="Google Shape;14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1550" y="518225"/>
            <a:ext cx="7090800" cy="86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614000" cy="320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解釋 :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>
              <a:solidFill>
                <a:srgbClr val="C586C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290274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ct val="100000"/>
              <a:buFont typeface="Courier New"/>
              <a:buChar char="●"/>
            </a:pPr>
            <a:r>
              <a:rPr lang="en" sz="10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csv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= 把csv這個模組 import 進來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290274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ct val="100000"/>
              <a:buFont typeface="Courier New"/>
              <a:buChar char="●"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 = requests.get</a:t>
            </a:r>
            <a:r>
              <a:rPr lang="en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url</a:t>
            </a:r>
            <a:r>
              <a:rPr lang="en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DCDCDC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decoded_content = r.content.decode</a:t>
            </a:r>
            <a:r>
              <a:rPr lang="en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'utf-8'</a:t>
            </a:r>
            <a:r>
              <a:rPr lang="en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DCDCDC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>
              <a:solidFill>
                <a:srgbClr val="DCDCDC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just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= 用了request.get方法後，返回一個response對象，這個對象裡面存的是服務器返回的所有信息，包括響應頭，響應狀態碼等。其中返回的網頁部分會存在.content。如果需要獲得這些網頁原始數據，我們可以通過 r.content獲取數據。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just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有時候會解析不正常，導致返回的是一堆亂碼。這時需要用.content.decode('utf-8')，使其正常顯示。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47" name="Google Shape;14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401175"/>
            <a:ext cx="7368474" cy="87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>
            <a:spLocks noGrp="1"/>
          </p:cNvSpPr>
          <p:nvPr>
            <p:ph type="body" idx="1"/>
          </p:nvPr>
        </p:nvSpPr>
        <p:spPr>
          <a:xfrm>
            <a:off x="1265750" y="439000"/>
            <a:ext cx="7070700" cy="136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295275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050"/>
              <a:buFont typeface="Courier New"/>
              <a:buChar char="●"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cr = csv.reader</a:t>
            </a:r>
            <a:r>
              <a:rPr lang="en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decoded_content.splitlines</a:t>
            </a:r>
            <a:r>
              <a:rPr lang="en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(),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delimiter=</a:t>
            </a:r>
            <a:r>
              <a:rPr lang="en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','</a:t>
            </a:r>
            <a:r>
              <a:rPr lang="en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DCDCDC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= 把 decoded_content 裡面的csv 讀起來, 然後存在 cr 的變數裡面, 並也把它印出來</a:t>
            </a:r>
            <a:endParaRPr/>
          </a:p>
          <a:p>
            <a:pPr marL="457200" lvl="0" indent="-295275" algn="l" rtl="0">
              <a:lnSpc>
                <a:spcPct val="135714"/>
              </a:lnSpc>
              <a:spcBef>
                <a:spcPts val="1200"/>
              </a:spcBef>
              <a:spcAft>
                <a:spcPts val="0"/>
              </a:spcAft>
              <a:buSzPts val="1050"/>
              <a:buFont typeface="Courier New"/>
              <a:buChar char="●"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data_list = </a:t>
            </a:r>
            <a:r>
              <a:rPr lang="en" sz="105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lang="en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cr</a:t>
            </a:r>
            <a:r>
              <a:rPr lang="en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DCDCDC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= 把 cr 裡面的資料作成list 存在 data_list 的變數裡面</a:t>
            </a:r>
            <a:endParaRPr/>
          </a:p>
        </p:txBody>
      </p:sp>
      <p:pic>
        <p:nvPicPr>
          <p:cNvPr id="153" name="Google Shape;15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5750" y="1871750"/>
            <a:ext cx="5067300" cy="66675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16"/>
          <p:cNvSpPr txBox="1">
            <a:spLocks noGrp="1"/>
          </p:cNvSpPr>
          <p:nvPr>
            <p:ph type="body" idx="1"/>
          </p:nvPr>
        </p:nvSpPr>
        <p:spPr>
          <a:xfrm>
            <a:off x="1281650" y="2760150"/>
            <a:ext cx="7038900" cy="14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解釋 :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decoded_content = r.content.decode</a:t>
            </a:r>
            <a:r>
              <a:rPr lang="en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'utf-8'</a:t>
            </a:r>
            <a:r>
              <a:rPr lang="en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DCDCDC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decoded_content</a:t>
            </a:r>
            <a:r>
              <a:rPr lang="en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DCDCDC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= 把 decoded_content 裡面的資料全部顯示出來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>
            <a:spLocks noGrp="1"/>
          </p:cNvSpPr>
          <p:nvPr>
            <p:ph type="body" idx="1"/>
          </p:nvPr>
        </p:nvSpPr>
        <p:spPr>
          <a:xfrm>
            <a:off x="1279125" y="3250349"/>
            <a:ext cx="7038900" cy="14157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解釋 : 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dirty="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time_list = </a:t>
            </a:r>
            <a:r>
              <a:rPr lang="en" sz="1050" dirty="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[]</a:t>
            </a:r>
            <a:endParaRPr sz="1050" dirty="0">
              <a:solidFill>
                <a:srgbClr val="DCDCDC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dirty="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ph_list = </a:t>
            </a:r>
            <a:r>
              <a:rPr lang="en" sz="1050" dirty="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[]</a:t>
            </a:r>
            <a:endParaRPr sz="1050" dirty="0">
              <a:solidFill>
                <a:srgbClr val="DCDCDC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 dirty="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37" dirty="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 把list 裡面的array 全部清空</a:t>
            </a:r>
            <a:endParaRPr sz="1687" dirty="0"/>
          </a:p>
        </p:txBody>
      </p:sp>
      <p:pic>
        <p:nvPicPr>
          <p:cNvPr id="160" name="Google Shape;16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9125" y="775525"/>
            <a:ext cx="4070386" cy="226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>
            <a:spLocks noGrp="1"/>
          </p:cNvSpPr>
          <p:nvPr>
            <p:ph type="body" idx="1"/>
          </p:nvPr>
        </p:nvSpPr>
        <p:spPr>
          <a:xfrm>
            <a:off x="1258450" y="621900"/>
            <a:ext cx="7077900" cy="377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item </a:t>
            </a:r>
            <a:r>
              <a:rPr lang="en" sz="1050">
                <a:solidFill>
                  <a:srgbClr val="82C6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data_list</a:t>
            </a:r>
            <a:r>
              <a:rPr lang="en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:]:</a:t>
            </a:r>
            <a:endParaRPr sz="1050">
              <a:solidFill>
                <a:srgbClr val="DCDCDC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= 使用迴圈的方式來取值</a:t>
            </a:r>
            <a:endParaRPr/>
          </a:p>
          <a:p>
            <a:pPr marL="0" lvl="0" indent="0" algn="l" rtl="0">
              <a:lnSpc>
                <a:spcPct val="135714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date = item</a:t>
            </a:r>
            <a:r>
              <a:rPr lang="en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050">
              <a:solidFill>
                <a:srgbClr val="DCDCDC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ph = item</a:t>
            </a:r>
            <a:r>
              <a:rPr lang="en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lang="en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050">
              <a:solidFill>
                <a:srgbClr val="DCDCDC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= 把 array 的第2 跟第6 個 , 放在一個變數裡面</a:t>
            </a:r>
            <a:endParaRPr/>
          </a:p>
          <a:p>
            <a:pPr marL="0" lvl="0" indent="0" algn="l" rtl="0">
              <a:lnSpc>
                <a:spcPct val="135714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time_list.append</a:t>
            </a:r>
            <a:r>
              <a:rPr lang="en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date</a:t>
            </a:r>
            <a:r>
              <a:rPr lang="en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DCDCDC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ph_list.append</a:t>
            </a:r>
            <a:r>
              <a:rPr lang="en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lang="en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ph</a:t>
            </a:r>
            <a:r>
              <a:rPr lang="en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sz="1050">
              <a:solidFill>
                <a:srgbClr val="DCDCDC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= append() 方法用於在列表末尾添加新的對象</a:t>
            </a:r>
            <a:endParaRPr/>
          </a:p>
          <a:p>
            <a:pPr marL="0" lvl="0" indent="0" algn="l" rtl="0">
              <a:lnSpc>
                <a:spcPct val="135714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except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Exception </a:t>
            </a:r>
            <a:r>
              <a:rPr lang="en" sz="10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e</a:t>
            </a:r>
            <a:r>
              <a:rPr lang="en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50">
              <a:solidFill>
                <a:srgbClr val="DCDCDC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'error: '</a:t>
            </a:r>
            <a:r>
              <a:rPr lang="en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lang="en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</a:t>
            </a:r>
            <a:r>
              <a:rPr lang="en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sz="1050">
              <a:solidFill>
                <a:srgbClr val="DCDCDC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ph_list.append</a:t>
            </a:r>
            <a:r>
              <a:rPr lang="en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None</a:t>
            </a:r>
            <a:r>
              <a:rPr lang="en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DCDCDC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= 假如不符合的話, 會顯示 error </a:t>
            </a:r>
            <a:endParaRPr/>
          </a:p>
          <a:p>
            <a:pPr marL="0" lvl="0" indent="0" algn="l" rtl="0">
              <a:lnSpc>
                <a:spcPct val="135714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ph_list</a:t>
            </a:r>
            <a:r>
              <a:rPr lang="en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sz="1050">
              <a:solidFill>
                <a:srgbClr val="DCDCDC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= 顯示出來總共的ph數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>
            <a:spLocks noGrp="1"/>
          </p:cNvSpPr>
          <p:nvPr>
            <p:ph type="body" idx="1"/>
          </p:nvPr>
        </p:nvSpPr>
        <p:spPr>
          <a:xfrm>
            <a:off x="1233300" y="3343625"/>
            <a:ext cx="6677400" cy="161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解釋 :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>
              <a:solidFill>
                <a:srgbClr val="82C6FF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82C6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%matplotlib 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inline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=%matplotlib inline是一個魔法函數（Magic Functions）。官方給出的定義是：IPython有一組預先定義好的所謂的魔法函數（Magic Functions），你可以通過命令行的語法形式來訪問它們。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71" name="Google Shape;17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2625" y="245700"/>
            <a:ext cx="3533601" cy="297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"/>
          <p:cNvSpPr txBox="1">
            <a:spLocks noGrp="1"/>
          </p:cNvSpPr>
          <p:nvPr>
            <p:ph type="body" idx="1"/>
          </p:nvPr>
        </p:nvSpPr>
        <p:spPr>
          <a:xfrm>
            <a:off x="1280400" y="775575"/>
            <a:ext cx="7048800" cy="350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matplotlib.pyplot </a:t>
            </a:r>
            <a:r>
              <a:rPr lang="en" sz="10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plt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= matplotlib庫的pyplot模塊中的plot()函數用於製作點x，y的2D六角形裝箱圖。</a:t>
            </a:r>
            <a:endParaRPr/>
          </a:p>
          <a:p>
            <a:pPr marL="0" lvl="0" indent="0" algn="l" rtl="0">
              <a:lnSpc>
                <a:spcPct val="135714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plt.plot</a:t>
            </a:r>
            <a:r>
              <a:rPr lang="en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time_list</a:t>
            </a:r>
            <a:r>
              <a:rPr lang="en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ph_list</a:t>
            </a:r>
            <a:r>
              <a:rPr lang="en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DCDCDC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= 把 time_list 和 ph_list 的資料 全部放在2D六角形裝箱圖裡面</a:t>
            </a:r>
            <a:endParaRPr/>
          </a:p>
          <a:p>
            <a:pPr marL="0" lvl="0" indent="0" algn="l" rtl="0">
              <a:lnSpc>
                <a:spcPct val="135714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plt.xlabel</a:t>
            </a:r>
            <a:r>
              <a:rPr lang="en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'Date'</a:t>
            </a:r>
            <a:r>
              <a:rPr lang="en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DCDCDC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plt.ylabel</a:t>
            </a:r>
            <a:r>
              <a:rPr lang="en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'pH'</a:t>
            </a:r>
            <a:r>
              <a:rPr lang="en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DCDCDC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= 把x 的標題 命名成為 Date , y 的標題成為 pH</a:t>
            </a:r>
            <a:endParaRPr/>
          </a:p>
          <a:p>
            <a:pPr marL="0" lvl="0" indent="0" algn="l" rtl="0">
              <a:lnSpc>
                <a:spcPct val="135714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plt.xticks</a:t>
            </a:r>
            <a:r>
              <a:rPr lang="en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time_list</a:t>
            </a:r>
            <a:r>
              <a:rPr lang="en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[::</a:t>
            </a:r>
            <a:r>
              <a:rPr lang="en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],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rotation=</a:t>
            </a:r>
            <a:r>
              <a:rPr lang="en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90</a:t>
            </a:r>
            <a:r>
              <a:rPr lang="en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DCDCDC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= 把刻度標籤文字在 X 軸上的預設方向設為 90 度</a:t>
            </a:r>
            <a:endParaRPr/>
          </a:p>
          <a:p>
            <a:pPr marL="0" lvl="0" indent="0" algn="l" rtl="0">
              <a:lnSpc>
                <a:spcPct val="135714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plt.grid</a:t>
            </a:r>
            <a:r>
              <a:rPr lang="en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050">
              <a:solidFill>
                <a:srgbClr val="DCDCDC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= 顯示格子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1"/>
          <p:cNvSpPr txBox="1">
            <a:spLocks noGrp="1"/>
          </p:cNvSpPr>
          <p:nvPr>
            <p:ph type="body" idx="1"/>
          </p:nvPr>
        </p:nvSpPr>
        <p:spPr>
          <a:xfrm>
            <a:off x="1341400" y="1800750"/>
            <a:ext cx="70389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7200"/>
              <a:t>謝謝 !</a:t>
            </a:r>
            <a:endParaRPr sz="7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516</Words>
  <Application>Microsoft Office PowerPoint</Application>
  <PresentationFormat>On-screen Show (16:9)</PresentationFormat>
  <Paragraphs>73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Trebuchet MS</vt:lpstr>
      <vt:lpstr>Courier New</vt:lpstr>
      <vt:lpstr>Lato</vt:lpstr>
      <vt:lpstr>Montserrat</vt:lpstr>
      <vt:lpstr>Arial</vt:lpstr>
      <vt:lpstr>Comfortaa</vt:lpstr>
      <vt:lpstr>Focus</vt:lpstr>
      <vt:lpstr>物聯網整合系統實務 期末報告  姓名 : 戴孟玄 班級 : 資工三丁 主題 : 110年11月份環境水體監測資料 老師 : 楊熲煜 老師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物聯網整合系統實務 期末報告  姓名 : 戴孟玄 老師 : 楊熲煜 老師</dc:title>
  <cp:lastModifiedBy>孟玄 戴</cp:lastModifiedBy>
  <cp:revision>3</cp:revision>
  <dcterms:modified xsi:type="dcterms:W3CDTF">2021-12-27T11:14:33Z</dcterms:modified>
</cp:coreProperties>
</file>