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63" r:id="rId3"/>
    <p:sldId id="318" r:id="rId4"/>
    <p:sldId id="319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9" r:id="rId31"/>
    <p:sldId id="340" r:id="rId32"/>
    <p:sldId id="350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tsunami.info/Image-Filter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.png"/><Relationship Id="rId5" Type="http://schemas.openxmlformats.org/officeDocument/2006/relationships/hyperlink" Target="https://www.imgkits.com/" TargetMode="External"/><Relationship Id="rId4" Type="http://schemas.openxmlformats.org/officeDocument/2006/relationships/hyperlink" Target="https://www.gsn-lib.org/docs/nodes/ImageFilterNode.php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796t.com/content/1544991316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231n.github.io/convolutional-network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深度學習</a:t>
            </a:r>
            <a:r>
              <a:rPr lang="en-US" dirty="0" smtClean="0"/>
              <a:t>(二)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Sobel</a:t>
            </a:r>
            <a:r>
              <a:rPr lang="en-US" dirty="0" smtClean="0"/>
              <a:t> operator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6513" y="2743200"/>
            <a:ext cx="39909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常見的濾波方式：</a:t>
            </a:r>
            <a:endParaRPr lang="en-US" altLang="zh-TW" dirty="0" smtClean="0"/>
          </a:p>
          <a:p>
            <a:r>
              <a:rPr lang="zh-TW" altLang="en-US" dirty="0" smtClean="0"/>
              <a:t>低通濾波 </a:t>
            </a:r>
            <a:r>
              <a:rPr lang="en-US" altLang="zh-TW" dirty="0" smtClean="0"/>
              <a:t>(</a:t>
            </a:r>
            <a:r>
              <a:rPr lang="en-US" dirty="0" err="1" smtClean="0"/>
              <a:t>lowpass</a:t>
            </a:r>
            <a:r>
              <a:rPr lang="en-US" dirty="0" smtClean="0"/>
              <a:t> filter) </a:t>
            </a:r>
          </a:p>
          <a:p>
            <a:r>
              <a:rPr lang="zh-TW" altLang="en-US" dirty="0" smtClean="0"/>
              <a:t>中通濾波 </a:t>
            </a:r>
            <a:r>
              <a:rPr lang="en-US" altLang="zh-TW" dirty="0" smtClean="0"/>
              <a:t>(</a:t>
            </a:r>
            <a:r>
              <a:rPr lang="en-US" dirty="0" err="1" smtClean="0"/>
              <a:t>bandpass</a:t>
            </a:r>
            <a:r>
              <a:rPr lang="en-US" dirty="0" smtClean="0"/>
              <a:t> filter) </a:t>
            </a:r>
          </a:p>
          <a:p>
            <a:r>
              <a:rPr lang="zh-TW" altLang="en-US" dirty="0" smtClean="0"/>
              <a:t>高通濾波 </a:t>
            </a:r>
            <a:r>
              <a:rPr lang="en-US" altLang="zh-TW" dirty="0" smtClean="0"/>
              <a:t>(</a:t>
            </a:r>
            <a:r>
              <a:rPr lang="en-US" dirty="0" err="1" smtClean="0"/>
              <a:t>highpass</a:t>
            </a:r>
            <a:r>
              <a:rPr lang="en-US" dirty="0" smtClean="0"/>
              <a:t> filter)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通常會是邊長為奇數的正方形遮罩（</a:t>
            </a:r>
            <a:r>
              <a:rPr lang="en-US" altLang="zh-TW" dirty="0" smtClean="0"/>
              <a:t>mask</a:t>
            </a:r>
            <a:r>
              <a:rPr lang="zh-TW" altLang="en-US" dirty="0" smtClean="0"/>
              <a:t>），又稱為 </a:t>
            </a:r>
            <a:r>
              <a:rPr lang="en-US" altLang="zh-TW" b="1" dirty="0" smtClean="0"/>
              <a:t>" kernel “</a:t>
            </a:r>
          </a:p>
          <a:p>
            <a:r>
              <a:rPr lang="zh-TW" altLang="en-US" b="1" dirty="0" smtClean="0"/>
              <a:t>奇數的邊長有整數可表達的中心點座標，所以為是整數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30510" y="6550223"/>
            <a:ext cx="43476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https://ithelp.ithome.com.tw/articles/10272114?sc=pt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753" y="2894693"/>
            <a:ext cx="6561137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平滑濾波器</a:t>
            </a:r>
            <a:r>
              <a:rPr lang="en-US" altLang="zh-TW" dirty="0" smtClean="0"/>
              <a:t>:</a:t>
            </a:r>
            <a:r>
              <a:rPr lang="zh-TW" altLang="en-US" dirty="0" smtClean="0"/>
              <a:t>用於模糊化和去除雜訊</a:t>
            </a:r>
          </a:p>
          <a:p>
            <a:pPr lvl="1"/>
            <a:r>
              <a:rPr lang="zh-TW" altLang="en-US" dirty="0" smtClean="0"/>
              <a:t>低通濾波器（</a:t>
            </a:r>
            <a:r>
              <a:rPr lang="en-US" dirty="0" smtClean="0"/>
              <a:t>Low pass filter）</a:t>
            </a:r>
          </a:p>
          <a:p>
            <a:pPr lvl="1"/>
            <a:r>
              <a:rPr lang="zh-TW" altLang="en-US" dirty="0" smtClean="0"/>
              <a:t>中值濾波器（</a:t>
            </a:r>
            <a:r>
              <a:rPr lang="en-US" dirty="0" smtClean="0"/>
              <a:t>Median filter）</a:t>
            </a:r>
          </a:p>
          <a:p>
            <a:r>
              <a:rPr lang="zh-TW" altLang="en-US" dirty="0" smtClean="0"/>
              <a:t>銳化濾波器</a:t>
            </a:r>
            <a:r>
              <a:rPr lang="en-US" altLang="zh-TW" dirty="0" smtClean="0"/>
              <a:t>: </a:t>
            </a:r>
            <a:r>
              <a:rPr lang="zh-TW" altLang="en-US" dirty="0" smtClean="0"/>
              <a:t>強化物體的邊緣位置</a:t>
            </a:r>
          </a:p>
          <a:p>
            <a:pPr lvl="1"/>
            <a:r>
              <a:rPr lang="zh-TW" altLang="en-US" dirty="0" smtClean="0"/>
              <a:t>高通濾波器（</a:t>
            </a:r>
            <a:r>
              <a:rPr lang="en-US" dirty="0" smtClean="0"/>
              <a:t>High pass filter）</a:t>
            </a:r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 </a:t>
            </a:r>
            <a:r>
              <a:rPr lang="en-US" dirty="0" smtClean="0"/>
              <a:t>mean filter </a:t>
            </a:r>
            <a:r>
              <a:rPr lang="zh-TW" altLang="en-US" dirty="0" smtClean="0"/>
              <a:t>為例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853" y="2419350"/>
            <a:ext cx="676116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影像的邊緣處理方式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比如像這樣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3899" y="2205038"/>
            <a:ext cx="34575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忽略邊緣 </a:t>
            </a:r>
            <a:r>
              <a:rPr lang="en-US" altLang="zh-TW" dirty="0" smtClean="0"/>
              <a:t>or </a:t>
            </a:r>
            <a:r>
              <a:rPr lang="en-US" altLang="zh-TW" dirty="0" err="1" smtClean="0"/>
              <a:t>邊緣補零</a:t>
            </a:r>
            <a:endParaRPr lang="en-US" altLang="zh-TW" dirty="0" smtClean="0"/>
          </a:p>
          <a:p>
            <a:r>
              <a:rPr lang="zh-TW" altLang="en-US" dirty="0" smtClean="0"/>
              <a:t>我們在</a:t>
            </a:r>
            <a:r>
              <a:rPr lang="en-US" altLang="zh-TW" dirty="0" err="1" smtClean="0"/>
              <a:t>CNN中做的就是忽略邊緣，所以影像才會愈來愈小</a:t>
            </a:r>
            <a:endParaRPr lang="en-US" altLang="zh-TW" dirty="0" smtClean="0"/>
          </a:p>
          <a:p>
            <a:r>
              <a:rPr lang="zh-TW" altLang="en-US" dirty="0" smtClean="0"/>
              <a:t>當然，如果是影像處理的實務上，也是有邊緣保留不變的</a:t>
            </a:r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0253" y="3424011"/>
            <a:ext cx="6653047" cy="236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如果想要試著了解定義，或是實際算一下，可以看看這一篇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3"/>
              </a:rPr>
              <a:t>https://www.tinytsunami.info/Image-Filter/</a:t>
            </a:r>
            <a:endParaRPr lang="en-US" altLang="zh-TW" dirty="0" smtClean="0"/>
          </a:p>
          <a:p>
            <a:r>
              <a:rPr lang="zh-TW" altLang="en-US" dirty="0" smtClean="0"/>
              <a:t>上文中的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中值濾波器】的說明是錯的，應該說是找出中位數才對</a:t>
            </a:r>
            <a:r>
              <a:rPr lang="en-US" altLang="zh-TW" dirty="0" smtClean="0"/>
              <a:t>!</a:t>
            </a:r>
          </a:p>
          <a:p>
            <a:r>
              <a:rPr lang="zh-TW" altLang="en-US" dirty="0" smtClean="0"/>
              <a:t>英文的範例可以看這邊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4"/>
              </a:rPr>
              <a:t>https://www.gsn-lib.org/docs/nodes/ImageFilterNode.php</a:t>
            </a:r>
            <a:endParaRPr lang="en-US" altLang="zh-TW" dirty="0" smtClean="0"/>
          </a:p>
          <a:p>
            <a:r>
              <a:rPr lang="en-US" altLang="zh-TW" dirty="0" smtClean="0"/>
              <a:t>On-line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AI image processing</a:t>
            </a:r>
            <a:br>
              <a:rPr lang="en-US" altLang="zh-TW" dirty="0" smtClean="0"/>
            </a:br>
            <a:r>
              <a:rPr lang="en-US" altLang="zh-TW" dirty="0" smtClean="0"/>
              <a:t> </a:t>
            </a:r>
            <a:r>
              <a:rPr lang="en-US" altLang="zh-TW" dirty="0" smtClean="0">
                <a:hlinkClick r:id="rId5"/>
              </a:rPr>
              <a:t>https://www.imgkits.com/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81488" y="3200399"/>
            <a:ext cx="4398055" cy="346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再回到</a:t>
            </a:r>
            <a:r>
              <a:rPr lang="en-US" altLang="zh-TW" dirty="0" smtClean="0"/>
              <a:t>CNN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所以呢，如果前面的都看不懂，就是記得</a:t>
            </a:r>
            <a:r>
              <a:rPr lang="en-US" altLang="zh-TW" dirty="0" smtClean="0"/>
              <a:t>【</a:t>
            </a:r>
            <a:r>
              <a:rPr lang="en-US" altLang="zh-TW" dirty="0" err="1" smtClean="0"/>
              <a:t>影像處理操作</a:t>
            </a:r>
            <a:r>
              <a:rPr lang="en-US" altLang="zh-TW" dirty="0" smtClean="0"/>
              <a:t>】</a:t>
            </a:r>
            <a:endParaRPr lang="zh-TW" altLang="en-US" dirty="0"/>
          </a:p>
        </p:txBody>
      </p:sp>
      <p:pic>
        <p:nvPicPr>
          <p:cNvPr id="32770" name="Picture 2" descr="https://img-blog.csdn.net/20181022223541233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601686"/>
            <a:ext cx="501015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池化層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池化層夾在連續的卷積層中間， 用於壓縮資料和引數的量</a:t>
            </a:r>
            <a:endParaRPr lang="en-US" altLang="zh-TW" dirty="0" smtClean="0"/>
          </a:p>
          <a:p>
            <a:r>
              <a:rPr lang="zh-TW" altLang="en-US" dirty="0" smtClean="0"/>
              <a:t>一般來說，會有</a:t>
            </a:r>
            <a:r>
              <a:rPr lang="en-US" altLang="zh-TW" dirty="0" smtClean="0"/>
              <a:t>【Max-Pooling】</a:t>
            </a:r>
            <a:r>
              <a:rPr lang="zh-TW" altLang="en-US" dirty="0" smtClean="0"/>
              <a:t>、</a:t>
            </a:r>
            <a:r>
              <a:rPr lang="en-US" altLang="zh-TW" dirty="0" smtClean="0"/>
              <a:t>【Mean-</a:t>
            </a:r>
            <a:r>
              <a:rPr lang="en-US" altLang="zh-TW" dirty="0" err="1" smtClean="0"/>
              <a:t>Pooling】的分別，Max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Pooling目前比較常見</a:t>
            </a:r>
            <a:endParaRPr lang="zh-TW" altLang="en-US" dirty="0"/>
          </a:p>
        </p:txBody>
      </p:sp>
      <p:pic>
        <p:nvPicPr>
          <p:cNvPr id="36866" name="Picture 2" descr="https://img-blog.csdn.net/20181023180100999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9771" y="3514715"/>
            <a:ext cx="4804229" cy="26792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dirty="0" smtClean="0"/>
              <a:t>CNN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/>
              <a:t>Ref:</a:t>
            </a:r>
            <a:r>
              <a:rPr lang="zh-TW" altLang="en-US" dirty="0" smtClean="0"/>
              <a:t> </a:t>
            </a:r>
            <a:r>
              <a:rPr lang="en-US" altLang="zh-TW" dirty="0" smtClean="0">
                <a:hlinkClick r:id="rId3"/>
              </a:rPr>
              <a:t>https://www.796t.com/content/1544991316.html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err="1" smtClean="0"/>
              <a:t>convolutional</a:t>
            </a:r>
            <a:r>
              <a:rPr lang="en-US" dirty="0" smtClean="0"/>
              <a:t> neural networks</a:t>
            </a:r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zh-TW" altLang="en-US" dirty="0" smtClean="0"/>
              <a:t>卷積神經網路</a:t>
            </a:r>
            <a:endParaRPr lang="en-US" altLang="zh-TW" dirty="0" smtClean="0"/>
          </a:p>
          <a:p>
            <a:pPr marL="342900" lvl="0" indent="-228600">
              <a:spcBef>
                <a:spcPts val="0"/>
              </a:spcBef>
              <a:buSzPts val="2200"/>
            </a:pPr>
            <a:r>
              <a:rPr lang="en-US" dirty="0" smtClean="0">
                <a:hlinkClick r:id="rId4"/>
              </a:rPr>
              <a:t>https://cs231n.github.io/convolutional-networks/</a:t>
            </a: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全連結層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通常</a:t>
            </a:r>
            <a:r>
              <a:rPr lang="en-US" altLang="zh-TW" dirty="0" err="1" smtClean="0"/>
              <a:t>CNN的最後會設計成全連結層這類的型式，有點像我們前面學習的分類器的功用</a:t>
            </a:r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397" y="3486377"/>
            <a:ext cx="7706898" cy="256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成功的</a:t>
            </a:r>
            <a:r>
              <a:rPr lang="en-US" altLang="zh-TW" dirty="0" smtClean="0"/>
              <a:t>CNN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LeNet</a:t>
            </a:r>
            <a:endParaRPr lang="en-US" altLang="zh-TW" dirty="0" smtClean="0"/>
          </a:p>
          <a:p>
            <a:r>
              <a:rPr lang="en-US" altLang="zh-TW" dirty="0" err="1" smtClean="0"/>
              <a:t>AlexNet</a:t>
            </a:r>
            <a:endParaRPr lang="en-US" altLang="zh-TW" dirty="0" smtClean="0"/>
          </a:p>
          <a:p>
            <a:r>
              <a:rPr lang="en-US" altLang="zh-TW" dirty="0" smtClean="0"/>
              <a:t>ZF Net</a:t>
            </a:r>
          </a:p>
          <a:p>
            <a:r>
              <a:rPr lang="en-US" altLang="zh-TW" dirty="0" err="1" smtClean="0"/>
              <a:t>GoogLeNet</a:t>
            </a:r>
            <a:endParaRPr lang="en-US" altLang="zh-TW" dirty="0" smtClean="0"/>
          </a:p>
          <a:p>
            <a:r>
              <a:rPr lang="en-US" altLang="zh-TW" dirty="0" err="1" smtClean="0"/>
              <a:t>VGGNet</a:t>
            </a:r>
            <a:endParaRPr lang="en-US" altLang="zh-TW" dirty="0" smtClean="0"/>
          </a:p>
          <a:p>
            <a:r>
              <a:rPr lang="en-US" altLang="zh-TW" dirty="0" err="1" smtClean="0"/>
              <a:t>ResNet</a:t>
            </a:r>
            <a:endParaRPr lang="en-US" altLang="zh-TW" dirty="0" smtClean="0"/>
          </a:p>
          <a:p>
            <a:r>
              <a:rPr lang="en-US" altLang="zh-TW" dirty="0" err="1" smtClean="0"/>
              <a:t>DenseNet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再以</a:t>
            </a:r>
            <a:r>
              <a:rPr lang="en-US" altLang="zh-TW" dirty="0" err="1" smtClean="0"/>
              <a:t>MNIST為例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建立我們的第一個</a:t>
            </a:r>
            <a:r>
              <a:rPr lang="en-US" altLang="zh-TW" dirty="0" err="1" smtClean="0"/>
              <a:t>CNN模型</a:t>
            </a:r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15" y="2525487"/>
            <a:ext cx="8142515" cy="303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看一下</a:t>
            </a:r>
            <a:r>
              <a:rPr lang="en-US" altLang="zh-TW" dirty="0" err="1" smtClean="0"/>
              <a:t>model的樣子</a:t>
            </a:r>
            <a:endParaRPr lang="zh-TW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195" y="2157867"/>
            <a:ext cx="6142491" cy="458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再加入之前教的密集層</a:t>
            </a:r>
            <a:endParaRPr lang="zh-TW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807" y="3060020"/>
            <a:ext cx="7423492" cy="196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49" y="1702934"/>
            <a:ext cx="5991679" cy="506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準備輸入的資料</a:t>
            </a:r>
            <a:endParaRPr lang="zh-TW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85" y="2339975"/>
            <a:ext cx="8907915" cy="322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訓練一下，成果蠻好的</a:t>
            </a:r>
            <a:endParaRPr lang="zh-TW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89" y="2600778"/>
            <a:ext cx="8571612" cy="369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使用測試資料來評估我們訓練出來的</a:t>
            </a:r>
            <a:r>
              <a:rPr lang="en-US" altLang="zh-TW" dirty="0" err="1" smtClean="0"/>
              <a:t>Model是否好用</a:t>
            </a:r>
            <a:endParaRPr lang="zh-TW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786" y="2938689"/>
            <a:ext cx="8629086" cy="128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調整參數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隱藏層換成了</a:t>
            </a:r>
            <a:r>
              <a:rPr lang="en-US" altLang="zh-TW" dirty="0" smtClean="0"/>
              <a:t>【</a:t>
            </a:r>
            <a:r>
              <a:rPr lang="zh-TW" altLang="en-US" dirty="0" smtClean="0"/>
              <a:t>卷積層、池化層、全連線層</a:t>
            </a:r>
            <a:r>
              <a:rPr lang="en-US" altLang="zh-TW" dirty="0" smtClean="0"/>
              <a:t>】</a:t>
            </a:r>
            <a:r>
              <a:rPr lang="en-US" altLang="zh-TW" dirty="0" err="1" smtClean="0"/>
              <a:t>的型式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679931"/>
            <a:ext cx="9144000" cy="3812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179453" y="6550223"/>
            <a:ext cx="3964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https://www.796t.com/content/1544991316.html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使用已經訓練好的模型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ImageNet</a:t>
            </a:r>
            <a:r>
              <a:rPr lang="zh-TW" altLang="en-US" b="1" dirty="0" smtClean="0"/>
              <a:t>比賽的那些英雄們</a:t>
            </a:r>
          </a:p>
          <a:p>
            <a:pPr lvl="1"/>
            <a:r>
              <a:rPr lang="en-US" dirty="0" err="1" smtClean="0"/>
              <a:t>Xception</a:t>
            </a:r>
            <a:endParaRPr lang="en-US" dirty="0" smtClean="0"/>
          </a:p>
          <a:p>
            <a:pPr lvl="1"/>
            <a:r>
              <a:rPr lang="en-US" dirty="0" smtClean="0"/>
              <a:t>VGG16</a:t>
            </a:r>
          </a:p>
          <a:p>
            <a:pPr lvl="1"/>
            <a:r>
              <a:rPr lang="en-US" dirty="0" smtClean="0"/>
              <a:t>VGG19</a:t>
            </a:r>
          </a:p>
          <a:p>
            <a:pPr lvl="1"/>
            <a:r>
              <a:rPr lang="en-US" dirty="0" smtClean="0"/>
              <a:t>ResNet50</a:t>
            </a:r>
          </a:p>
          <a:p>
            <a:pPr lvl="1"/>
            <a:r>
              <a:rPr lang="en-US" dirty="0" smtClean="0"/>
              <a:t>InceptionV3</a:t>
            </a:r>
          </a:p>
          <a:p>
            <a:pPr lvl="1"/>
            <a:r>
              <a:rPr lang="en-US" dirty="0" smtClean="0"/>
              <a:t>InceptionResNetV2</a:t>
            </a:r>
          </a:p>
          <a:p>
            <a:pPr lvl="1"/>
            <a:r>
              <a:rPr lang="en-US" dirty="0" err="1" smtClean="0"/>
              <a:t>MobileNet</a:t>
            </a:r>
            <a:endParaRPr lang="en-US" dirty="0" smtClean="0"/>
          </a:p>
          <a:p>
            <a:r>
              <a:rPr lang="en-US" dirty="0" err="1" smtClean="0"/>
              <a:t>Keras</a:t>
            </a:r>
            <a:r>
              <a:rPr lang="zh-TW" altLang="en-US" dirty="0" smtClean="0"/>
              <a:t>把它們都收錄進框架內，稱為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Applications，也就是所謂的預先訓練好的模型</a:t>
            </a:r>
            <a:r>
              <a:rPr lang="en-US" dirty="0" smtClean="0"/>
              <a:t>(pre-trained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因為我們要直接使用，而不是取用成果後，再訓練成我們要的，所以</a:t>
            </a:r>
            <a:r>
              <a:rPr lang="en-US" altLang="zh-TW" dirty="0" err="1" smtClean="0"/>
              <a:t>include_top要設定為True</a:t>
            </a:r>
            <a:endParaRPr lang="zh-TW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84250"/>
            <a:ext cx="8853477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 err="1" smtClean="0"/>
              <a:t>VGG為例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 r="43580"/>
          <a:stretch>
            <a:fillRect/>
          </a:stretch>
        </p:blipFill>
        <p:spPr bwMode="auto">
          <a:xfrm>
            <a:off x="711200" y="2232940"/>
            <a:ext cx="7315201" cy="4334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輸入層：資料輸入</a:t>
            </a:r>
          </a:p>
          <a:p>
            <a:r>
              <a:rPr lang="zh-TW" altLang="en-US" dirty="0" smtClean="0"/>
              <a:t>卷積層：卷積核</a:t>
            </a:r>
            <a:r>
              <a:rPr lang="en-US" altLang="zh-TW" dirty="0" smtClean="0"/>
              <a:t>(Filter)</a:t>
            </a:r>
            <a:r>
              <a:rPr lang="zh-TW" altLang="en-US" dirty="0" smtClean="0"/>
              <a:t>進行特徵提取</a:t>
            </a:r>
          </a:p>
          <a:p>
            <a:r>
              <a:rPr lang="zh-TW" altLang="en-US" dirty="0" smtClean="0"/>
              <a:t>激勵層：卷積也是一種線性運算，需要此層增加非線性對映</a:t>
            </a:r>
          </a:p>
          <a:p>
            <a:r>
              <a:rPr lang="zh-TW" altLang="en-US" dirty="0" smtClean="0"/>
              <a:t>池化層：降低采樣，對特徵做稀疏處理，減少資料運算量。</a:t>
            </a:r>
          </a:p>
          <a:p>
            <a:r>
              <a:rPr lang="zh-TW" altLang="en-US" dirty="0" smtClean="0"/>
              <a:t>全連線層：通常在</a:t>
            </a:r>
            <a:r>
              <a:rPr lang="en-US" altLang="zh-TW" dirty="0" smtClean="0"/>
              <a:t>CNN</a:t>
            </a:r>
            <a:r>
              <a:rPr lang="zh-TW" altLang="en-US" dirty="0" smtClean="0"/>
              <a:t>的尾部進行重新擬合，減少特徵資訊的損失</a:t>
            </a:r>
          </a:p>
          <a:p>
            <a:r>
              <a:rPr lang="zh-TW" altLang="en-US" dirty="0" smtClean="0"/>
              <a:t>輸出層：用於輸出結果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1" y="4697459"/>
            <a:ext cx="5181599" cy="216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tensorflow</a:t>
            </a:r>
            <a:r>
              <a:rPr lang="zh-TW" altLang="en-US" dirty="0" smtClean="0"/>
              <a:t>中，</a:t>
            </a:r>
            <a:r>
              <a:rPr lang="en-US" altLang="zh-TW" dirty="0" smtClean="0"/>
              <a:t>MINST為28x28的影像，如下圖，0~255代表的是不同深淺的pixel</a:t>
            </a:r>
          </a:p>
          <a:p>
            <a:r>
              <a:rPr lang="zh-TW" altLang="en-US" dirty="0" smtClean="0"/>
              <a:t>在實務上，我們會先把</a:t>
            </a:r>
            <a:r>
              <a:rPr lang="en-US" altLang="zh-TW" dirty="0" smtClean="0"/>
              <a:t>28x28的影像拉成1D</a:t>
            </a:r>
            <a:r>
              <a:rPr lang="zh-TW" altLang="en-US" dirty="0" smtClean="0"/>
              <a:t> </a:t>
            </a:r>
            <a:r>
              <a:rPr lang="en-US" altLang="zh-TW" dirty="0" smtClean="0"/>
              <a:t>vector，也就是784個輸入到NN中</a:t>
            </a:r>
            <a:endParaRPr lang="zh-TW" altLang="en-US" dirty="0"/>
          </a:p>
        </p:txBody>
      </p:sp>
      <p:pic>
        <p:nvPicPr>
          <p:cNvPr id="1026" name="Picture 2" descr="https://img-blog.csdn.net/20181022212004365?watermark/2/text/aHR0cHM6Ly9ibG9nLmNzZG4ubmV0L2JheW1heF8wMDc=/font/5a6L5L2T/fontsize/400/fill/I0JBQkFCMA==/dissolve/70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5290" y="3173866"/>
            <a:ext cx="3400425" cy="33887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而一般常見的</a:t>
            </a:r>
            <a:r>
              <a:rPr lang="en-US" altLang="zh-TW" dirty="0" err="1" smtClean="0"/>
              <a:t>RGB影像，則會如下，變成三個</a:t>
            </a:r>
            <a:r>
              <a:rPr lang="zh-TW" altLang="en-US" dirty="0" smtClean="0"/>
              <a:t>矩陣的型式，每一個矩陣我們稱為一個</a:t>
            </a:r>
            <a:r>
              <a:rPr lang="en-US" altLang="zh-TW" dirty="0" smtClean="0"/>
              <a:t>channel。</a:t>
            </a:r>
            <a:endParaRPr lang="zh-TW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7659" y="3365953"/>
            <a:ext cx="4095528" cy="328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卷積層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這邊的操作，是以一個</a:t>
            </a:r>
            <a:r>
              <a:rPr lang="en-US" altLang="zh-TW" dirty="0" smtClean="0"/>
              <a:t>Filter(</a:t>
            </a:r>
            <a:r>
              <a:rPr lang="en-US" altLang="zh-TW" dirty="0" err="1" smtClean="0"/>
              <a:t>卷積核</a:t>
            </a:r>
            <a:r>
              <a:rPr lang="en-US" altLang="zh-TW" dirty="0" smtClean="0"/>
              <a:t>)</a:t>
            </a:r>
            <a:r>
              <a:rPr lang="en-US" altLang="zh-TW" dirty="0" err="1" smtClean="0"/>
              <a:t>對我們的資料進行convolution運算，如果有學過影像處理，應該會很熟悉，這些Filter的</a:t>
            </a:r>
            <a:r>
              <a:rPr lang="zh-TW" altLang="en-US" dirty="0" smtClean="0"/>
              <a:t>矩陣其實就是我們很常用的</a:t>
            </a:r>
            <a:r>
              <a:rPr lang="en-US" altLang="zh-TW" dirty="0" smtClean="0"/>
              <a:t>3x3的</a:t>
            </a:r>
            <a:r>
              <a:rPr lang="zh-TW" altLang="en-US" dirty="0" smtClean="0"/>
              <a:t>濾波器</a:t>
            </a:r>
            <a:endParaRPr lang="zh-TW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968" y="2658382"/>
            <a:ext cx="6371318" cy="400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影像處理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smooth </a:t>
            </a:r>
            <a:r>
              <a:rPr lang="en-US" altLang="zh-TW" dirty="0" err="1" smtClean="0"/>
              <a:t>filter，noise</a:t>
            </a:r>
            <a:r>
              <a:rPr lang="en-US" altLang="zh-TW" dirty="0" smtClean="0"/>
              <a:t> remove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82993" y="6550223"/>
            <a:ext cx="4344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Ref: http://ip.csie.ncu.edu.tw/course/IP/IP1606cp.pdf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0903" y="2039938"/>
            <a:ext cx="657066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4310743"/>
            <a:ext cx="2563534" cy="254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Prewitt operator</a:t>
            </a: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574" y="2351995"/>
            <a:ext cx="40862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557</Words>
  <PresentationFormat>如螢幕大小 (4:3)</PresentationFormat>
  <Paragraphs>84</Paragraphs>
  <Slides>32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相鄰</vt:lpstr>
      <vt:lpstr>深度學習(二)</vt:lpstr>
      <vt:lpstr>CNN</vt:lpstr>
      <vt:lpstr>投影片 3</vt:lpstr>
      <vt:lpstr>投影片 4</vt:lpstr>
      <vt:lpstr>輸入層</vt:lpstr>
      <vt:lpstr>投影片 6</vt:lpstr>
      <vt:lpstr>卷積層</vt:lpstr>
      <vt:lpstr>影像處理</vt:lpstr>
      <vt:lpstr>投影片 9</vt:lpstr>
      <vt:lpstr>投影片 10</vt:lpstr>
      <vt:lpstr>投影片 11</vt:lpstr>
      <vt:lpstr>投影片 12</vt:lpstr>
      <vt:lpstr>投影片 13</vt:lpstr>
      <vt:lpstr>投影片 14</vt:lpstr>
      <vt:lpstr>影像的邊緣處理方式</vt:lpstr>
      <vt:lpstr>投影片 16</vt:lpstr>
      <vt:lpstr>投影片 17</vt:lpstr>
      <vt:lpstr>再回到CNN</vt:lpstr>
      <vt:lpstr>池化層</vt:lpstr>
      <vt:lpstr>全連結層</vt:lpstr>
      <vt:lpstr>成功的CNN Model</vt:lpstr>
      <vt:lpstr>再以MNIST為例</vt:lpstr>
      <vt:lpstr>投影片 23</vt:lpstr>
      <vt:lpstr>投影片 24</vt:lpstr>
      <vt:lpstr>投影片 25</vt:lpstr>
      <vt:lpstr>投影片 26</vt:lpstr>
      <vt:lpstr>投影片 27</vt:lpstr>
      <vt:lpstr>投影片 28</vt:lpstr>
      <vt:lpstr>調整參數</vt:lpstr>
      <vt:lpstr>使用已經訓練好的模型</vt:lpstr>
      <vt:lpstr>以VGG為例</vt:lpstr>
      <vt:lpstr>以VGG為例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198</cp:revision>
  <dcterms:modified xsi:type="dcterms:W3CDTF">2022-10-01T07:18:45Z</dcterms:modified>
</cp:coreProperties>
</file>