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7" r:id="rId19"/>
    <p:sldId id="298" r:id="rId20"/>
    <p:sldId id="262" r:id="rId21"/>
    <p:sldId id="263" r:id="rId22"/>
    <p:sldId id="264" r:id="rId23"/>
    <p:sldId id="266" r:id="rId24"/>
    <p:sldId id="267" r:id="rId25"/>
    <p:sldId id="268" r:id="rId26"/>
    <p:sldId id="26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9.31408" units="1/cm"/>
          <inkml:channelProperty channel="Y" name="resolution" value="49.23077" units="1/cm"/>
        </inkml:channelProperties>
      </inkml:inkSource>
      <inkml:timestamp xml:id="ts0" timeString="2022-12-18T01:28:35.8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4ef78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54ef78743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38" name="Google Shape;138;g1454ef78743_0_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22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54ef787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54ef78743_0_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54" name="Google Shape;154;g1454ef78743_0_15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54ef7874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54ef78743_0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62" name="Google Shape;162;g1454ef78743_0_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54ef787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54ef78743_0_3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0" name="Google Shape;170;g1454ef78743_0_30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54ef7874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54ef78743_0_3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178" name="Google Shape;178;g1454ef78743_0_38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/>
              <a:t>類神經網路</a:t>
            </a:r>
            <a:r>
              <a:rPr lang="zh-TW" altLang="en-US" dirty="0"/>
              <a:t>簡介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89" y="2136320"/>
            <a:ext cx="7331134" cy="407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深度學習</a:t>
            </a:r>
            <a:r>
              <a:rPr lang="en-US" altLang="zh-TW" dirty="0" err="1"/>
              <a:t>vs</a:t>
            </a:r>
            <a:r>
              <a:rPr lang="zh-TW" altLang="en-US" dirty="0"/>
              <a:t>人工智慧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04341" y="2278505"/>
            <a:ext cx="6715593" cy="41522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/>
              <a:t>人工智慧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983044" y="2668248"/>
            <a:ext cx="4572000" cy="33727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/>
              <a:t>機器學習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4976733" y="3102963"/>
            <a:ext cx="2293497" cy="25932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/>
              <a:t>深度學習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傳統方法 </a:t>
            </a:r>
            <a:r>
              <a:rPr lang="en-US" altLang="zh-TW" dirty="0" err="1"/>
              <a:t>vs</a:t>
            </a:r>
            <a:r>
              <a:rPr lang="en-US" altLang="zh-TW" dirty="0"/>
              <a:t> </a:t>
            </a:r>
            <a:r>
              <a:rPr lang="zh-TW" altLang="en-US" dirty="0"/>
              <a:t>機器學習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傳統方式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監督式機器學習</a:t>
            </a:r>
          </a:p>
        </p:txBody>
      </p:sp>
      <p:sp>
        <p:nvSpPr>
          <p:cNvPr id="5" name="矩形 4"/>
          <p:cNvSpPr/>
          <p:nvPr/>
        </p:nvSpPr>
        <p:spPr>
          <a:xfrm>
            <a:off x="740229" y="22061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規則  </a:t>
            </a:r>
            <a:endParaRPr lang="en-US" altLang="zh-TW" sz="2000" dirty="0"/>
          </a:p>
          <a:p>
            <a:pPr algn="ctr"/>
            <a:r>
              <a:rPr lang="zh-TW" altLang="en-US" sz="2000" dirty="0"/>
              <a:t>資料  </a:t>
            </a:r>
          </a:p>
        </p:txBody>
      </p:sp>
      <p:sp>
        <p:nvSpPr>
          <p:cNvPr id="6" name="矩形 5"/>
          <p:cNvSpPr/>
          <p:nvPr/>
        </p:nvSpPr>
        <p:spPr>
          <a:xfrm>
            <a:off x="3040744" y="21989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傳統程式開發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2525486" y="24964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13830" y="21626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答案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4927600" y="24892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5544" y="3780971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資料  </a:t>
            </a:r>
            <a:endParaRPr lang="en-US" altLang="zh-TW" sz="2000" dirty="0"/>
          </a:p>
          <a:p>
            <a:pPr algn="ctr"/>
            <a:r>
              <a:rPr lang="zh-TW" altLang="en-US" sz="2000" dirty="0"/>
              <a:t>答案</a:t>
            </a:r>
          </a:p>
        </p:txBody>
      </p:sp>
      <p:sp>
        <p:nvSpPr>
          <p:cNvPr id="11" name="矩形 10"/>
          <p:cNvSpPr/>
          <p:nvPr/>
        </p:nvSpPr>
        <p:spPr>
          <a:xfrm>
            <a:off x="3106059" y="3773713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機器學習</a:t>
            </a:r>
          </a:p>
        </p:txBody>
      </p:sp>
      <p:sp>
        <p:nvSpPr>
          <p:cNvPr id="12" name="向右箭號 11"/>
          <p:cNvSpPr/>
          <p:nvPr/>
        </p:nvSpPr>
        <p:spPr>
          <a:xfrm>
            <a:off x="2590801" y="4071257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79145" y="3737428"/>
            <a:ext cx="1959428" cy="899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規則</a:t>
            </a:r>
          </a:p>
        </p:txBody>
      </p:sp>
      <p:sp>
        <p:nvSpPr>
          <p:cNvPr id="14" name="向右箭號 13"/>
          <p:cNvSpPr/>
          <p:nvPr/>
        </p:nvSpPr>
        <p:spPr>
          <a:xfrm>
            <a:off x="4992915" y="4064000"/>
            <a:ext cx="638628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更適合做影像辨識的</a:t>
            </a:r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6952" y="6550223"/>
            <a:ext cx="4193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</a:t>
            </a:r>
            <a:r>
              <a:rPr lang="zh-TW" altLang="en-US" dirty="0"/>
              <a:t> </a:t>
            </a:r>
            <a:r>
              <a:rPr lang="en-US" altLang="zh-TW" dirty="0"/>
              <a:t>https://ithelp.ithome.com.tw/articles/10221327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031" y="2383971"/>
            <a:ext cx="69802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68812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https://www.796t.com/content/1544991316.html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329" y="1602921"/>
            <a:ext cx="7507662" cy="463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神經網路的目的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目的：為了找到這些權重的正確值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561701"/>
            <a:ext cx="6096000" cy="376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</a:t>
            </a:r>
            <a:r>
              <a:rPr lang="zh-TW" altLang="en-US" dirty="0"/>
              <a:t>普及之前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r>
              <a:rPr lang="zh-TW" altLang="en-US" dirty="0"/>
              <a:t> </a:t>
            </a:r>
            <a:r>
              <a:rPr lang="en-US" altLang="zh-TW" dirty="0"/>
              <a:t>methods</a:t>
            </a:r>
            <a:r>
              <a:rPr lang="zh-TW" altLang="en-US" dirty="0"/>
              <a:t> 與</a:t>
            </a:r>
            <a:r>
              <a:rPr lang="en-US" altLang="zh-TW" dirty="0" err="1"/>
              <a:t>SVM當道</a:t>
            </a:r>
            <a:endParaRPr lang="en-US" altLang="zh-TW" dirty="0"/>
          </a:p>
          <a:p>
            <a:r>
              <a:rPr lang="en-US" altLang="zh-TW" dirty="0"/>
              <a:t>1990年代時SVM取得成功的成果，所以NN就又被遺忘了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找出決策邊介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446" y="2924402"/>
            <a:ext cx="6007553" cy="34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SVM之後，NN要再起來之前，決策樹又有很好的成果，所以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82" y="2681061"/>
            <a:ext cx="6792154" cy="2964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神經網路的抬頭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ImageNet使用CNN達到96.4%2準確率時，這個問題被認為是一個已解決的問題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Artificial Neural Network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5086" y="6618514"/>
            <a:ext cx="4743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 https://en.wikipedia.org/wiki/Artificial_neural_network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27" y="2196349"/>
            <a:ext cx="4426859" cy="395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起手式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定義</a:t>
            </a:r>
            <a:r>
              <a:rPr lang="en-US" dirty="0"/>
              <a:t>/</a:t>
            </a:r>
            <a:r>
              <a:rPr lang="zh-TW" altLang="en-US" dirty="0"/>
              <a:t>準備</a:t>
            </a:r>
            <a:r>
              <a:rPr lang="en-US" dirty="0" err="1"/>
              <a:t>訓練資料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定義神經網絡模型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訓練模型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測試模型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MNIST資料集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算是類神經網路的hello world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親手建立模組，使用colab實作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先引入需要的module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29010"/>
            <a:ext cx="6629575" cy="19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載入資料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2739025"/>
            <a:ext cx="8991725" cy="26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建立模型</a:t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0725"/>
            <a:ext cx="9144000" cy="265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訓練模型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34625"/>
            <a:ext cx="9144000" cy="2329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Demo1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測試模型(使用模型預測)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326000"/>
            <a:ext cx="9144000" cy="401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小試身手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試著修改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第一層的數量</a:t>
            </a:r>
            <a:endParaRPr lang="en-US" altLang="zh-TW" dirty="0"/>
          </a:p>
          <a:p>
            <a:r>
              <a:rPr lang="en-US" altLang="zh-TW" dirty="0"/>
              <a:t>256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/>
              <a:t>16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en-US" altLang="zh-TW" dirty="0"/>
              <a:t> 10000</a:t>
            </a:r>
          </a:p>
          <a:p>
            <a:r>
              <a:rPr lang="en-US" altLang="zh-TW" dirty="0" err="1"/>
              <a:t>Activation的類型</a:t>
            </a:r>
            <a:endParaRPr lang="en-US" altLang="zh-TW" dirty="0"/>
          </a:p>
          <a:p>
            <a:r>
              <a:rPr lang="en-US" altLang="zh-TW" dirty="0" err="1"/>
              <a:t>relu</a:t>
            </a:r>
            <a:r>
              <a:rPr lang="zh-TW" altLang="en-US" dirty="0"/>
              <a:t> 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sigmoid</a:t>
            </a:r>
            <a:r>
              <a:rPr lang="zh-TW" altLang="en-US" dirty="0">
                <a:sym typeface="Wingdings" pitchFamily="2" charset="2"/>
              </a:rPr>
              <a:t> </a:t>
            </a:r>
            <a:r>
              <a:rPr lang="en-US" altLang="zh-TW" dirty="0">
                <a:sym typeface="Wingdings" pitchFamily="2" charset="2"/>
              </a:rPr>
              <a:t> </a:t>
            </a:r>
            <a:r>
              <a:rPr lang="en-US" altLang="zh-TW" dirty="0" err="1">
                <a:sym typeface="Wingdings" pitchFamily="2" charset="2"/>
              </a:rPr>
              <a:t>tanh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>
                <a:sym typeface="Wingdings" pitchFamily="2" charset="2"/>
              </a:rPr>
              <a:t>epoch</a:t>
            </a:r>
            <a:r>
              <a:rPr lang="zh-TW" altLang="en-US" dirty="0">
                <a:sym typeface="Wingdings" pitchFamily="2" charset="2"/>
              </a:rPr>
              <a:t> 的數量</a:t>
            </a:r>
            <a:endParaRPr lang="en-US" altLang="zh-TW" dirty="0">
              <a:sym typeface="Wingdings" pitchFamily="2" charset="2"/>
            </a:endParaRPr>
          </a:p>
          <a:p>
            <a:r>
              <a:rPr lang="en-US" altLang="zh-TW" dirty="0" err="1">
                <a:sym typeface="Wingdings" pitchFamily="2" charset="2"/>
              </a:rPr>
              <a:t>batch_sise的大小</a:t>
            </a:r>
            <a:endParaRPr lang="en-US" altLang="zh-TW" dirty="0">
              <a:sym typeface="Wingdings" pitchFamily="2" charset="2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改變第一層輸出的數量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546" y="2177370"/>
            <a:ext cx="8264596" cy="358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MNIST</a:t>
            </a:r>
            <a:r>
              <a:rPr lang="zh-TW" altLang="en-US" dirty="0"/>
              <a:t>手寫數字為例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28915" y="6604001"/>
            <a:ext cx="7564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Ref: https://medium.com/analytics-vidhya/applying-ann-digit-and-fashion-mnist-13accfc44660</a:t>
            </a:r>
            <a:endParaRPr lang="zh-TW" altLang="en-US" dirty="0"/>
          </a:p>
        </p:txBody>
      </p:sp>
      <p:pic>
        <p:nvPicPr>
          <p:cNvPr id="5" name="圖片 4" descr="MNIS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8" y="2181224"/>
            <a:ext cx="6964937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277" y="1608364"/>
            <a:ext cx="8188552" cy="476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589" y="2715078"/>
            <a:ext cx="8525074" cy="184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再來減少看看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309" y="2168298"/>
            <a:ext cx="8405003" cy="38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659" y="1528081"/>
            <a:ext cx="8124598" cy="4925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再來增加大一點試試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81" y="2339975"/>
            <a:ext cx="8470447" cy="32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再來增加大一點試試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2126797"/>
            <a:ext cx="72374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不一樣的</a:t>
            </a:r>
            <a:r>
              <a:rPr lang="en-US" altLang="zh-TW" dirty="0"/>
              <a:t>activation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relu</a:t>
            </a:r>
            <a:endParaRPr lang="en-US" b="1" dirty="0"/>
          </a:p>
          <a:p>
            <a:r>
              <a:rPr lang="en-US" b="1" dirty="0" err="1"/>
              <a:t>tanh</a:t>
            </a:r>
            <a:endParaRPr lang="en-US" b="1" dirty="0"/>
          </a:p>
          <a:p>
            <a:r>
              <a:rPr lang="en-US" b="1" dirty="0" err="1"/>
              <a:t>selu</a:t>
            </a:r>
            <a:endParaRPr lang="en-US" b="1" dirty="0"/>
          </a:p>
          <a:p>
            <a:r>
              <a:rPr lang="en-US" b="1" dirty="0" err="1"/>
              <a:t>elu</a:t>
            </a:r>
            <a:endParaRPr lang="en-US" b="1" dirty="0"/>
          </a:p>
          <a:p>
            <a:r>
              <a:rPr lang="en-US" b="1" dirty="0"/>
              <a:t>sigmoid</a:t>
            </a:r>
          </a:p>
          <a:p>
            <a:r>
              <a:rPr lang="en-US" b="1" dirty="0" err="1"/>
              <a:t>hard_sigmoid</a:t>
            </a:r>
            <a:endParaRPr lang="en-US" b="1" dirty="0"/>
          </a:p>
          <a:p>
            <a:r>
              <a:rPr lang="en-US" b="1" dirty="0"/>
              <a:t>exponential</a:t>
            </a:r>
          </a:p>
          <a:p>
            <a:r>
              <a:rPr lang="en-US" b="1" dirty="0"/>
              <a:t>linear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sigmoid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49" y="2598283"/>
            <a:ext cx="8453437" cy="33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07" y="1729920"/>
            <a:ext cx="8152493" cy="46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再試試看 </a:t>
            </a:r>
            <a:r>
              <a:rPr lang="en-US" altLang="zh-TW" dirty="0"/>
              <a:t>linear</a:t>
            </a:r>
          </a:p>
          <a:p>
            <a:r>
              <a:rPr lang="zh-TW" altLang="en-US" dirty="0"/>
              <a:t>再跟之前的</a:t>
            </a:r>
            <a:r>
              <a:rPr lang="en-US" altLang="zh-TW" dirty="0"/>
              <a:t>SVM</a:t>
            </a:r>
            <a:r>
              <a:rPr lang="zh-TW" altLang="en-US" dirty="0"/>
              <a:t>比較看看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7675" y="1562100"/>
            <a:ext cx="4886325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人腦的突觸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en-US" altLang="zh-TW" dirty="0"/>
              <a:t>ANN</a:t>
            </a:r>
            <a:r>
              <a:rPr lang="zh-TW" altLang="en-US" dirty="0"/>
              <a:t>時常見的圖，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731" y="2619602"/>
            <a:ext cx="7079840" cy="347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訓練的參數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epochs</a:t>
            </a:r>
          </a:p>
          <a:p>
            <a:r>
              <a:rPr lang="en-US" altLang="zh-TW" dirty="0" err="1"/>
              <a:t>Batch_size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68" y="3541031"/>
            <a:ext cx="8885732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電腦科學家就是由這樣的概念啟發，發展出人工神經網路的架構</a:t>
            </a:r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354" y="2378756"/>
            <a:ext cx="6837363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Input:</a:t>
            </a:r>
            <a:r>
              <a:rPr lang="zh-TW" altLang="en-US" dirty="0"/>
              <a:t> 對應突觸收進來的訊號，也就是我們的輸入資訊</a:t>
            </a:r>
            <a:endParaRPr lang="en-US" altLang="zh-TW" dirty="0"/>
          </a:p>
          <a:p>
            <a:r>
              <a:rPr lang="en-US" altLang="zh-TW" dirty="0"/>
              <a:t>Weight:</a:t>
            </a:r>
            <a:r>
              <a:rPr lang="zh-TW" altLang="en-US" dirty="0"/>
              <a:t> 權重，決定哪一個訊號比較重要</a:t>
            </a:r>
            <a:endParaRPr lang="en-US" altLang="zh-TW" dirty="0"/>
          </a:p>
          <a:p>
            <a:r>
              <a:rPr lang="en-US" altLang="zh-TW" dirty="0"/>
              <a:t>Summation and Bias: </a:t>
            </a:r>
            <a:r>
              <a:rPr lang="zh-TW" altLang="en-US" dirty="0"/>
              <a:t>整合訊息</a:t>
            </a:r>
            <a:endParaRPr lang="en-US" altLang="zh-TW" dirty="0"/>
          </a:p>
          <a:p>
            <a:r>
              <a:rPr lang="en-US" altLang="zh-TW" dirty="0"/>
              <a:t>Activation: </a:t>
            </a:r>
            <a:r>
              <a:rPr lang="zh-TW" altLang="en-US" dirty="0"/>
              <a:t>依照整合訊息的分數判斷結果，做輸出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輸出訊號，給下一個神經元</a:t>
            </a:r>
          </a:p>
        </p:txBody>
      </p:sp>
      <p:sp>
        <p:nvSpPr>
          <p:cNvPr id="4" name="矩形 3"/>
          <p:cNvSpPr/>
          <p:nvPr/>
        </p:nvSpPr>
        <p:spPr>
          <a:xfrm>
            <a:off x="1793409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https://ithelp.ithome.com.tw/articles/10237540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835" y="3912310"/>
            <a:ext cx="4330822" cy="2672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轉換函式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663" y="2247220"/>
            <a:ext cx="5271736" cy="377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轉換函式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6430" y="2010456"/>
            <a:ext cx="5831341" cy="417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單一層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6314" y="2048781"/>
            <a:ext cx="4117852" cy="409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80938" y="45948600"/>
              <a:ext cx="0" cy="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80938" y="4594860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406</Words>
  <Application>Microsoft Office PowerPoint</Application>
  <PresentationFormat>如螢幕大小 (4:3)</PresentationFormat>
  <Paragraphs>109</Paragraphs>
  <Slides>40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</vt:lpstr>
      <vt:lpstr>Wingdings</vt:lpstr>
      <vt:lpstr>相鄰</vt:lpstr>
      <vt:lpstr>類神經網路簡介</vt:lpstr>
      <vt:lpstr>ANN</vt:lpstr>
      <vt:lpstr>ANN</vt:lpstr>
      <vt:lpstr>人腦的突觸</vt:lpstr>
      <vt:lpstr>ANN</vt:lpstr>
      <vt:lpstr>ANN</vt:lpstr>
      <vt:lpstr>轉換函式</vt:lpstr>
      <vt:lpstr>轉換函式</vt:lpstr>
      <vt:lpstr>單一層</vt:lpstr>
      <vt:lpstr>多層</vt:lpstr>
      <vt:lpstr>深度學習vs人工智慧</vt:lpstr>
      <vt:lpstr>傳統方法 vs 機器學習</vt:lpstr>
      <vt:lpstr>CNN</vt:lpstr>
      <vt:lpstr>CNN</vt:lpstr>
      <vt:lpstr>神經網路的目的</vt:lpstr>
      <vt:lpstr>NN普及之前</vt:lpstr>
      <vt:lpstr>SVM</vt:lpstr>
      <vt:lpstr>決策樹</vt:lpstr>
      <vt:lpstr>神經網路的抬頭</vt:lpstr>
      <vt:lpstr>起手式</vt:lpstr>
      <vt:lpstr>Demo1</vt:lpstr>
      <vt:lpstr>Demo1</vt:lpstr>
      <vt:lpstr>Demo1</vt:lpstr>
      <vt:lpstr>Demo1</vt:lpstr>
      <vt:lpstr>Demo1</vt:lpstr>
      <vt:lpstr>Demo1</vt:lpstr>
      <vt:lpstr>小試身手</vt:lpstr>
      <vt:lpstr>試著修改code</vt:lpstr>
      <vt:lpstr>改變第一層輸出的數量</vt:lpstr>
      <vt:lpstr>PowerPoint 簡報</vt:lpstr>
      <vt:lpstr>PowerPoint 簡報</vt:lpstr>
      <vt:lpstr>再來減少看看</vt:lpstr>
      <vt:lpstr>PowerPoint 簡報</vt:lpstr>
      <vt:lpstr>再來增加大一點試試</vt:lpstr>
      <vt:lpstr>再來增加大一點試試</vt:lpstr>
      <vt:lpstr>不一樣的activation</vt:lpstr>
      <vt:lpstr>PowerPoint 簡報</vt:lpstr>
      <vt:lpstr>PowerPoint 簡報</vt:lpstr>
      <vt:lpstr>PowerPoint 簡報</vt:lpstr>
      <vt:lpstr>訓練的參數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楊熲煜</cp:lastModifiedBy>
  <cp:revision>86</cp:revision>
  <dcterms:modified xsi:type="dcterms:W3CDTF">2025-05-21T01:30:47Z</dcterms:modified>
</cp:coreProperties>
</file>