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21BABB6-A116-4856-8035-AF3594254E3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alphaModFix amt="0"/>
          </a:blip>
          <a:srcRect l="25665" t="27001" r="27160" b="8307"/>
          <a:stretch/>
        </p:blipFill>
        <p:spPr>
          <a:xfrm>
            <a:off x="2560320" y="0"/>
            <a:ext cx="4754520" cy="3474360"/>
          </a:xfrm>
          <a:prstGeom prst="rect">
            <a:avLst/>
          </a:prstGeom>
          <a:ln>
            <a:noFill/>
          </a:ln>
        </p:spPr>
      </p:pic>
      <p:sp>
        <p:nvSpPr>
          <p:cNvPr id="42" name="TextShape 1"/>
          <p:cNvSpPr txBox="1"/>
          <p:nvPr/>
        </p:nvSpPr>
        <p:spPr>
          <a:xfrm>
            <a:off x="1828800" y="3439440"/>
            <a:ext cx="6400800" cy="1370160"/>
          </a:xfrm>
          <a:prstGeom prst="rect">
            <a:avLst/>
          </a:prstGeom>
          <a:noFill/>
          <a:ln>
            <a:noFill/>
          </a:ln>
        </p:spPr>
        <p:txBody>
          <a:bodyPr lIns="90000" rIns="90000" tIns="45000" bIns="45000">
            <a:spAutoFit/>
          </a:bodyPr>
          <a:p>
            <a:pPr algn="ctr"/>
            <a:r>
              <a:rPr b="0" lang="en-US" sz="1800" spc="-1" strike="noStrike">
                <a:latin typeface="Arial"/>
              </a:rPr>
              <a:t>Heart Disease Machine learning </a:t>
            </a:r>
            <a:endParaRPr b="0" lang="en-US" sz="1800" spc="-1" strike="noStrike">
              <a:latin typeface="Arial"/>
            </a:endParaRPr>
          </a:p>
          <a:p>
            <a:pPr algn="ctr"/>
            <a:endParaRPr b="0" lang="en-US" sz="1800" spc="-1" strike="noStrike">
              <a:latin typeface="Arial"/>
            </a:endParaRPr>
          </a:p>
          <a:p>
            <a:pPr algn="ctr"/>
            <a:r>
              <a:rPr b="0" lang="en-US" sz="1800" spc="-1" strike="noStrike">
                <a:latin typeface="Arial"/>
                <a:ea typeface="Microsoft YaHei"/>
              </a:rPr>
              <a:t>Data Science – Part Time Final project</a:t>
            </a:r>
            <a:endParaRPr b="0" lang="en-US" sz="1800" spc="-1" strike="noStrike">
              <a:latin typeface="Arial"/>
            </a:endParaRPr>
          </a:p>
          <a:p>
            <a:pPr algn="ctr"/>
            <a:endParaRPr b="0" lang="en-US" sz="1800" spc="-1" strike="noStrike">
              <a:latin typeface="Arial"/>
            </a:endParaRPr>
          </a:p>
          <a:p>
            <a:pPr algn="ctr"/>
            <a:r>
              <a:rPr b="0" lang="en-US" sz="1800" spc="-1" strike="noStrike">
                <a:latin typeface="Arial"/>
              </a:rPr>
              <a:t>By:Mariam Alsaeed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Overview</a:t>
            </a:r>
            <a:endParaRPr b="0" lang="en-US" sz="4400" spc="-1" strike="noStrike">
              <a:latin typeface="Arial"/>
            </a:endParaRPr>
          </a:p>
        </p:txBody>
      </p:sp>
      <p:sp>
        <p:nvSpPr>
          <p:cNvPr id="44" name="TextShape 2"/>
          <p:cNvSpPr txBox="1"/>
          <p:nvPr/>
        </p:nvSpPr>
        <p:spPr>
          <a:xfrm>
            <a:off x="504000" y="1326600"/>
            <a:ext cx="9071640" cy="4159800"/>
          </a:xfrm>
          <a:prstGeom prst="rect">
            <a:avLst/>
          </a:prstGeom>
          <a:noFill/>
          <a:ln>
            <a:noFill/>
          </a:ln>
        </p:spPr>
        <p:txBody>
          <a:bodyPr lIns="0" rIns="0" tIns="0" bIns="0">
            <a:normAutofit fontScale="59000"/>
          </a:bodyPr>
          <a:p>
            <a:pPr marL="432000" indent="-324000">
              <a:spcBef>
                <a:spcPts val="1417"/>
              </a:spcBef>
              <a:buClr>
                <a:srgbClr val="000000"/>
              </a:buClr>
              <a:buSzPct val="45000"/>
              <a:buFont typeface="Wingdings" charset="2"/>
              <a:buChar char=""/>
            </a:pPr>
            <a:r>
              <a:rPr b="0" lang="en-US" sz="3200" spc="-1" strike="noStrike">
                <a:latin typeface="Arial"/>
              </a:rPr>
              <a:t>Heart disease describes a range of conditions that affect your heart.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Cardiovascular disease symptoms may be different for men and women. For instance, men are more likely to have chest pain; women are more likely to have other symptoms along with chest discomfort, such as shortness of breath, nausea and extreme fatigue.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heart disease is the leading cause of death in the United Kingdom, United States, Canada, and Australia. One in every four deaths in the U.S. occurs as a result of heart disease.</a:t>
            </a:r>
            <a:endParaRPr b="0" lang="en-US" sz="3200" spc="-1" strike="noStrike">
              <a:latin typeface="Arial"/>
            </a:endParaRPr>
          </a:p>
        </p:txBody>
      </p:sp>
      <p:pic>
        <p:nvPicPr>
          <p:cNvPr id="45" name="" descr=""/>
          <p:cNvPicPr/>
          <p:nvPr/>
        </p:nvPicPr>
        <p:blipFill>
          <a:blip r:embed="rId1">
            <a:alphaModFix amt="0"/>
          </a:blip>
          <a:srcRect l="25665" t="27001" r="27160" b="8307"/>
          <a:stretch/>
        </p:blipFill>
        <p:spPr>
          <a:xfrm>
            <a:off x="36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Machine learning </a:t>
            </a:r>
            <a:endParaRPr b="0" lang="en-US" sz="4400" spc="-1" strike="noStrike">
              <a:latin typeface="Arial"/>
            </a:endParaRPr>
          </a:p>
        </p:txBody>
      </p:sp>
      <p:sp>
        <p:nvSpPr>
          <p:cNvPr id="47" name="TextShape 2"/>
          <p:cNvSpPr txBox="1"/>
          <p:nvPr/>
        </p:nvSpPr>
        <p:spPr>
          <a:xfrm>
            <a:off x="504000" y="1326600"/>
            <a:ext cx="9071640" cy="4159800"/>
          </a:xfrm>
          <a:prstGeom prst="rect">
            <a:avLst/>
          </a:prstGeom>
          <a:noFill/>
          <a:ln>
            <a:noFill/>
          </a:ln>
        </p:spPr>
        <p:txBody>
          <a:bodyPr lIns="0" rIns="0" tIns="0" bIns="0">
            <a:normAutofit fontScale="94000"/>
          </a:bodyPr>
          <a:p>
            <a:pPr marL="432000" indent="-324000">
              <a:spcBef>
                <a:spcPts val="1417"/>
              </a:spcBef>
              <a:buClr>
                <a:srgbClr val="000000"/>
              </a:buClr>
              <a:buSzPct val="45000"/>
              <a:buFont typeface="Wingdings" charset="2"/>
              <a:buChar char=""/>
            </a:pPr>
            <a:r>
              <a:rPr b="0" lang="en-US" sz="3200" spc="-1" strike="noStrike">
                <a:latin typeface="Arial"/>
              </a:rPr>
              <a:t>Machine learning (ML) proves to be effective in assisting in making decisions and predictions from the large quantity of data produced by the healthcare industry,hard to predicted manually.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 will applying Machine Learning approaches(and eventually comparing them) for classifying whether a person is suffering from heart disease or not,  using Cleveland Heart Disease dataset from the UCI Repository.</a:t>
            </a:r>
            <a:endParaRPr b="0" lang="en-US" sz="3200" spc="-1" strike="noStrike">
              <a:latin typeface="Arial"/>
            </a:endParaRPr>
          </a:p>
        </p:txBody>
      </p:sp>
      <p:pic>
        <p:nvPicPr>
          <p:cNvPr id="48" name="" descr=""/>
          <p:cNvPicPr/>
          <p:nvPr/>
        </p:nvPicPr>
        <p:blipFill>
          <a:blip r:embed="rId1">
            <a:alphaModFix amt="0"/>
          </a:blip>
          <a:srcRect l="25665" t="27001" r="27160" b="8307"/>
          <a:stretch/>
        </p:blipFill>
        <p:spPr>
          <a:xfrm>
            <a:off x="72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What is our data?</a:t>
            </a:r>
            <a:endParaRPr b="0" lang="en-US" sz="44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fontScale="78000"/>
          </a:bodyPr>
          <a:p>
            <a:pPr marL="432000" indent="-324000">
              <a:spcBef>
                <a:spcPts val="1417"/>
              </a:spcBef>
              <a:buClr>
                <a:srgbClr val="000000"/>
              </a:buClr>
              <a:buSzPct val="45000"/>
              <a:buFont typeface="Wingdings" charset="2"/>
              <a:buChar char=""/>
            </a:pPr>
            <a:r>
              <a:rPr b="0" lang="en-US" sz="3200" spc="-1" strike="noStrike">
                <a:latin typeface="Arial"/>
              </a:rPr>
              <a:t>Our data set consist from 303 rows and 14 columns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Age, sex, chest pain type, resting blood pressure, cholesterol, fasting blood sugar, rest ecg, 'max heart rate achieved,exercise induced angina, 'st depression, st slope, number major vessels, thalassemia and our target thet person have heart disease or not.</a:t>
            </a:r>
            <a:endParaRPr b="0" lang="en-US" sz="3200" spc="-1" strike="noStrike">
              <a:latin typeface="Arial"/>
            </a:endParaRPr>
          </a:p>
        </p:txBody>
      </p:sp>
      <p:pic>
        <p:nvPicPr>
          <p:cNvPr id="51" name="" descr=""/>
          <p:cNvPicPr/>
          <p:nvPr/>
        </p:nvPicPr>
        <p:blipFill>
          <a:blip r:embed="rId1">
            <a:alphaModFix amt="0"/>
          </a:blip>
          <a:srcRect l="25665" t="27001" r="27160" b="8307"/>
          <a:stretch/>
        </p:blipFill>
        <p:spPr>
          <a:xfrm>
            <a:off x="72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284040" y="140400"/>
            <a:ext cx="9071640" cy="946440"/>
          </a:xfrm>
          <a:prstGeom prst="rect">
            <a:avLst/>
          </a:prstGeom>
          <a:noFill/>
          <a:ln>
            <a:noFill/>
          </a:ln>
        </p:spPr>
        <p:txBody>
          <a:bodyPr lIns="0" rIns="0" tIns="0" bIns="0" anchor="ctr">
            <a:spAutoFit/>
          </a:bodyPr>
          <a:p>
            <a:pPr algn="ctr"/>
            <a:r>
              <a:rPr b="0" lang="en-US" sz="4400" spc="-1" strike="noStrike">
                <a:latin typeface="Arial"/>
              </a:rPr>
              <a:t>The process </a:t>
            </a:r>
            <a:endParaRPr b="0" lang="en-US" sz="4400" spc="-1" strike="noStrike">
              <a:latin typeface="Arial"/>
            </a:endParaRPr>
          </a:p>
        </p:txBody>
      </p:sp>
      <p:sp>
        <p:nvSpPr>
          <p:cNvPr id="53" name="TextShape 2"/>
          <p:cNvSpPr txBox="1"/>
          <p:nvPr/>
        </p:nvSpPr>
        <p:spPr>
          <a:xfrm>
            <a:off x="308880" y="2229840"/>
            <a:ext cx="9071640" cy="3288240"/>
          </a:xfrm>
          <a:prstGeom prst="rect">
            <a:avLst/>
          </a:prstGeom>
          <a:noFill/>
          <a:ln>
            <a:noFill/>
          </a:ln>
        </p:spPr>
        <p:txBody>
          <a:bodyPr lIns="0" rIns="0" tIns="0" bIns="0" anchor="ctr">
            <a:normAutofit fontScale="66000"/>
          </a:bodyPr>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Source: https://machinelearning-blog.com/2017/11/19/fsgdhfju/</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54" name="" descr=""/>
          <p:cNvPicPr/>
          <p:nvPr/>
        </p:nvPicPr>
        <p:blipFill>
          <a:blip r:embed="rId1">
            <a:alphaModFix amt="0"/>
          </a:blip>
          <a:srcRect l="25665" t="27001" r="27160" b="8307"/>
          <a:stretch/>
        </p:blipFill>
        <p:spPr>
          <a:xfrm>
            <a:off x="720" y="28080"/>
            <a:ext cx="1462680" cy="1069200"/>
          </a:xfrm>
          <a:prstGeom prst="rect">
            <a:avLst/>
          </a:prstGeom>
          <a:ln>
            <a:noFill/>
          </a:ln>
        </p:spPr>
      </p:pic>
      <p:pic>
        <p:nvPicPr>
          <p:cNvPr id="55" name="" descr=""/>
          <p:cNvPicPr/>
          <p:nvPr/>
        </p:nvPicPr>
        <p:blipFill>
          <a:blip r:embed="rId2">
            <a:alphaModFix amt="0"/>
          </a:blip>
          <a:stretch/>
        </p:blipFill>
        <p:spPr>
          <a:xfrm>
            <a:off x="345240" y="988920"/>
            <a:ext cx="9155160" cy="4217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ML Algorithm I used  </a:t>
            </a:r>
            <a:endParaRPr b="0" lang="en-US" sz="4400" spc="-1" strike="noStrike">
              <a:latin typeface="Arial"/>
            </a:endParaRPr>
          </a:p>
        </p:txBody>
      </p:sp>
      <p:sp>
        <p:nvSpPr>
          <p:cNvPr id="57" name="TextShape 2"/>
          <p:cNvSpPr txBox="1"/>
          <p:nvPr/>
        </p:nvSpPr>
        <p:spPr>
          <a:xfrm>
            <a:off x="504000" y="1326600"/>
            <a:ext cx="9071640" cy="32882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3200" spc="-1" strike="noStrike">
                <a:latin typeface="Arial"/>
              </a:rPr>
              <a:t>Logistic Regression with default parameters.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all of below we apply grid search to find the best parameters to our data.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Decision Trees.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Random Forests.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K-Nearest Neighbors.</a:t>
            </a:r>
            <a:endParaRPr b="0" lang="en-US" sz="3200" spc="-1" strike="noStrike">
              <a:latin typeface="Arial"/>
            </a:endParaRPr>
          </a:p>
        </p:txBody>
      </p:sp>
      <p:pic>
        <p:nvPicPr>
          <p:cNvPr id="58" name="" descr=""/>
          <p:cNvPicPr/>
          <p:nvPr/>
        </p:nvPicPr>
        <p:blipFill>
          <a:blip r:embed="rId1">
            <a:alphaModFix amt="0"/>
          </a:blip>
          <a:srcRect l="25665" t="27001" r="27160" b="8307"/>
          <a:stretch/>
        </p:blipFill>
        <p:spPr>
          <a:xfrm>
            <a:off x="72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Results </a:t>
            </a:r>
            <a:endParaRPr b="0" lang="en-US" sz="4400" spc="-1" strike="noStrike">
              <a:latin typeface="Arial"/>
            </a:endParaRPr>
          </a:p>
        </p:txBody>
      </p:sp>
      <p:sp>
        <p:nvSpPr>
          <p:cNvPr id="60" name="TextShape 2"/>
          <p:cNvSpPr txBox="1"/>
          <p:nvPr/>
        </p:nvSpPr>
        <p:spPr>
          <a:xfrm>
            <a:off x="504000" y="1326600"/>
            <a:ext cx="9071640" cy="3288240"/>
          </a:xfrm>
          <a:prstGeom prst="rect">
            <a:avLst/>
          </a:prstGeom>
          <a:noFill/>
          <a:ln>
            <a:noFill/>
          </a:ln>
        </p:spPr>
        <p:txBody>
          <a:bodyPr lIns="0" rIns="0" tIns="0" bIns="0">
            <a:normAutofit fontScale="39000"/>
          </a:bodyPr>
          <a:p>
            <a:pPr marL="432000" indent="-324000">
              <a:spcBef>
                <a:spcPts val="1417"/>
              </a:spcBef>
              <a:buClr>
                <a:srgbClr val="000000"/>
              </a:buClr>
              <a:buSzPct val="45000"/>
              <a:buFont typeface="Wingdings" charset="2"/>
              <a:buChar char=""/>
            </a:pPr>
            <a:r>
              <a:rPr b="0" lang="en-US" sz="3200" spc="-1" strike="noStrike">
                <a:latin typeface="Arial"/>
              </a:rPr>
              <a:t>1-Logistic Regression Classifier score for Heart Disease data set is 0.88 With accuracy score equal to 0.86</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Microsoft YaHei"/>
              </a:rPr>
              <a:t>2-K-Neighbors Classifier with 10 Neighbors score for Heart Disease data set is 0.70 with </a:t>
            </a:r>
            <a:r>
              <a:rPr b="0" lang="en-US" sz="3200" spc="-1" strike="noStrike">
                <a:latin typeface="Arial"/>
              </a:rPr>
              <a:t>accuracy equal to 0.60</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Microsoft YaHei"/>
              </a:rPr>
              <a:t>3-Decision Tree Classifier score for Heart Disease data set is 0.81 with </a:t>
            </a:r>
            <a:r>
              <a:rPr b="0" lang="en-US" sz="3200" spc="-1" strike="noStrike">
                <a:latin typeface="Arial"/>
              </a:rPr>
              <a:t>accuracy equal to 0.78</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Microsoft YaHei"/>
              </a:rPr>
              <a:t>4- Random Forest Classifier score for Heart Disease data set is 0.87with </a:t>
            </a:r>
            <a:r>
              <a:rPr b="0" lang="en-US" sz="3200" spc="-1" strike="noStrike">
                <a:latin typeface="Arial"/>
              </a:rPr>
              <a:t>accuracy equal to 0.79</a:t>
            </a:r>
            <a:endParaRPr b="0" lang="en-US" sz="3200" spc="-1" strike="noStrike">
              <a:latin typeface="Arial"/>
            </a:endParaRPr>
          </a:p>
        </p:txBody>
      </p:sp>
      <p:pic>
        <p:nvPicPr>
          <p:cNvPr id="61" name="" descr=""/>
          <p:cNvPicPr/>
          <p:nvPr/>
        </p:nvPicPr>
        <p:blipFill>
          <a:blip r:embed="rId1">
            <a:alphaModFix amt="0"/>
          </a:blip>
          <a:srcRect l="25665" t="27001" r="27160" b="8307"/>
          <a:stretch/>
        </p:blipFill>
        <p:spPr>
          <a:xfrm>
            <a:off x="72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Conclusion </a:t>
            </a:r>
            <a:endParaRPr b="0" lang="en-US" sz="4400" spc="-1" strike="noStrike">
              <a:latin typeface="Arial"/>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Microsoft YaHei"/>
              </a:rPr>
              <a:t>The </a:t>
            </a:r>
            <a:r>
              <a:rPr b="0" lang="en-US" sz="3200" spc="-1" strike="noStrike">
                <a:latin typeface="Arial"/>
              </a:rPr>
              <a:t>Logistic Regression classifier have the best score with higher accuracy than the other classifier for our data set. </a:t>
            </a:r>
            <a:endParaRPr b="0" lang="en-US" sz="3200" spc="-1" strike="noStrike">
              <a:latin typeface="Arial"/>
            </a:endParaRPr>
          </a:p>
        </p:txBody>
      </p:sp>
      <p:pic>
        <p:nvPicPr>
          <p:cNvPr id="64" name="" descr=""/>
          <p:cNvPicPr/>
          <p:nvPr/>
        </p:nvPicPr>
        <p:blipFill>
          <a:blip r:embed="rId1">
            <a:alphaModFix amt="0"/>
          </a:blip>
          <a:srcRect l="25665" t="27001" r="27160" b="8307"/>
          <a:stretch/>
        </p:blipFill>
        <p:spPr>
          <a:xfrm>
            <a:off x="720" y="28080"/>
            <a:ext cx="1462680" cy="1069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Hope to every one good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heart and good health.</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Thanks for your interest. </a:t>
            </a:r>
            <a:endParaRPr b="0" lang="en-US" sz="3200" spc="-1" strike="noStrike">
              <a:latin typeface="Arial"/>
            </a:endParaRPr>
          </a:p>
        </p:txBody>
      </p:sp>
      <p:pic>
        <p:nvPicPr>
          <p:cNvPr id="66" name="" descr=""/>
          <p:cNvPicPr/>
          <p:nvPr/>
        </p:nvPicPr>
        <p:blipFill>
          <a:blip r:embed="rId1">
            <a:alphaModFix amt="0"/>
          </a:blip>
          <a:stretch/>
        </p:blipFill>
        <p:spPr>
          <a:xfrm>
            <a:off x="5938200" y="1294920"/>
            <a:ext cx="3598920" cy="3489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LibreOffice/6.3.2.2$Windows_X86_64 LibreOffice_project/98b30e735bda24bc04ab42594c85f7fd8be07b9c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2020-05-11T01:55:42Z</dcterms:created>
  <dc:creator/>
  <dc:description/>
  <dc:language>en-US</dc:language>
  <cp:lastModifiedBy/>
  <dcterms:modified xsi:type="dcterms:W3CDTF">2020-05-11T17:43:12Z</dcterms:modified>
  <cp:revision>13</cp:revision>
  <dc:subject/>
  <dc:title/>
</cp:coreProperties>
</file>