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91894D4-4481-42A5-8AF3-2FD5D0B50AFE}">
  <a:tblStyle styleId="{B91894D4-4481-42A5-8AF3-2FD5D0B50AF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ed25f5a4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ed25f5a4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f948f434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f948f434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f948f434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f948f434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ea8be65e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ea8be65e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ea8be65e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ea8be65e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ea8be65e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ea8be65e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ea8be65e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ea8be65e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ed25f5a4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ed25f5a4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ed25f5a4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ed25f5a4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ea8be65e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ea8be65e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ed25f5a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ed25f5a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818E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514475" cy="3238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842825" y="1685650"/>
            <a:ext cx="6650100" cy="17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rgbClr val="FFFFFF"/>
                </a:solidFill>
              </a:rPr>
              <a:t>Warby and Parker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FFFFFF"/>
                </a:solidFill>
              </a:rPr>
              <a:t>Learn SQL from Scratch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</a:rPr>
              <a:t>Emmanuel MALSCH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</a:rPr>
              <a:t>2/5/2019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5</a:t>
            </a:r>
            <a:r>
              <a:rPr lang="fr">
                <a:solidFill>
                  <a:srgbClr val="000000"/>
                </a:solidFill>
              </a:rPr>
              <a:t>. </a:t>
            </a:r>
            <a:r>
              <a:rPr lang="fr"/>
              <a:t>Miscellaneous findings - Purchases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2" name="Google Shape;122;p22"/>
          <p:cNvSpPr txBox="1"/>
          <p:nvPr/>
        </p:nvSpPr>
        <p:spPr>
          <a:xfrm>
            <a:off x="369425" y="1215225"/>
            <a:ext cx="36849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100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The purchases are </a:t>
            </a:r>
            <a:r>
              <a:rPr b="1" i="1" lang="fr" sz="1100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evenly distributed</a:t>
            </a:r>
            <a:r>
              <a:rPr i="1" lang="fr" sz="1100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 in terms of gender preferences. (243 for Men’s Styles vs. 252 for Women’s Styles.</a:t>
            </a:r>
            <a:endParaRPr i="1" sz="1100">
              <a:solidFill>
                <a:srgbClr val="4848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22"/>
          <p:cNvSpPr txBox="1"/>
          <p:nvPr/>
        </p:nvSpPr>
        <p:spPr>
          <a:xfrm>
            <a:off x="369425" y="2102425"/>
            <a:ext cx="3514500" cy="19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1100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Top 3 Colors</a:t>
            </a:r>
            <a:r>
              <a:rPr i="1" lang="fr" sz="1100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 are for customers who bought Men’s Styles are Driftwood Fade, Layered Tortoise Matte andJet Black.</a:t>
            </a:r>
            <a:endParaRPr i="1" sz="1100">
              <a:solidFill>
                <a:srgbClr val="4848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100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Top 3 Colors are for customers who bought Women’s Styles are Rosewood Tortoise, Rose Crystal and Pealed Tortoise.</a:t>
            </a:r>
            <a:endParaRPr i="1" sz="1100">
              <a:solidFill>
                <a:srgbClr val="4848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100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When creating communications like Emails, Warby and </a:t>
            </a:r>
            <a:r>
              <a:rPr b="1" i="1" lang="fr" sz="1100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Parkers Marketing manager can personalise the content of the Email depending on the gender of the customer.</a:t>
            </a:r>
            <a:endParaRPr b="1" i="1" sz="1100">
              <a:solidFill>
                <a:srgbClr val="4848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24" name="Google Shape;124;p22"/>
          <p:cNvGraphicFramePr/>
          <p:nvPr/>
        </p:nvGraphicFramePr>
        <p:xfrm>
          <a:off x="4150825" y="121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{B91894D4-4481-42A5-8AF3-2FD5D0B50AFE}</a:tableStyleId>
              </a:tblPr>
              <a:tblGrid>
                <a:gridCol w="1417500"/>
                <a:gridCol w="1681650"/>
                <a:gridCol w="870525"/>
                <a:gridCol w="870525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rgbClr val="292929"/>
                          </a:solidFill>
                        </a:rPr>
                        <a:t>Style</a:t>
                      </a:r>
                      <a:endParaRPr b="1" sz="1100">
                        <a:solidFill>
                          <a:srgbClr val="292929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rgbClr val="292929"/>
                          </a:solidFill>
                        </a:rPr>
                        <a:t>Color</a:t>
                      </a:r>
                      <a:endParaRPr b="1" sz="1100">
                        <a:solidFill>
                          <a:srgbClr val="292929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rgbClr val="292929"/>
                          </a:solidFill>
                        </a:rPr>
                        <a:t>%</a:t>
                      </a:r>
                      <a:endParaRPr b="1" sz="1100">
                        <a:solidFill>
                          <a:srgbClr val="292929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rgbClr val="292929"/>
                          </a:solidFill>
                        </a:rPr>
                        <a:t>Count</a:t>
                      </a:r>
                      <a:endParaRPr b="1" sz="1100">
                        <a:solidFill>
                          <a:srgbClr val="292929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0E0"/>
                    </a:solidFill>
                  </a:tcPr>
                </a:tc>
              </a:tr>
              <a:tr h="209550">
                <a:tc rowSpan="6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</a:rPr>
                        <a:t>Men's Styles</a:t>
                      </a:r>
                      <a:endParaRPr sz="1100">
                        <a:solidFill>
                          <a:srgbClr val="52525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</a:rPr>
                        <a:t>Driftwood Fade</a:t>
                      </a:r>
                      <a:endParaRPr sz="1100">
                        <a:solidFill>
                          <a:srgbClr val="52525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</a:rPr>
                        <a:t>26%</a:t>
                      </a:r>
                      <a:endParaRPr sz="1100">
                        <a:solidFill>
                          <a:srgbClr val="52525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</a:rPr>
                        <a:t>63</a:t>
                      </a:r>
                      <a:endParaRPr sz="1100">
                        <a:solidFill>
                          <a:srgbClr val="52525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</a:tr>
              <a:tr h="37147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</a:rPr>
                        <a:t>Layered Tortoise Matte</a:t>
                      </a:r>
                      <a:endParaRPr sz="1100">
                        <a:solidFill>
                          <a:srgbClr val="52525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</a:rPr>
                        <a:t>21%</a:t>
                      </a:r>
                      <a:endParaRPr sz="1100">
                        <a:solidFill>
                          <a:srgbClr val="52525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</a:rPr>
                        <a:t>52</a:t>
                      </a:r>
                      <a:endParaRPr sz="1100">
                        <a:solidFill>
                          <a:srgbClr val="52525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</a:tr>
              <a:tr h="2095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</a:rPr>
                        <a:t>Jet Black</a:t>
                      </a:r>
                      <a:endParaRPr sz="1100">
                        <a:solidFill>
                          <a:srgbClr val="52525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</a:rPr>
                        <a:t>18%</a:t>
                      </a:r>
                      <a:endParaRPr sz="1100">
                        <a:solidFill>
                          <a:srgbClr val="52525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</a:rPr>
                        <a:t>44</a:t>
                      </a:r>
                      <a:endParaRPr sz="1100">
                        <a:solidFill>
                          <a:srgbClr val="52525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</a:tr>
              <a:tr h="2095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</a:rPr>
                        <a:t>Sea Glass Gray</a:t>
                      </a:r>
                      <a:endParaRPr sz="1100">
                        <a:solidFill>
                          <a:srgbClr val="52525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</a:rPr>
                        <a:t>18%</a:t>
                      </a:r>
                      <a:endParaRPr sz="1100">
                        <a:solidFill>
                          <a:srgbClr val="52525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</a:rPr>
                        <a:t>43</a:t>
                      </a:r>
                      <a:endParaRPr sz="1100">
                        <a:solidFill>
                          <a:srgbClr val="52525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</a:tr>
              <a:tr h="2095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</a:rPr>
                        <a:t>Endangered Tortoise</a:t>
                      </a:r>
                      <a:endParaRPr sz="1100">
                        <a:solidFill>
                          <a:srgbClr val="52525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</a:rPr>
                        <a:t>17%</a:t>
                      </a:r>
                      <a:endParaRPr sz="1100">
                        <a:solidFill>
                          <a:srgbClr val="52525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</a:rPr>
                        <a:t>41</a:t>
                      </a:r>
                      <a:endParaRPr sz="1100">
                        <a:solidFill>
                          <a:srgbClr val="52525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</a:tr>
              <a:tr h="2095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</a:rPr>
                        <a:t>Total</a:t>
                      </a:r>
                      <a:endParaRPr sz="1100">
                        <a:solidFill>
                          <a:srgbClr val="52525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</a:rPr>
                        <a:t>100%</a:t>
                      </a:r>
                      <a:endParaRPr sz="1100">
                        <a:solidFill>
                          <a:srgbClr val="52525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</a:rPr>
                        <a:t>243</a:t>
                      </a:r>
                      <a:endParaRPr sz="1100">
                        <a:solidFill>
                          <a:srgbClr val="52525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</a:tr>
              <a:tr h="209550">
                <a:tc rowSpan="6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</a:rPr>
                        <a:t>Women's Styles</a:t>
                      </a:r>
                      <a:endParaRPr sz="1100">
                        <a:solidFill>
                          <a:srgbClr val="52525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</a:rPr>
                        <a:t>Rosewood Tortoise</a:t>
                      </a:r>
                      <a:endParaRPr sz="1100">
                        <a:solidFill>
                          <a:srgbClr val="52525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</a:rPr>
                        <a:t>25%</a:t>
                      </a:r>
                      <a:endParaRPr sz="1100">
                        <a:solidFill>
                          <a:srgbClr val="52525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</a:rPr>
                        <a:t>62</a:t>
                      </a:r>
                      <a:endParaRPr sz="1100">
                        <a:solidFill>
                          <a:srgbClr val="52525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</a:tr>
              <a:tr h="2095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</a:rPr>
                        <a:t>Rose Crystal</a:t>
                      </a:r>
                      <a:endParaRPr sz="1100">
                        <a:solidFill>
                          <a:srgbClr val="52525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</a:rPr>
                        <a:t>21%</a:t>
                      </a:r>
                      <a:endParaRPr sz="1100">
                        <a:solidFill>
                          <a:srgbClr val="52525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</a:rPr>
                        <a:t>54</a:t>
                      </a:r>
                      <a:endParaRPr sz="1100">
                        <a:solidFill>
                          <a:srgbClr val="52525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</a:tr>
              <a:tr h="2095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</a:rPr>
                        <a:t>Pearled Tortoise</a:t>
                      </a:r>
                      <a:endParaRPr sz="1100">
                        <a:solidFill>
                          <a:srgbClr val="52525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</a:rPr>
                        <a:t>20%</a:t>
                      </a:r>
                      <a:endParaRPr sz="1100">
                        <a:solidFill>
                          <a:srgbClr val="52525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</a:rPr>
                        <a:t>50</a:t>
                      </a:r>
                      <a:endParaRPr sz="1100">
                        <a:solidFill>
                          <a:srgbClr val="52525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</a:tr>
              <a:tr h="2095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</a:rPr>
                        <a:t>Elderflower Crystal</a:t>
                      </a:r>
                      <a:endParaRPr sz="1100">
                        <a:solidFill>
                          <a:srgbClr val="52525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</a:rPr>
                        <a:t>17%</a:t>
                      </a:r>
                      <a:endParaRPr sz="1100">
                        <a:solidFill>
                          <a:srgbClr val="52525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</a:rPr>
                        <a:t>44</a:t>
                      </a:r>
                      <a:endParaRPr sz="1100">
                        <a:solidFill>
                          <a:srgbClr val="52525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</a:tr>
              <a:tr h="2095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</a:rPr>
                        <a:t>Jet Black</a:t>
                      </a:r>
                      <a:endParaRPr sz="1100">
                        <a:solidFill>
                          <a:srgbClr val="52525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</a:rPr>
                        <a:t>17%</a:t>
                      </a:r>
                      <a:endParaRPr sz="1100">
                        <a:solidFill>
                          <a:srgbClr val="52525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</a:rPr>
                        <a:t>42</a:t>
                      </a:r>
                      <a:endParaRPr sz="1100">
                        <a:solidFill>
                          <a:srgbClr val="52525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</a:tr>
              <a:tr h="2095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</a:rPr>
                        <a:t>Total</a:t>
                      </a:r>
                      <a:endParaRPr sz="1100">
                        <a:solidFill>
                          <a:srgbClr val="52525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</a:rPr>
                        <a:t>100%</a:t>
                      </a:r>
                      <a:endParaRPr sz="1100">
                        <a:solidFill>
                          <a:srgbClr val="52525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</a:rPr>
                        <a:t>252</a:t>
                      </a:r>
                      <a:endParaRPr sz="1100">
                        <a:solidFill>
                          <a:srgbClr val="52525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  <p:sp>
        <p:nvSpPr>
          <p:cNvPr id="125" name="Google Shape;125;p22"/>
          <p:cNvSpPr txBox="1"/>
          <p:nvPr/>
        </p:nvSpPr>
        <p:spPr>
          <a:xfrm>
            <a:off x="4150825" y="4329900"/>
            <a:ext cx="7650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Fig. 8</a:t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5. </a:t>
            </a:r>
            <a:r>
              <a:rPr lang="fr"/>
              <a:t>Miscellaneous findings - Purchases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1" name="Google Shape;131;p23"/>
          <p:cNvSpPr txBox="1"/>
          <p:nvPr/>
        </p:nvSpPr>
        <p:spPr>
          <a:xfrm>
            <a:off x="369425" y="1175850"/>
            <a:ext cx="3514500" cy="36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1100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Top 1 Model</a:t>
            </a:r>
            <a:r>
              <a:rPr i="1" lang="fr" sz="1100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1" lang="fr" sz="1100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 for customers who bought Men’s Styles is Dawes.</a:t>
            </a:r>
            <a:endParaRPr i="1" sz="1100">
              <a:solidFill>
                <a:srgbClr val="4848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100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Top 1 Model are for customers who bought Women’s Styles are Eugene Narrow.</a:t>
            </a:r>
            <a:endParaRPr i="1" sz="1100">
              <a:solidFill>
                <a:srgbClr val="4848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4848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100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When creating communications like Emails, Warby and </a:t>
            </a:r>
            <a:r>
              <a:rPr b="1" i="1" lang="fr" sz="1100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Parkers Marketing manager can personalise the color of the Email featured products depending on the gender of the customer.</a:t>
            </a:r>
            <a:endParaRPr b="1" i="1" sz="1100">
              <a:solidFill>
                <a:srgbClr val="4848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100">
              <a:solidFill>
                <a:srgbClr val="4848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1100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Production Manager can produce a certain amount of every model and colors depending on the number of try-on customers. </a:t>
            </a:r>
            <a:endParaRPr b="1" i="1" sz="1100">
              <a:solidFill>
                <a:srgbClr val="4848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32" name="Google Shape;132;p23"/>
          <p:cNvGraphicFramePr/>
          <p:nvPr/>
        </p:nvGraphicFramePr>
        <p:xfrm>
          <a:off x="4211775" y="181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{B91894D4-4481-42A5-8AF3-2FD5D0B50AFE}</a:tableStyleId>
              </a:tblPr>
              <a:tblGrid>
                <a:gridCol w="1607500"/>
                <a:gridCol w="1345550"/>
                <a:gridCol w="873725"/>
                <a:gridCol w="873725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rgbClr val="292929"/>
                          </a:solidFill>
                        </a:rPr>
                        <a:t>Style</a:t>
                      </a:r>
                      <a:endParaRPr b="1" sz="1100">
                        <a:solidFill>
                          <a:srgbClr val="292929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rgbClr val="292929"/>
                          </a:solidFill>
                        </a:rPr>
                        <a:t>Model</a:t>
                      </a:r>
                      <a:endParaRPr b="1" sz="1100">
                        <a:solidFill>
                          <a:srgbClr val="292929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rgbClr val="292929"/>
                          </a:solidFill>
                        </a:rPr>
                        <a:t>%</a:t>
                      </a:r>
                      <a:endParaRPr b="1" sz="1100">
                        <a:solidFill>
                          <a:srgbClr val="292929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rgbClr val="292929"/>
                          </a:solidFill>
                        </a:rPr>
                        <a:t>Count</a:t>
                      </a:r>
                      <a:endParaRPr b="1" sz="1100">
                        <a:solidFill>
                          <a:srgbClr val="292929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0E0"/>
                    </a:solidFill>
                  </a:tcPr>
                </a:tc>
              </a:tr>
              <a:tr h="209550">
                <a:tc rowSpan="4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</a:rPr>
                        <a:t>Men's Styles</a:t>
                      </a:r>
                      <a:endParaRPr sz="1100">
                        <a:solidFill>
                          <a:srgbClr val="52525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</a:rPr>
                        <a:t>Dawes</a:t>
                      </a:r>
                      <a:endParaRPr sz="1100">
                        <a:solidFill>
                          <a:srgbClr val="52525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</a:rPr>
                        <a:t>44%</a:t>
                      </a:r>
                      <a:endParaRPr sz="1100">
                        <a:solidFill>
                          <a:srgbClr val="52525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</a:rPr>
                        <a:t>107</a:t>
                      </a:r>
                      <a:endParaRPr sz="1100">
                        <a:solidFill>
                          <a:srgbClr val="52525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</a:tr>
              <a:tr h="2095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</a:rPr>
                        <a:t>Brady</a:t>
                      </a:r>
                      <a:endParaRPr sz="1100">
                        <a:solidFill>
                          <a:srgbClr val="52525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</a:rPr>
                        <a:t>39%</a:t>
                      </a:r>
                      <a:endParaRPr sz="1100">
                        <a:solidFill>
                          <a:srgbClr val="52525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</a:rPr>
                        <a:t>95</a:t>
                      </a:r>
                      <a:endParaRPr sz="1100">
                        <a:solidFill>
                          <a:srgbClr val="52525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</a:tr>
              <a:tr h="2095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</a:rPr>
                        <a:t>Monocle</a:t>
                      </a:r>
                      <a:endParaRPr sz="1100">
                        <a:solidFill>
                          <a:srgbClr val="52525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</a:rPr>
                        <a:t>17%</a:t>
                      </a:r>
                      <a:endParaRPr sz="1100">
                        <a:solidFill>
                          <a:srgbClr val="52525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</a:rPr>
                        <a:t>41</a:t>
                      </a:r>
                      <a:endParaRPr sz="1100">
                        <a:solidFill>
                          <a:srgbClr val="52525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</a:tr>
              <a:tr h="2095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</a:rPr>
                        <a:t>Total</a:t>
                      </a:r>
                      <a:endParaRPr sz="1100">
                        <a:solidFill>
                          <a:srgbClr val="52525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</a:rPr>
                        <a:t>100%</a:t>
                      </a:r>
                      <a:endParaRPr sz="1100">
                        <a:solidFill>
                          <a:srgbClr val="52525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</a:rPr>
                        <a:t>243</a:t>
                      </a:r>
                      <a:endParaRPr sz="1100">
                        <a:solidFill>
                          <a:srgbClr val="52525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</a:tr>
              <a:tr h="209550">
                <a:tc rowSpan="4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</a:rPr>
                        <a:t>Women's Styles</a:t>
                      </a:r>
                      <a:endParaRPr sz="1100">
                        <a:solidFill>
                          <a:srgbClr val="52525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</a:rPr>
                        <a:t>Eugene Narrow</a:t>
                      </a:r>
                      <a:endParaRPr sz="1100">
                        <a:solidFill>
                          <a:srgbClr val="52525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</a:rPr>
                        <a:t>46%</a:t>
                      </a:r>
                      <a:endParaRPr sz="1100">
                        <a:solidFill>
                          <a:srgbClr val="52525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</a:rPr>
                        <a:t>116</a:t>
                      </a:r>
                      <a:endParaRPr sz="1100">
                        <a:solidFill>
                          <a:srgbClr val="52525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</a:tr>
              <a:tr h="2095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</a:rPr>
                        <a:t>Lucy</a:t>
                      </a:r>
                      <a:endParaRPr sz="1100">
                        <a:solidFill>
                          <a:srgbClr val="52525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</a:rPr>
                        <a:t>34%</a:t>
                      </a:r>
                      <a:endParaRPr sz="1100">
                        <a:solidFill>
                          <a:srgbClr val="52525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</a:rPr>
                        <a:t>86</a:t>
                      </a:r>
                      <a:endParaRPr sz="1100">
                        <a:solidFill>
                          <a:srgbClr val="52525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</a:tr>
              <a:tr h="2095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</a:rPr>
                        <a:t>Olive</a:t>
                      </a:r>
                      <a:endParaRPr sz="1100">
                        <a:solidFill>
                          <a:srgbClr val="52525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</a:rPr>
                        <a:t>20%</a:t>
                      </a:r>
                      <a:endParaRPr sz="1100">
                        <a:solidFill>
                          <a:srgbClr val="52525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</a:rPr>
                        <a:t>50</a:t>
                      </a:r>
                      <a:endParaRPr sz="1100">
                        <a:solidFill>
                          <a:srgbClr val="52525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</a:tr>
              <a:tr h="2095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</a:rPr>
                        <a:t>Total</a:t>
                      </a:r>
                      <a:endParaRPr sz="1100">
                        <a:solidFill>
                          <a:srgbClr val="52525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</a:rPr>
                        <a:t>100%</a:t>
                      </a:r>
                      <a:endParaRPr sz="1100">
                        <a:solidFill>
                          <a:srgbClr val="52525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</a:rPr>
                        <a:t>252</a:t>
                      </a:r>
                      <a:endParaRPr sz="1100">
                        <a:solidFill>
                          <a:srgbClr val="52525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  <p:sp>
        <p:nvSpPr>
          <p:cNvPr id="133" name="Google Shape;133;p23"/>
          <p:cNvSpPr txBox="1"/>
          <p:nvPr/>
        </p:nvSpPr>
        <p:spPr>
          <a:xfrm>
            <a:off x="4211775" y="3876175"/>
            <a:ext cx="7650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Fig. 9</a:t>
            </a: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6</a:t>
            </a:r>
            <a:r>
              <a:rPr lang="fr">
                <a:solidFill>
                  <a:srgbClr val="000000"/>
                </a:solidFill>
              </a:rPr>
              <a:t>. </a:t>
            </a:r>
            <a:r>
              <a:rPr lang="fr"/>
              <a:t>Miscellaneous findings - Style Quizz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9" name="Google Shape;139;p24"/>
          <p:cNvSpPr txBox="1"/>
          <p:nvPr/>
        </p:nvSpPr>
        <p:spPr>
          <a:xfrm>
            <a:off x="422175" y="1595475"/>
            <a:ext cx="3514500" cy="27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1100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Narrow and Medium </a:t>
            </a:r>
            <a:r>
              <a:rPr lang="fr" sz="1100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represent more than 70% of the Fits. The production team can scale the production costs based on those numbers and produce those shapes im more quantity.</a:t>
            </a:r>
            <a:endParaRPr sz="1100">
              <a:solidFill>
                <a:srgbClr val="4848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Same for shapes, </a:t>
            </a:r>
            <a:r>
              <a:rPr b="1" lang="fr" sz="1100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Rectangular and Square</a:t>
            </a:r>
            <a:r>
              <a:rPr lang="fr" sz="1100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 represent also more than 70% of the prefered Shapes.</a:t>
            </a:r>
            <a:endParaRPr sz="1100">
              <a:solidFill>
                <a:srgbClr val="4848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40" name="Google Shape;140;p24"/>
          <p:cNvGraphicFramePr/>
          <p:nvPr/>
        </p:nvGraphicFramePr>
        <p:xfrm>
          <a:off x="4636475" y="1458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{B91894D4-4481-42A5-8AF3-2FD5D0B50AFE}</a:tableStyleId>
              </a:tblPr>
              <a:tblGrid>
                <a:gridCol w="1924050"/>
                <a:gridCol w="1466850"/>
                <a:gridCol w="952500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rgbClr val="292929"/>
                          </a:solidFill>
                        </a:rPr>
                        <a:t>Fit</a:t>
                      </a:r>
                      <a:endParaRPr b="1" sz="1100">
                        <a:solidFill>
                          <a:srgbClr val="292929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rgbClr val="292929"/>
                          </a:solidFill>
                        </a:rPr>
                        <a:t>%</a:t>
                      </a:r>
                      <a:endParaRPr b="1" sz="1100">
                        <a:solidFill>
                          <a:srgbClr val="292929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rgbClr val="292929"/>
                          </a:solidFill>
                        </a:rPr>
                        <a:t>Count</a:t>
                      </a:r>
                      <a:endParaRPr b="1" sz="1100">
                        <a:solidFill>
                          <a:srgbClr val="292929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0E0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</a:rPr>
                        <a:t>Narrow</a:t>
                      </a:r>
                      <a:endParaRPr sz="1100">
                        <a:solidFill>
                          <a:srgbClr val="52525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</a:rPr>
                        <a:t>41%</a:t>
                      </a:r>
                      <a:endParaRPr sz="1100">
                        <a:solidFill>
                          <a:srgbClr val="52525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</a:rPr>
                        <a:t>408</a:t>
                      </a:r>
                      <a:endParaRPr sz="1100">
                        <a:solidFill>
                          <a:srgbClr val="52525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</a:rPr>
                        <a:t>Medium</a:t>
                      </a:r>
                      <a:endParaRPr sz="1100">
                        <a:solidFill>
                          <a:srgbClr val="52525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</a:rPr>
                        <a:t>31%</a:t>
                      </a:r>
                      <a:endParaRPr sz="1100">
                        <a:solidFill>
                          <a:srgbClr val="52525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</a:rPr>
                        <a:t>305</a:t>
                      </a:r>
                      <a:endParaRPr sz="1100">
                        <a:solidFill>
                          <a:srgbClr val="52525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</a:rPr>
                        <a:t>Wide</a:t>
                      </a:r>
                      <a:endParaRPr sz="1100">
                        <a:solidFill>
                          <a:srgbClr val="52525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</a:rPr>
                        <a:t>20%</a:t>
                      </a:r>
                      <a:endParaRPr sz="1100">
                        <a:solidFill>
                          <a:srgbClr val="52525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</a:rPr>
                        <a:t>198</a:t>
                      </a:r>
                      <a:endParaRPr sz="1100">
                        <a:solidFill>
                          <a:srgbClr val="52525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</a:rPr>
                        <a:t>I'm not sure. Let's skip it.</a:t>
                      </a:r>
                      <a:endParaRPr sz="1100">
                        <a:solidFill>
                          <a:srgbClr val="52525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</a:rPr>
                        <a:t>9%</a:t>
                      </a:r>
                      <a:endParaRPr sz="1100">
                        <a:solidFill>
                          <a:srgbClr val="52525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</a:rPr>
                        <a:t>89</a:t>
                      </a:r>
                      <a:endParaRPr sz="1100">
                        <a:solidFill>
                          <a:srgbClr val="52525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rgbClr val="525252"/>
                          </a:solidFill>
                        </a:rPr>
                        <a:t>Total</a:t>
                      </a:r>
                      <a:endParaRPr b="1" sz="1100">
                        <a:solidFill>
                          <a:srgbClr val="52525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rgbClr val="525252"/>
                          </a:solidFill>
                        </a:rPr>
                        <a:t>100%</a:t>
                      </a:r>
                      <a:endParaRPr b="1" sz="1100">
                        <a:solidFill>
                          <a:srgbClr val="52525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rgbClr val="525252"/>
                          </a:solidFill>
                        </a:rPr>
                        <a:t>287</a:t>
                      </a:r>
                      <a:endParaRPr b="1" sz="1100">
                        <a:solidFill>
                          <a:srgbClr val="52525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1" name="Google Shape;141;p24"/>
          <p:cNvGraphicFramePr/>
          <p:nvPr/>
        </p:nvGraphicFramePr>
        <p:xfrm>
          <a:off x="4636475" y="327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{B91894D4-4481-42A5-8AF3-2FD5D0B50AFE}</a:tableStyleId>
              </a:tblPr>
              <a:tblGrid>
                <a:gridCol w="1924050"/>
                <a:gridCol w="1466850"/>
                <a:gridCol w="952500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rgbClr val="292929"/>
                          </a:solidFill>
                        </a:rPr>
                        <a:t>Shape</a:t>
                      </a:r>
                      <a:endParaRPr b="1" sz="1100">
                        <a:solidFill>
                          <a:srgbClr val="292929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rgbClr val="292929"/>
                          </a:solidFill>
                        </a:rPr>
                        <a:t>%</a:t>
                      </a:r>
                      <a:endParaRPr b="1" sz="1100">
                        <a:solidFill>
                          <a:srgbClr val="292929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rgbClr val="292929"/>
                          </a:solidFill>
                        </a:rPr>
                        <a:t>Count</a:t>
                      </a:r>
                      <a:endParaRPr b="1" sz="1100">
                        <a:solidFill>
                          <a:srgbClr val="292929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0E0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</a:rPr>
                        <a:t>Rectangular</a:t>
                      </a:r>
                      <a:endParaRPr sz="1100">
                        <a:solidFill>
                          <a:srgbClr val="52525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</a:rPr>
                        <a:t>40%</a:t>
                      </a:r>
                      <a:endParaRPr sz="1100">
                        <a:solidFill>
                          <a:srgbClr val="52525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</a:rPr>
                        <a:t>397</a:t>
                      </a:r>
                      <a:endParaRPr sz="1100">
                        <a:solidFill>
                          <a:srgbClr val="52525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</a:rPr>
                        <a:t>Square</a:t>
                      </a:r>
                      <a:endParaRPr sz="1100">
                        <a:solidFill>
                          <a:srgbClr val="52525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</a:rPr>
                        <a:t>33%</a:t>
                      </a:r>
                      <a:endParaRPr sz="1100">
                        <a:solidFill>
                          <a:srgbClr val="52525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</a:rPr>
                        <a:t>326</a:t>
                      </a:r>
                      <a:endParaRPr sz="1100">
                        <a:solidFill>
                          <a:srgbClr val="52525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</a:rPr>
                        <a:t>Round</a:t>
                      </a:r>
                      <a:endParaRPr sz="1100">
                        <a:solidFill>
                          <a:srgbClr val="52525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</a:rPr>
                        <a:t>18%</a:t>
                      </a:r>
                      <a:endParaRPr sz="1100">
                        <a:solidFill>
                          <a:srgbClr val="52525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</a:rPr>
                        <a:t>180</a:t>
                      </a:r>
                      <a:endParaRPr sz="1100">
                        <a:solidFill>
                          <a:srgbClr val="52525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</a:rPr>
                        <a:t>No Preference</a:t>
                      </a:r>
                      <a:endParaRPr sz="1100">
                        <a:solidFill>
                          <a:srgbClr val="52525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</a:rPr>
                        <a:t>10%</a:t>
                      </a:r>
                      <a:endParaRPr sz="1100">
                        <a:solidFill>
                          <a:srgbClr val="52525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</a:rPr>
                        <a:t>97</a:t>
                      </a:r>
                      <a:endParaRPr sz="1100">
                        <a:solidFill>
                          <a:srgbClr val="52525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rgbClr val="525252"/>
                          </a:solidFill>
                        </a:rPr>
                        <a:t>Total</a:t>
                      </a:r>
                      <a:endParaRPr b="1" sz="1100">
                        <a:solidFill>
                          <a:srgbClr val="52525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rgbClr val="525252"/>
                          </a:solidFill>
                        </a:rPr>
                        <a:t>100%</a:t>
                      </a:r>
                      <a:endParaRPr b="1" sz="1100">
                        <a:solidFill>
                          <a:srgbClr val="52525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rgbClr val="525252"/>
                          </a:solidFill>
                        </a:rPr>
                        <a:t>1 000</a:t>
                      </a:r>
                      <a:endParaRPr b="1" sz="1100">
                        <a:solidFill>
                          <a:srgbClr val="52525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  <p:sp>
        <p:nvSpPr>
          <p:cNvPr id="142" name="Google Shape;142;p24"/>
          <p:cNvSpPr txBox="1"/>
          <p:nvPr/>
        </p:nvSpPr>
        <p:spPr>
          <a:xfrm>
            <a:off x="4636475" y="2829675"/>
            <a:ext cx="7650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Fig. 10</a:t>
            </a:r>
            <a:endParaRPr sz="1000"/>
          </a:p>
        </p:txBody>
      </p:sp>
      <p:sp>
        <p:nvSpPr>
          <p:cNvPr id="143" name="Google Shape;143;p24"/>
          <p:cNvSpPr txBox="1"/>
          <p:nvPr/>
        </p:nvSpPr>
        <p:spPr>
          <a:xfrm>
            <a:off x="4636475" y="4641625"/>
            <a:ext cx="7650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Fig. 11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6A5A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434300"/>
            <a:ext cx="8520600" cy="22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AutoNum type="arabicPeriod"/>
            </a:pPr>
            <a:r>
              <a:rPr lang="fr">
                <a:solidFill>
                  <a:srgbClr val="FFFFFF"/>
                </a:solidFill>
              </a:rPr>
              <a:t>G</a:t>
            </a:r>
            <a:r>
              <a:rPr lang="fr">
                <a:solidFill>
                  <a:srgbClr val="FFFFFF"/>
                </a:solidFill>
              </a:rPr>
              <a:t>et familiar with Warby Parker</a:t>
            </a:r>
            <a:endParaRPr>
              <a:solidFill>
                <a:srgbClr val="FFFFFF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AutoNum type="arabicPeriod"/>
            </a:pPr>
            <a:r>
              <a:rPr lang="fr">
                <a:solidFill>
                  <a:srgbClr val="FFFFFF"/>
                </a:solidFill>
              </a:rPr>
              <a:t>What is the Quizz Funnel?</a:t>
            </a:r>
            <a:endParaRPr>
              <a:solidFill>
                <a:srgbClr val="FFFFFF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AutoNum type="arabicPeriod"/>
            </a:pPr>
            <a:r>
              <a:rPr lang="fr">
                <a:solidFill>
                  <a:srgbClr val="FFFFFF"/>
                </a:solidFill>
              </a:rPr>
              <a:t>Overall Conversion Funnel</a:t>
            </a:r>
            <a:endParaRPr>
              <a:solidFill>
                <a:srgbClr val="FFFFFF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AutoNum type="arabicPeriod"/>
            </a:pPr>
            <a:r>
              <a:rPr lang="fr">
                <a:solidFill>
                  <a:srgbClr val="FFFFFF"/>
                </a:solidFill>
              </a:rPr>
              <a:t>A/B Testing with Home Try-On Funnel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AutoNum type="arabicPeriod"/>
            </a:pPr>
            <a:r>
              <a:rPr lang="fr">
                <a:solidFill>
                  <a:srgbClr val="000000"/>
                </a:solidFill>
              </a:rPr>
              <a:t>Get familiar with Warby Parker</a:t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66" name="Google Shape;66;p15"/>
          <p:cNvGraphicFramePr/>
          <p:nvPr/>
        </p:nvGraphicFramePr>
        <p:xfrm>
          <a:off x="2541675" y="116807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E9EAEA"/>
                </a:solidFill>
                <a:tableStyleId>{B91894D4-4481-42A5-8AF3-2FD5D0B50AFE}</a:tableStyleId>
              </a:tblPr>
              <a:tblGrid>
                <a:gridCol w="2054300"/>
                <a:gridCol w="2786700"/>
                <a:gridCol w="1589825"/>
              </a:tblGrid>
              <a:tr h="306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800">
                          <a:solidFill>
                            <a:srgbClr val="292929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question</a:t>
                      </a:r>
                      <a:endParaRPr b="1" sz="800">
                        <a:solidFill>
                          <a:srgbClr val="292929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800">
                          <a:solidFill>
                            <a:srgbClr val="292929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user_id</a:t>
                      </a:r>
                      <a:endParaRPr b="1" sz="800">
                        <a:solidFill>
                          <a:srgbClr val="292929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800">
                          <a:solidFill>
                            <a:srgbClr val="292929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response</a:t>
                      </a:r>
                      <a:endParaRPr b="1" sz="800">
                        <a:solidFill>
                          <a:srgbClr val="292929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0E0"/>
                    </a:solidFill>
                  </a:tcPr>
                </a:tc>
              </a:tr>
              <a:tr h="306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1. What are you looking for?</a:t>
                      </a:r>
                      <a:endParaRPr sz="80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005e7f99-d48c-4fce-b605-10506c85aaf7</a:t>
                      </a:r>
                      <a:endParaRPr sz="80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Women's Styles</a:t>
                      </a:r>
                      <a:endParaRPr sz="80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</a:tr>
              <a:tr h="306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2. What's your fit?</a:t>
                      </a:r>
                      <a:endParaRPr sz="80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005e7f99-d48c-4fce-b605-10506c85aaf7</a:t>
                      </a:r>
                      <a:endParaRPr sz="80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Medium</a:t>
                      </a:r>
                      <a:endParaRPr sz="80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</a:tr>
              <a:tr h="306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3. Which shapes do you like?</a:t>
                      </a:r>
                      <a:endParaRPr sz="80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00a556ed-f13e-4c67-8704-27e3573684cd</a:t>
                      </a:r>
                      <a:endParaRPr sz="80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Round</a:t>
                      </a:r>
                      <a:endParaRPr sz="80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</a:tr>
              <a:tr h="306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4. Which colors do you like?</a:t>
                      </a:r>
                      <a:endParaRPr sz="80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00a556ed-f13e-4c67-8704-27e3573684cd</a:t>
                      </a:r>
                      <a:endParaRPr sz="80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Two-Tone</a:t>
                      </a:r>
                      <a:endParaRPr sz="80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</a:tr>
              <a:tr h="306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1. What are you looking for?</a:t>
                      </a:r>
                      <a:endParaRPr sz="80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00a556ed-f13e-4c67-8704-27e3573684cd</a:t>
                      </a:r>
                      <a:endParaRPr sz="80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I'm not sure. Let's skip it.</a:t>
                      </a:r>
                      <a:endParaRPr sz="80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</a:tr>
              <a:tr h="306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2. What's your fit?</a:t>
                      </a:r>
                      <a:endParaRPr sz="80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00a556ed-f13e-4c67-8704-27e3573684cd</a:t>
                      </a:r>
                      <a:endParaRPr sz="80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Narrow</a:t>
                      </a:r>
                      <a:endParaRPr sz="80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</a:tr>
              <a:tr h="306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5. When was your last eye exam?</a:t>
                      </a:r>
                      <a:endParaRPr sz="80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00a556ed-f13e-4c67-8704-27e3573684cd</a:t>
                      </a:r>
                      <a:endParaRPr sz="80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&lt;1 Year</a:t>
                      </a:r>
                      <a:endParaRPr sz="80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</a:tr>
              <a:tr h="306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3. Which shapes do you like?</a:t>
                      </a:r>
                      <a:endParaRPr sz="80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00bf9d63-0999-43a3-9e5b-9c372e6890d2</a:t>
                      </a:r>
                      <a:endParaRPr sz="80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Square</a:t>
                      </a:r>
                      <a:endParaRPr sz="80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</a:tr>
              <a:tr h="306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5. When was your last eye exam?</a:t>
                      </a:r>
                      <a:endParaRPr sz="80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00bf9d63-0999-43a3-9e5b-9c372e6890d2</a:t>
                      </a:r>
                      <a:endParaRPr sz="80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&lt;1 Year</a:t>
                      </a:r>
                      <a:endParaRPr sz="80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</a:tr>
              <a:tr h="306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2. What's your fit?</a:t>
                      </a:r>
                      <a:endParaRPr sz="80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00bf9d63-0999-43a3-9e5b-9c372e6890d2</a:t>
                      </a:r>
                      <a:endParaRPr sz="80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Medium</a:t>
                      </a:r>
                      <a:endParaRPr sz="80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  <p:sp>
        <p:nvSpPr>
          <p:cNvPr id="67" name="Google Shape;67;p15"/>
          <p:cNvSpPr txBox="1"/>
          <p:nvPr/>
        </p:nvSpPr>
        <p:spPr>
          <a:xfrm>
            <a:off x="311700" y="1273575"/>
            <a:ext cx="17550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Trebuchet MS"/>
                <a:ea typeface="Trebuchet MS"/>
                <a:cs typeface="Trebuchet MS"/>
                <a:sym typeface="Trebuchet MS"/>
              </a:rPr>
              <a:t>SELECT *</a:t>
            </a:r>
            <a:br>
              <a:rPr lang="fr"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fr">
                <a:latin typeface="Trebuchet MS"/>
                <a:ea typeface="Trebuchet MS"/>
                <a:cs typeface="Trebuchet MS"/>
                <a:sym typeface="Trebuchet MS"/>
              </a:rPr>
              <a:t>FROM survey</a:t>
            </a:r>
            <a:br>
              <a:rPr lang="fr"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fr">
                <a:latin typeface="Trebuchet MS"/>
                <a:ea typeface="Trebuchet MS"/>
                <a:cs typeface="Trebuchet MS"/>
                <a:sym typeface="Trebuchet MS"/>
              </a:rPr>
              <a:t>LIMIT 10;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2541675" y="4751050"/>
            <a:ext cx="7650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Fig. 1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2. </a:t>
            </a:r>
            <a:r>
              <a:rPr lang="fr">
                <a:solidFill>
                  <a:srgbClr val="000000"/>
                </a:solidFill>
              </a:rPr>
              <a:t>What is the Quizz Funnel?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311700" y="1561725"/>
            <a:ext cx="2988300" cy="17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Trebuchet MS"/>
                <a:ea typeface="Trebuchet MS"/>
                <a:cs typeface="Trebuchet MS"/>
                <a:sym typeface="Trebuchet MS"/>
              </a:rPr>
              <a:t>The query: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Trebuchet MS"/>
                <a:ea typeface="Trebuchet MS"/>
                <a:cs typeface="Trebuchet MS"/>
                <a:sym typeface="Trebuchet MS"/>
              </a:rPr>
              <a:t>SELECT question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Trebuchet MS"/>
                <a:ea typeface="Trebuchet MS"/>
                <a:cs typeface="Trebuchet MS"/>
                <a:sym typeface="Trebuchet MS"/>
              </a:rPr>
              <a:t>, COUNT(DISTINCT user_id)</a:t>
            </a:r>
            <a:br>
              <a:rPr lang="fr"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fr">
                <a:latin typeface="Trebuchet MS"/>
                <a:ea typeface="Trebuchet MS"/>
                <a:cs typeface="Trebuchet MS"/>
                <a:sym typeface="Trebuchet MS"/>
              </a:rPr>
              <a:t>FROM survey</a:t>
            </a:r>
            <a:br>
              <a:rPr lang="fr"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fr">
                <a:latin typeface="Trebuchet MS"/>
                <a:ea typeface="Trebuchet MS"/>
                <a:cs typeface="Trebuchet MS"/>
                <a:sym typeface="Trebuchet MS"/>
              </a:rPr>
              <a:t>GROUP BY question;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75" name="Google Shape;75;p16"/>
          <p:cNvGraphicFramePr/>
          <p:nvPr/>
        </p:nvGraphicFramePr>
        <p:xfrm>
          <a:off x="3121050" y="156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{B91894D4-4481-42A5-8AF3-2FD5D0B50AFE}</a:tableStyleId>
              </a:tblPr>
              <a:tblGrid>
                <a:gridCol w="2531400"/>
                <a:gridCol w="1932850"/>
                <a:gridCol w="1247000"/>
              </a:tblGrid>
              <a:tr h="264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Questions</a:t>
                      </a:r>
                      <a:endParaRPr sz="1100">
                        <a:solidFill>
                          <a:srgbClr val="52525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A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Nb of answers</a:t>
                      </a:r>
                      <a:endParaRPr sz="1100">
                        <a:solidFill>
                          <a:srgbClr val="52525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A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Completion rate</a:t>
                      </a:r>
                      <a:endParaRPr sz="1100">
                        <a:solidFill>
                          <a:srgbClr val="52525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AEA"/>
                    </a:solidFill>
                  </a:tcPr>
                </a:tc>
              </a:tr>
              <a:tr h="264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 What are you looking for?</a:t>
                      </a:r>
                      <a:endParaRPr sz="1100">
                        <a:solidFill>
                          <a:srgbClr val="52525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A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500</a:t>
                      </a:r>
                      <a:endParaRPr sz="1100">
                        <a:solidFill>
                          <a:srgbClr val="52525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A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100%</a:t>
                      </a:r>
                      <a:endParaRPr sz="1100">
                        <a:solidFill>
                          <a:srgbClr val="52525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AEA"/>
                    </a:solidFill>
                  </a:tcPr>
                </a:tc>
              </a:tr>
              <a:tr h="264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 What's your fit?</a:t>
                      </a:r>
                      <a:endParaRPr sz="1100">
                        <a:solidFill>
                          <a:srgbClr val="52525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A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475</a:t>
                      </a:r>
                      <a:endParaRPr sz="1100">
                        <a:solidFill>
                          <a:srgbClr val="52525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A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95%</a:t>
                      </a:r>
                      <a:endParaRPr sz="1100">
                        <a:solidFill>
                          <a:srgbClr val="52525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AEA"/>
                    </a:solidFill>
                  </a:tcPr>
                </a:tc>
              </a:tr>
              <a:tr h="264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 Which shapes do you like?</a:t>
                      </a:r>
                      <a:endParaRPr sz="1100">
                        <a:solidFill>
                          <a:srgbClr val="52525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A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380</a:t>
                      </a:r>
                      <a:endParaRPr sz="1100">
                        <a:solidFill>
                          <a:srgbClr val="52525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A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80%</a:t>
                      </a:r>
                      <a:endParaRPr sz="1100">
                        <a:solidFill>
                          <a:srgbClr val="52525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AEA"/>
                    </a:solidFill>
                  </a:tcPr>
                </a:tc>
              </a:tr>
              <a:tr h="264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 Which colors do you like?</a:t>
                      </a:r>
                      <a:endParaRPr sz="1100">
                        <a:solidFill>
                          <a:srgbClr val="52525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A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361</a:t>
                      </a:r>
                      <a:endParaRPr sz="1100">
                        <a:solidFill>
                          <a:srgbClr val="52525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A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95%</a:t>
                      </a:r>
                      <a:endParaRPr sz="1100">
                        <a:solidFill>
                          <a:srgbClr val="52525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AEA"/>
                    </a:solidFill>
                  </a:tcPr>
                </a:tc>
              </a:tr>
              <a:tr h="264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 When was your last eye exam?</a:t>
                      </a:r>
                      <a:endParaRPr sz="1100">
                        <a:solidFill>
                          <a:srgbClr val="52525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A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270</a:t>
                      </a:r>
                      <a:endParaRPr sz="1100">
                        <a:solidFill>
                          <a:srgbClr val="52525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A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75%</a:t>
                      </a:r>
                      <a:endParaRPr sz="1100">
                        <a:solidFill>
                          <a:srgbClr val="52525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AEA"/>
                    </a:solidFill>
                  </a:tcPr>
                </a:tc>
              </a:tr>
            </a:tbl>
          </a:graphicData>
        </a:graphic>
      </p:graphicFrame>
      <p:sp>
        <p:nvSpPr>
          <p:cNvPr id="76" name="Google Shape;76;p16"/>
          <p:cNvSpPr txBox="1"/>
          <p:nvPr/>
        </p:nvSpPr>
        <p:spPr>
          <a:xfrm>
            <a:off x="3049100" y="3204300"/>
            <a:ext cx="7650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Fig. 2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" name="Google Shape;81;p17"/>
          <p:cNvGraphicFramePr/>
          <p:nvPr/>
        </p:nvGraphicFramePr>
        <p:xfrm>
          <a:off x="3121050" y="156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{B91894D4-4481-42A5-8AF3-2FD5D0B50AFE}</a:tableStyleId>
              </a:tblPr>
              <a:tblGrid>
                <a:gridCol w="2531400"/>
                <a:gridCol w="1932850"/>
                <a:gridCol w="1247000"/>
              </a:tblGrid>
              <a:tr h="264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Questions</a:t>
                      </a:r>
                      <a:endParaRPr sz="1100">
                        <a:solidFill>
                          <a:srgbClr val="52525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A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Nb of answers</a:t>
                      </a:r>
                      <a:endParaRPr sz="1100">
                        <a:solidFill>
                          <a:srgbClr val="52525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A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Completion rate</a:t>
                      </a:r>
                      <a:endParaRPr sz="1100">
                        <a:solidFill>
                          <a:srgbClr val="52525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AEA"/>
                    </a:solidFill>
                  </a:tcPr>
                </a:tc>
              </a:tr>
              <a:tr h="264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 What are you looking for?</a:t>
                      </a:r>
                      <a:endParaRPr sz="1100">
                        <a:solidFill>
                          <a:srgbClr val="52525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A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500</a:t>
                      </a:r>
                      <a:endParaRPr sz="1100">
                        <a:solidFill>
                          <a:srgbClr val="52525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A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100%</a:t>
                      </a:r>
                      <a:endParaRPr sz="1100">
                        <a:solidFill>
                          <a:srgbClr val="52525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AEA"/>
                    </a:solidFill>
                  </a:tcPr>
                </a:tc>
              </a:tr>
              <a:tr h="264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 What's your fit?</a:t>
                      </a:r>
                      <a:endParaRPr sz="1100">
                        <a:solidFill>
                          <a:srgbClr val="52525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A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475</a:t>
                      </a:r>
                      <a:endParaRPr sz="1100">
                        <a:solidFill>
                          <a:srgbClr val="52525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A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95%</a:t>
                      </a:r>
                      <a:endParaRPr sz="1100">
                        <a:solidFill>
                          <a:srgbClr val="52525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AEA"/>
                    </a:solidFill>
                  </a:tcPr>
                </a:tc>
              </a:tr>
              <a:tr h="264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 Which shapes do you like?</a:t>
                      </a:r>
                      <a:endParaRPr sz="1100">
                        <a:solidFill>
                          <a:srgbClr val="52525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A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380</a:t>
                      </a:r>
                      <a:endParaRPr sz="1100">
                        <a:solidFill>
                          <a:srgbClr val="52525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A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80%</a:t>
                      </a:r>
                      <a:endParaRPr sz="1100">
                        <a:solidFill>
                          <a:srgbClr val="52525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AEA"/>
                    </a:solidFill>
                  </a:tcPr>
                </a:tc>
              </a:tr>
              <a:tr h="264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 Which colors do you like?</a:t>
                      </a:r>
                      <a:endParaRPr sz="1100">
                        <a:solidFill>
                          <a:srgbClr val="52525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A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361</a:t>
                      </a:r>
                      <a:endParaRPr sz="1100">
                        <a:solidFill>
                          <a:srgbClr val="52525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A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95%</a:t>
                      </a:r>
                      <a:endParaRPr sz="1100">
                        <a:solidFill>
                          <a:srgbClr val="52525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AEA"/>
                    </a:solidFill>
                  </a:tcPr>
                </a:tc>
              </a:tr>
              <a:tr h="264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 When was your last eye exam?</a:t>
                      </a:r>
                      <a:endParaRPr sz="1100">
                        <a:solidFill>
                          <a:srgbClr val="52525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A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270</a:t>
                      </a:r>
                      <a:endParaRPr sz="1100">
                        <a:solidFill>
                          <a:srgbClr val="52525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A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75%</a:t>
                      </a:r>
                      <a:endParaRPr sz="1100">
                        <a:solidFill>
                          <a:srgbClr val="52525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AEA"/>
                    </a:solidFill>
                  </a:tcPr>
                </a:tc>
              </a:tr>
            </a:tbl>
          </a:graphicData>
        </a:graphic>
      </p:graphicFrame>
      <p:sp>
        <p:nvSpPr>
          <p:cNvPr id="82" name="Google Shape;82;p17"/>
          <p:cNvSpPr txBox="1"/>
          <p:nvPr/>
        </p:nvSpPr>
        <p:spPr>
          <a:xfrm>
            <a:off x="369425" y="1561725"/>
            <a:ext cx="2366700" cy="30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100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Question 3 and 5 have the lowest completion rate. Question 3 is about style and requires the person to know how a shape looks like on her face. Question 5  feels like a requirement or a commitment. It’s asking people a medical and  personal information that most of them either don’t remember or aren’t willing to share.</a:t>
            </a:r>
            <a:endParaRPr i="1" sz="1100">
              <a:solidFill>
                <a:srgbClr val="4848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2. What is the Quizz Funnel?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3062000" y="3204175"/>
            <a:ext cx="7650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Fig. 3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3. Overall conversion Funnel</a:t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90" name="Google Shape;90;p18"/>
          <p:cNvGraphicFramePr/>
          <p:nvPr/>
        </p:nvGraphicFramePr>
        <p:xfrm>
          <a:off x="4374600" y="225475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E9EAEA"/>
                </a:solidFill>
                <a:tableStyleId>{B91894D4-4481-42A5-8AF3-2FD5D0B50AFE}</a:tableStyleId>
              </a:tblPr>
              <a:tblGrid>
                <a:gridCol w="1619250"/>
                <a:gridCol w="1514475"/>
                <a:gridCol w="1323975"/>
              </a:tblGrid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50">
                          <a:solidFill>
                            <a:srgbClr val="292929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Unique Visitors</a:t>
                      </a:r>
                      <a:endParaRPr b="1" sz="1050">
                        <a:solidFill>
                          <a:srgbClr val="292929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50">
                          <a:solidFill>
                            <a:srgbClr val="292929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Home try ons</a:t>
                      </a:r>
                      <a:endParaRPr b="1" sz="1050">
                        <a:solidFill>
                          <a:srgbClr val="292929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50">
                          <a:solidFill>
                            <a:srgbClr val="292929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Purchases</a:t>
                      </a:r>
                      <a:endParaRPr b="1" sz="1050">
                        <a:solidFill>
                          <a:srgbClr val="292929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0E0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1000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750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495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8"/>
          <p:cNvSpPr txBox="1"/>
          <p:nvPr/>
        </p:nvSpPr>
        <p:spPr>
          <a:xfrm>
            <a:off x="449600" y="1520550"/>
            <a:ext cx="3000000" cy="3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WITH funnel AS (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    WITH cx AS (SELECT DISTINCT *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    FROM quiz q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    LEFT JOIN home_try_on h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       ON q.user_id = h.user_id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    LEFT JOIN purchase p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       ON p.user_id = q.user_id)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    SELECT DISTINCT user_id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    , CASE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    WHEN number_of_pairs IS NOT NULL THEN 1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    ELSE 0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    END AS is_home_try_on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   , CASE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   WHEN number_of_pairs = '5 pairs' THEN 5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   WHEN number_of_pairs = '3 pairs' THEN 3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   ELSE 'NULL'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   END AS number_of_pairs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   , CASE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   WHEN product_id IS NOT NULL THEN 1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   ELSE 0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   END AS is_purchase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   FROM cx)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SELECT COUNT(DISTINCT user_id) AS 'Unique Visitors'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 , SUM(funnel.is_home_try_on) AS 'Home try ons'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 , SUM(funnel.is_purchase) AS 'Purchases'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FROM funnel;</a:t>
            </a:r>
            <a:endParaRPr sz="800"/>
          </a:p>
        </p:txBody>
      </p:sp>
      <p:sp>
        <p:nvSpPr>
          <p:cNvPr id="92" name="Google Shape;92;p18"/>
          <p:cNvSpPr txBox="1"/>
          <p:nvPr/>
        </p:nvSpPr>
        <p:spPr>
          <a:xfrm>
            <a:off x="4374600" y="3143400"/>
            <a:ext cx="7650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Fig. 4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3. </a:t>
            </a:r>
            <a:r>
              <a:rPr lang="fr"/>
              <a:t>Overall conversion Funnel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475200" y="1561725"/>
            <a:ext cx="4099800" cy="30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100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We are loosing 25% of our visitors with the Quizz, especially with the last question of our quizz. </a:t>
            </a:r>
            <a:endParaRPr i="1" sz="1100">
              <a:solidFill>
                <a:srgbClr val="4848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4848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100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And our home try ons are generating an overall conversion rate of 66%.</a:t>
            </a:r>
            <a:endParaRPr i="1" sz="1100">
              <a:solidFill>
                <a:srgbClr val="4848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99" name="Google Shape;99;p19"/>
          <p:cNvGraphicFramePr/>
          <p:nvPr/>
        </p:nvGraphicFramePr>
        <p:xfrm>
          <a:off x="4943175" y="156172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E9EAEA"/>
                </a:solidFill>
                <a:tableStyleId>{B91894D4-4481-42A5-8AF3-2FD5D0B50AFE}</a:tableStyleId>
              </a:tblPr>
              <a:tblGrid>
                <a:gridCol w="774850"/>
                <a:gridCol w="774850"/>
                <a:gridCol w="724725"/>
                <a:gridCol w="633550"/>
              </a:tblGrid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50">
                        <a:solidFill>
                          <a:srgbClr val="292929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50">
                          <a:solidFill>
                            <a:srgbClr val="292929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Unique Visitors</a:t>
                      </a:r>
                      <a:endParaRPr b="1" sz="1050">
                        <a:solidFill>
                          <a:srgbClr val="292929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50">
                          <a:solidFill>
                            <a:srgbClr val="292929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Home try ons</a:t>
                      </a:r>
                      <a:endParaRPr b="1" sz="1050">
                        <a:solidFill>
                          <a:srgbClr val="292929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50">
                          <a:solidFill>
                            <a:srgbClr val="292929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Purchases</a:t>
                      </a:r>
                      <a:endParaRPr b="1" sz="1050">
                        <a:solidFill>
                          <a:srgbClr val="292929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0E0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Volume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1000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750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495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</a:tr>
              <a:tr h="407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Rate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100%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75%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66%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  <p:sp>
        <p:nvSpPr>
          <p:cNvPr id="100" name="Google Shape;100;p19"/>
          <p:cNvSpPr txBox="1"/>
          <p:nvPr/>
        </p:nvSpPr>
        <p:spPr>
          <a:xfrm>
            <a:off x="4943175" y="3005625"/>
            <a:ext cx="7650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Fig. 5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4. </a:t>
            </a:r>
            <a:r>
              <a:rPr lang="fr">
                <a:solidFill>
                  <a:srgbClr val="000000"/>
                </a:solidFill>
              </a:rPr>
              <a:t>A/B Testing with Home Try-On Funnel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311700" y="1256925"/>
            <a:ext cx="4554000" cy="38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800">
                <a:latin typeface="Trebuchet MS"/>
                <a:ea typeface="Trebuchet MS"/>
                <a:cs typeface="Trebuchet MS"/>
                <a:sym typeface="Trebuchet MS"/>
              </a:rPr>
              <a:t>WITH funnel AS (</a:t>
            </a:r>
            <a:endParaRPr sz="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800">
                <a:latin typeface="Trebuchet MS"/>
                <a:ea typeface="Trebuchet MS"/>
                <a:cs typeface="Trebuchet MS"/>
                <a:sym typeface="Trebuchet MS"/>
              </a:rPr>
              <a:t>  WITH cx AS (SELECT DISTINCT *</a:t>
            </a:r>
            <a:endParaRPr sz="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800">
                <a:latin typeface="Trebuchet MS"/>
                <a:ea typeface="Trebuchet MS"/>
                <a:cs typeface="Trebuchet MS"/>
                <a:sym typeface="Trebuchet MS"/>
              </a:rPr>
              <a:t>    FROM quiz q</a:t>
            </a:r>
            <a:endParaRPr sz="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800">
                <a:latin typeface="Trebuchet MS"/>
                <a:ea typeface="Trebuchet MS"/>
                <a:cs typeface="Trebuchet MS"/>
                <a:sym typeface="Trebuchet MS"/>
              </a:rPr>
              <a:t>     LEFT JOIN home_try_on h</a:t>
            </a:r>
            <a:endParaRPr sz="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800">
                <a:latin typeface="Trebuchet MS"/>
                <a:ea typeface="Trebuchet MS"/>
                <a:cs typeface="Trebuchet MS"/>
                <a:sym typeface="Trebuchet MS"/>
              </a:rPr>
              <a:t>      ON q.user_id = h.user_id</a:t>
            </a:r>
            <a:endParaRPr sz="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800">
                <a:latin typeface="Trebuchet MS"/>
                <a:ea typeface="Trebuchet MS"/>
                <a:cs typeface="Trebuchet MS"/>
                <a:sym typeface="Trebuchet MS"/>
              </a:rPr>
              <a:t>    LEFT JOIN purchase p</a:t>
            </a:r>
            <a:endParaRPr sz="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800">
                <a:latin typeface="Trebuchet MS"/>
                <a:ea typeface="Trebuchet MS"/>
                <a:cs typeface="Trebuchet MS"/>
                <a:sym typeface="Trebuchet MS"/>
              </a:rPr>
              <a:t>     ON p.user_id = q.user_id)</a:t>
            </a:r>
            <a:endParaRPr sz="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800">
                <a:latin typeface="Trebuchet MS"/>
                <a:ea typeface="Trebuchet MS"/>
                <a:cs typeface="Trebuchet MS"/>
                <a:sym typeface="Trebuchet MS"/>
              </a:rPr>
              <a:t>  SELECT DISTINCT user_id</a:t>
            </a:r>
            <a:endParaRPr sz="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800">
                <a:latin typeface="Trebuchet MS"/>
                <a:ea typeface="Trebuchet MS"/>
                <a:cs typeface="Trebuchet MS"/>
                <a:sym typeface="Trebuchet MS"/>
              </a:rPr>
              <a:t>    , CASE</a:t>
            </a:r>
            <a:endParaRPr sz="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800">
                <a:latin typeface="Trebuchet MS"/>
                <a:ea typeface="Trebuchet MS"/>
                <a:cs typeface="Trebuchet MS"/>
                <a:sym typeface="Trebuchet MS"/>
              </a:rPr>
              <a:t>    WHEN number_of_pairs IS NOT NULL THEN 1</a:t>
            </a:r>
            <a:endParaRPr sz="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800">
                <a:latin typeface="Trebuchet MS"/>
                <a:ea typeface="Trebuchet MS"/>
                <a:cs typeface="Trebuchet MS"/>
                <a:sym typeface="Trebuchet MS"/>
              </a:rPr>
              <a:t>    ELSE 0</a:t>
            </a:r>
            <a:endParaRPr sz="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800">
                <a:latin typeface="Trebuchet MS"/>
                <a:ea typeface="Trebuchet MS"/>
                <a:cs typeface="Trebuchet MS"/>
                <a:sym typeface="Trebuchet MS"/>
              </a:rPr>
              <a:t>    END AS is_home_try_on</a:t>
            </a:r>
            <a:endParaRPr sz="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800">
                <a:latin typeface="Trebuchet MS"/>
                <a:ea typeface="Trebuchet MS"/>
                <a:cs typeface="Trebuchet MS"/>
                <a:sym typeface="Trebuchet MS"/>
              </a:rPr>
              <a:t>    , CASE</a:t>
            </a:r>
            <a:endParaRPr sz="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800">
                <a:latin typeface="Trebuchet MS"/>
                <a:ea typeface="Trebuchet MS"/>
                <a:cs typeface="Trebuchet MS"/>
                <a:sym typeface="Trebuchet MS"/>
              </a:rPr>
              <a:t>    WHEN number_of_pairs = '5 pairs' THEN 5</a:t>
            </a:r>
            <a:endParaRPr sz="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800">
                <a:latin typeface="Trebuchet MS"/>
                <a:ea typeface="Trebuchet MS"/>
                <a:cs typeface="Trebuchet MS"/>
                <a:sym typeface="Trebuchet MS"/>
              </a:rPr>
              <a:t>    WHEN number_of_pairs = '3 pairs' THEN 3</a:t>
            </a:r>
            <a:endParaRPr sz="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800">
                <a:latin typeface="Trebuchet MS"/>
                <a:ea typeface="Trebuchet MS"/>
                <a:cs typeface="Trebuchet MS"/>
                <a:sym typeface="Trebuchet MS"/>
              </a:rPr>
              <a:t>    ELSE 'NULL'</a:t>
            </a:r>
            <a:endParaRPr sz="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800">
                <a:latin typeface="Trebuchet MS"/>
                <a:ea typeface="Trebuchet MS"/>
                <a:cs typeface="Trebuchet MS"/>
                <a:sym typeface="Trebuchet MS"/>
              </a:rPr>
              <a:t>    END AS number_of_pairs</a:t>
            </a:r>
            <a:endParaRPr sz="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800">
                <a:latin typeface="Trebuchet MS"/>
                <a:ea typeface="Trebuchet MS"/>
                <a:cs typeface="Trebuchet MS"/>
                <a:sym typeface="Trebuchet MS"/>
              </a:rPr>
              <a:t>    , CASE</a:t>
            </a:r>
            <a:endParaRPr sz="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800">
                <a:latin typeface="Trebuchet MS"/>
                <a:ea typeface="Trebuchet MS"/>
                <a:cs typeface="Trebuchet MS"/>
                <a:sym typeface="Trebuchet MS"/>
              </a:rPr>
              <a:t>    WHEN product_id IS NOT NULL THEN 1</a:t>
            </a:r>
            <a:endParaRPr sz="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800">
                <a:latin typeface="Trebuchet MS"/>
                <a:ea typeface="Trebuchet MS"/>
                <a:cs typeface="Trebuchet MS"/>
                <a:sym typeface="Trebuchet MS"/>
              </a:rPr>
              <a:t>    ELSE 0</a:t>
            </a:r>
            <a:endParaRPr sz="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800">
                <a:latin typeface="Trebuchet MS"/>
                <a:ea typeface="Trebuchet MS"/>
                <a:cs typeface="Trebuchet MS"/>
                <a:sym typeface="Trebuchet MS"/>
              </a:rPr>
              <a:t>    END AS is_purchase</a:t>
            </a:r>
            <a:endParaRPr sz="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Trebuchet MS"/>
                <a:ea typeface="Trebuchet MS"/>
                <a:cs typeface="Trebuchet MS"/>
                <a:sym typeface="Trebuchet MS"/>
              </a:rPr>
              <a:t>    FROM cx)</a:t>
            </a:r>
            <a:endParaRPr sz="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Trebuchet MS"/>
                <a:ea typeface="Trebuchet MS"/>
                <a:cs typeface="Trebuchet MS"/>
                <a:sym typeface="Trebuchet MS"/>
              </a:rPr>
              <a:t>SELECT number_of_pairs AS 'Number of pairs'</a:t>
            </a:r>
            <a:endParaRPr sz="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Trebuchet MS"/>
                <a:ea typeface="Trebuchet MS"/>
                <a:cs typeface="Trebuchet MS"/>
                <a:sym typeface="Trebuchet MS"/>
              </a:rPr>
              <a:t> , COUNT(DISTINCT user_id) AS 'Unique Visitors'</a:t>
            </a:r>
            <a:endParaRPr sz="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Trebuchet MS"/>
                <a:ea typeface="Trebuchet MS"/>
                <a:cs typeface="Trebuchet MS"/>
                <a:sym typeface="Trebuchet MS"/>
              </a:rPr>
              <a:t> , SUM(funnel.is_home_try_on) AS 'Home try ons'</a:t>
            </a:r>
            <a:endParaRPr sz="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Trebuchet MS"/>
                <a:ea typeface="Trebuchet MS"/>
                <a:cs typeface="Trebuchet MS"/>
                <a:sym typeface="Trebuchet MS"/>
              </a:rPr>
              <a:t> , SUM(funnel.is_purchase) AS 'Purchases'</a:t>
            </a:r>
            <a:endParaRPr sz="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Trebuchet MS"/>
                <a:ea typeface="Trebuchet MS"/>
                <a:cs typeface="Trebuchet MS"/>
                <a:sym typeface="Trebuchet MS"/>
              </a:rPr>
              <a:t> , ROUND(1.0*SUM(funnel.is_purchase)/SUM(funnel.is_home_try_on), 2) AS 'Conversion rate'</a:t>
            </a:r>
            <a:endParaRPr sz="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800">
                <a:latin typeface="Trebuchet MS"/>
                <a:ea typeface="Trebuchet MS"/>
                <a:cs typeface="Trebuchet MS"/>
                <a:sym typeface="Trebuchet MS"/>
              </a:rPr>
              <a:t>FROM funnel</a:t>
            </a:r>
            <a:endParaRPr sz="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Trebuchet MS"/>
                <a:ea typeface="Trebuchet MS"/>
                <a:cs typeface="Trebuchet MS"/>
                <a:sym typeface="Trebuchet MS"/>
              </a:rPr>
              <a:t>GROUP BY number_of_pairs;</a:t>
            </a:r>
            <a:endParaRPr sz="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107" name="Google Shape;107;p20"/>
          <p:cNvGraphicFramePr/>
          <p:nvPr/>
        </p:nvGraphicFramePr>
        <p:xfrm>
          <a:off x="4667775" y="149412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E9EAEA"/>
                </a:solidFill>
                <a:tableStyleId>{B91894D4-4481-42A5-8AF3-2FD5D0B50AFE}</a:tableStyleId>
              </a:tblPr>
              <a:tblGrid>
                <a:gridCol w="964950"/>
                <a:gridCol w="912325"/>
                <a:gridCol w="815825"/>
                <a:gridCol w="666225"/>
                <a:gridCol w="877700"/>
              </a:tblGrid>
              <a:tr h="405050"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A/B Testing Home Try-On Funnel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621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50">
                          <a:solidFill>
                            <a:srgbClr val="292929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Number of pairs scenario</a:t>
                      </a:r>
                      <a:endParaRPr b="1" sz="1050">
                        <a:solidFill>
                          <a:srgbClr val="292929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50">
                          <a:solidFill>
                            <a:srgbClr val="292929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Unique Visitors</a:t>
                      </a:r>
                      <a:endParaRPr b="1" sz="1050">
                        <a:solidFill>
                          <a:srgbClr val="292929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50">
                          <a:solidFill>
                            <a:srgbClr val="292929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Home try ons</a:t>
                      </a:r>
                      <a:endParaRPr b="1" sz="1050">
                        <a:solidFill>
                          <a:srgbClr val="292929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50">
                          <a:solidFill>
                            <a:srgbClr val="292929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Purchases</a:t>
                      </a:r>
                      <a:endParaRPr b="1" sz="1050">
                        <a:solidFill>
                          <a:srgbClr val="292929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50">
                          <a:solidFill>
                            <a:srgbClr val="292929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Conversion rate</a:t>
                      </a:r>
                      <a:endParaRPr b="1" sz="1050">
                        <a:solidFill>
                          <a:srgbClr val="292929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0E0"/>
                    </a:solidFill>
                  </a:tcPr>
                </a:tc>
              </a:tr>
              <a:tr h="434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379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379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201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0.53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</a:tr>
              <a:tr h="434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371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371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294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0.79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</a:tr>
              <a:tr h="680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NULL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250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NULL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108" name="Google Shape;108;p20"/>
          <p:cNvSpPr txBox="1"/>
          <p:nvPr/>
        </p:nvSpPr>
        <p:spPr>
          <a:xfrm>
            <a:off x="4667775" y="4231475"/>
            <a:ext cx="7650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Fig. 6</a:t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4</a:t>
            </a:r>
            <a:r>
              <a:rPr lang="fr">
                <a:solidFill>
                  <a:srgbClr val="000000"/>
                </a:solidFill>
              </a:rPr>
              <a:t>. A/B Testing with Home Try-On Funnel</a:t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114" name="Google Shape;114;p21"/>
          <p:cNvGraphicFramePr/>
          <p:nvPr/>
        </p:nvGraphicFramePr>
        <p:xfrm>
          <a:off x="4667775" y="149412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E9EAEA"/>
                </a:solidFill>
                <a:tableStyleId>{B91894D4-4481-42A5-8AF3-2FD5D0B50AFE}</a:tableStyleId>
              </a:tblPr>
              <a:tblGrid>
                <a:gridCol w="964950"/>
                <a:gridCol w="912325"/>
                <a:gridCol w="815825"/>
                <a:gridCol w="666225"/>
                <a:gridCol w="877700"/>
              </a:tblGrid>
              <a:tr h="405050"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A/B Testing Home Try-On Funnel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621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50">
                          <a:solidFill>
                            <a:srgbClr val="292929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Number of pairs scenario</a:t>
                      </a:r>
                      <a:endParaRPr b="1" sz="1050">
                        <a:solidFill>
                          <a:srgbClr val="292929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50">
                          <a:solidFill>
                            <a:srgbClr val="292929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Unique Visitors</a:t>
                      </a:r>
                      <a:endParaRPr b="1" sz="1050">
                        <a:solidFill>
                          <a:srgbClr val="292929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50">
                          <a:solidFill>
                            <a:srgbClr val="292929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Home try ons</a:t>
                      </a:r>
                      <a:endParaRPr b="1" sz="1050">
                        <a:solidFill>
                          <a:srgbClr val="292929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50">
                          <a:solidFill>
                            <a:srgbClr val="292929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Purchases</a:t>
                      </a:r>
                      <a:endParaRPr b="1" sz="1050">
                        <a:solidFill>
                          <a:srgbClr val="292929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50">
                          <a:solidFill>
                            <a:srgbClr val="292929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Conversion rate</a:t>
                      </a:r>
                      <a:endParaRPr b="1" sz="1050">
                        <a:solidFill>
                          <a:srgbClr val="292929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0E0"/>
                    </a:solidFill>
                  </a:tcPr>
                </a:tc>
              </a:tr>
              <a:tr h="434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379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379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201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53%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</a:tr>
              <a:tr h="434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371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371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294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79%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</a:tr>
              <a:tr h="680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NULL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250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NULL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115" name="Google Shape;115;p21"/>
          <p:cNvSpPr txBox="1"/>
          <p:nvPr/>
        </p:nvSpPr>
        <p:spPr>
          <a:xfrm>
            <a:off x="369425" y="1561725"/>
            <a:ext cx="3703200" cy="3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fr" sz="1100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There is still 25% of visitors that are not trying any of the 2 scenarios, which is related to our previous Quizz funnel results.</a:t>
            </a:r>
            <a:endParaRPr i="1" sz="1100">
              <a:solidFill>
                <a:srgbClr val="4848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4848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100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Those customers who have received 5 pairs have </a:t>
            </a:r>
            <a:r>
              <a:rPr b="1" i="1" lang="fr" sz="11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+46%</a:t>
            </a:r>
            <a:r>
              <a:rPr i="1" lang="fr" sz="1100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 more purchases than those who have received 3 pairs. Consequently, 5 pairs scenario’s conversion rate is also </a:t>
            </a:r>
            <a:r>
              <a:rPr b="1" i="1" lang="fr" sz="11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+2600 bps</a:t>
            </a:r>
            <a:r>
              <a:rPr i="1" lang="fr" sz="1100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 better than the 3 pairs scenario.</a:t>
            </a:r>
            <a:endParaRPr i="1" sz="1100">
              <a:solidFill>
                <a:srgbClr val="4848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4848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100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If we would choose the 5 pairs scenario, we would increase our number of purchased overall by almost 20% 592 units vs 495).</a:t>
            </a:r>
            <a:endParaRPr i="1" sz="1100">
              <a:solidFill>
                <a:srgbClr val="4848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4667775" y="4231475"/>
            <a:ext cx="7650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Fig. 7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