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comments/comment1.xml" ContentType="application/vnd.openxmlformats-officedocument.presentationml.comments+xml"/>
  <Override PartName="/ppt/notesSlides/notesSlide3.xml" ContentType="application/vnd.openxmlformats-officedocument.presentationml.notesSlide+xml"/>
  <Override PartName="/ppt/comments/comment2.xml" ContentType="application/vnd.openxmlformats-officedocument.presentationml.comment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8"/>
  </p:notesMasterIdLst>
  <p:handoutMasterIdLst>
    <p:handoutMasterId r:id="rId19"/>
  </p:handoutMasterIdLst>
  <p:sldIdLst>
    <p:sldId id="261" r:id="rId2"/>
    <p:sldId id="257" r:id="rId3"/>
    <p:sldId id="271" r:id="rId4"/>
    <p:sldId id="262" r:id="rId5"/>
    <p:sldId id="263" r:id="rId6"/>
    <p:sldId id="264" r:id="rId7"/>
    <p:sldId id="265" r:id="rId8"/>
    <p:sldId id="266" r:id="rId9"/>
    <p:sldId id="275" r:id="rId10"/>
    <p:sldId id="267" r:id="rId11"/>
    <p:sldId id="268" r:id="rId12"/>
    <p:sldId id="269" r:id="rId13"/>
    <p:sldId id="270" r:id="rId14"/>
    <p:sldId id="272" r:id="rId15"/>
    <p:sldId id="273" r:id="rId16"/>
    <p:sldId id="274"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tahan, Mohammad (STUDENTS)" initials="AM(" lastIdx="3" clrIdx="0">
    <p:extLst>
      <p:ext uri="{19B8F6BF-5375-455C-9EA6-DF929625EA0E}">
        <p15:presenceInfo xmlns:p15="http://schemas.microsoft.com/office/powerpoint/2012/main" userId="Altahan, Mohammad (STUDENT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4" autoAdjust="0"/>
    <p:restoredTop sz="94706" autoAdjust="0"/>
  </p:normalViewPr>
  <p:slideViewPr>
    <p:cSldViewPr snapToGrid="0">
      <p:cViewPr varScale="1">
        <p:scale>
          <a:sx n="85" d="100"/>
          <a:sy n="85" d="100"/>
        </p:scale>
        <p:origin x="774" y="84"/>
      </p:cViewPr>
      <p:guideLst>
        <p:guide pos="3840"/>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2" d="100"/>
          <a:sy n="82" d="100"/>
        </p:scale>
        <p:origin x="3852"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7-12-04T22:01:10.740" idx="1">
    <p:pos x="5974" y="2404"/>
    <p:text>first they take the dimention wiht the minmum distance and the then check if the expansion is safe with the expansion unit so the query vector will not got beyond the boundries if we add or subtract the expansion unit.</p:text>
    <p:extLst>
      <p:ext uri="{C676402C-5697-4E1C-873F-D02D1690AC5C}">
        <p15:threadingInfo xmlns:p15="http://schemas.microsoft.com/office/powerpoint/2012/main" timeZoneBias="-60"/>
      </p:ext>
    </p:extLst>
  </p:cm>
  <p:cm authorId="1" dt="2017-12-04T22:05:11.171" idx="2">
    <p:pos x="10" y="10"/>
    <p:text>if its minimum relevance to the current top-k ads, denoted by
Sl, is still larger than the maximum relevance to those not in R, denoted by Su, then the expansion is safe. Otherwise, the
algorithm terminates and returns the safe region expanded in
partial dimensions</p:text>
    <p:extLst>
      <p:ext uri="{C676402C-5697-4E1C-873F-D02D1690AC5C}">
        <p15:threadingInfo xmlns:p15="http://schemas.microsoft.com/office/powerpoint/2012/main" timeZoneBias="-6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7-12-07T11:53:04.181" idx="3">
    <p:pos x="3268" y="3242"/>
    <p:text>may insert some plots in case we have enogh  time.</p:text>
    <p:extLst>
      <p:ext uri="{C676402C-5697-4E1C-873F-D02D1690AC5C}">
        <p15:threadingInfo xmlns:p15="http://schemas.microsoft.com/office/powerpoint/2012/main" timeZoneBias="-60"/>
      </p:ext>
    </p:extLst>
  </p:cm>
</p:cmLst>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BA29113-7A70-4E0E-B036-871C49B835F1}" type="doc">
      <dgm:prSet loTypeId="urn:microsoft.com/office/officeart/2005/8/layout/hProcess6" loCatId="process" qsTypeId="urn:microsoft.com/office/officeart/2005/8/quickstyle/simple1" qsCatId="simple" csTypeId="urn:microsoft.com/office/officeart/2005/8/colors/accent1_1" csCatId="accent1" phldr="1"/>
      <dgm:spPr/>
      <dgm:t>
        <a:bodyPr/>
        <a:lstStyle/>
        <a:p>
          <a:endParaRPr lang="en-US"/>
        </a:p>
      </dgm:t>
    </dgm:pt>
    <dgm:pt modelId="{8734DFB3-ADD8-4FD2-87D8-1981AA0ADD0B}" type="pres">
      <dgm:prSet presAssocID="{FBA29113-7A70-4E0E-B036-871C49B835F1}" presName="theList" presStyleCnt="0">
        <dgm:presLayoutVars>
          <dgm:dir/>
          <dgm:animLvl val="lvl"/>
          <dgm:resizeHandles val="exact"/>
        </dgm:presLayoutVars>
      </dgm:prSet>
      <dgm:spPr/>
    </dgm:pt>
  </dgm:ptLst>
  <dgm:cxnLst>
    <dgm:cxn modelId="{31498E67-CEA0-4571-B7AB-26A2113144F6}" type="presOf" srcId="{FBA29113-7A70-4E0E-B036-871C49B835F1}" destId="{8734DFB3-ADD8-4FD2-87D8-1981AA0ADD0B}" srcOrd="0" destOrd="0" presId="urn:microsoft.com/office/officeart/2005/8/layout/hProcess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Process6">
  <dgm:title val=""/>
  <dgm:desc val=""/>
  <dgm:catLst>
    <dgm:cat type="process"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theList">
    <dgm:varLst>
      <dgm:dir/>
      <dgm:animLvl val="lvl"/>
      <dgm:resizeHandles val="exact"/>
    </dgm:varLst>
    <dgm:choose name="Name0">
      <dgm:if name="Name1" func="var" arg="dir" op="equ" val="norm">
        <dgm:alg type="lin">
          <dgm:param type="linDir" val="fromL"/>
          <dgm:param type="nodeHorzAlign" val="l"/>
        </dgm:alg>
      </dgm:if>
      <dgm:else name="Name2">
        <dgm:alg type="lin">
          <dgm:param type="linDir" val="fromR"/>
          <dgm:param type="nodeHorzAlign" val="r"/>
        </dgm:alg>
      </dgm:else>
    </dgm:choose>
    <dgm:shape xmlns:r="http://schemas.openxmlformats.org/officeDocument/2006/relationships" r:blip="">
      <dgm:adjLst/>
    </dgm:shape>
    <dgm:presOf/>
    <dgm:constrLst>
      <dgm:constr type="w" for="ch" forName="compNode" refType="w"/>
      <dgm:constr type="h" for="ch" forName="compNode" refType="w" refFor="ch" refForName="compNode" fact="0.7"/>
      <dgm:constr type="ctrY" for="ch" forName="compNode" refType="h" fact="0.5"/>
      <dgm:constr type="w" for="ch" forName="aSpace" refType="w" fact="0.05"/>
      <dgm:constr type="primFontSz" for="des" forName="childTextHidden" op="equ" val="65"/>
      <dgm:constr type="primFontSz" for="des" forName="parentText" op="equ"/>
    </dgm:constrLst>
    <dgm:ruleLst/>
    <dgm:forEach name="aNodeForEach" axis="ch" ptType="node">
      <dgm:layoutNode name="compNode">
        <dgm:alg type="composite">
          <dgm:param type="ar" val="1.43"/>
        </dgm:alg>
        <dgm:shape xmlns:r="http://schemas.openxmlformats.org/officeDocument/2006/relationships" r:blip="">
          <dgm:adjLst/>
        </dgm:shape>
        <dgm:presOf/>
        <dgm:choose name="Name3">
          <dgm:if name="Name4" func="var" arg="dir" op="equ" val="norm">
            <dgm:constrLst>
              <dgm:constr type="w" for="ch" forName="childTextVisible" refType="w" fact="0.8"/>
              <dgm:constr type="h" for="ch" forName="childTextVisible" refType="h"/>
              <dgm:constr type="r" for="ch" forName="childTextVisible" refType="w"/>
              <dgm:constr type="w" for="ch" forName="childTextHidden" refType="w" fact="0.6"/>
              <dgm:constr type="h" for="ch" forName="childTextHidden" refType="h"/>
              <dgm:constr type="r" for="ch" forName="childTextHidden" refType="w"/>
              <dgm:constr type="l" for="ch" forName="parentText"/>
              <dgm:constr type="w" for="ch" forName="parentText" refType="w" fact="0.4"/>
              <dgm:constr type="h" for="ch" forName="parentText" refType="w" refFor="ch" refForName="parentText" op="equ"/>
              <dgm:constr type="ctrY" for="ch" forName="parentText" refType="h" fact="0.5"/>
            </dgm:constrLst>
          </dgm:if>
          <dgm:else name="Name5">
            <dgm:constrLst>
              <dgm:constr type="w" for="ch" forName="childTextVisible" refType="w" fact="0.8"/>
              <dgm:constr type="h" for="ch" forName="childTextVisible" refType="h"/>
              <dgm:constr type="l" for="ch" forName="childTextVisible"/>
              <dgm:constr type="w" for="ch" forName="childTextHidden" refType="w" fact="0.6"/>
              <dgm:constr type="h" for="ch" forName="childTextHidden" refType="h"/>
              <dgm:constr type="l" for="ch" forName="childTextHidden"/>
              <dgm:constr type="r" for="ch" forName="parentText" refType="w"/>
              <dgm:constr type="w" for="ch" forName="parentText" refType="w" fact="0.4"/>
              <dgm:constr type="h" for="ch" forName="parentText" refType="w" refFor="ch" refForName="parentText" op="equ"/>
              <dgm:constr type="ctrY" for="ch" forName="parentText" refType="h" fact="0.5"/>
            </dgm:constrLst>
          </dgm:else>
        </dgm:choose>
        <dgm:ruleLst/>
        <dgm:layoutNode name="noGeometry">
          <dgm:alg type="sp"/>
          <dgm:shape xmlns:r="http://schemas.openxmlformats.org/officeDocument/2006/relationships" r:blip="">
            <dgm:adjLst/>
          </dgm:shape>
          <dgm:presOf/>
          <dgm:constrLst/>
          <dgm:ruleLst/>
        </dgm:layoutNode>
        <dgm:layoutNode name="childTextVisible" styleLbl="bgAccFollowNode1">
          <dgm:varLst>
            <dgm:bulletEnabled val="1"/>
          </dgm:varLst>
          <dgm:alg type="sp"/>
          <dgm:choose name="Name6">
            <dgm:if name="Name7" func="var" arg="dir" op="equ" val="norm">
              <dgm:shape xmlns:r="http://schemas.openxmlformats.org/officeDocument/2006/relationships" type="rightArrow" r:blip="">
                <dgm:adjLst>
                  <dgm:adj idx="1" val="0.7"/>
                  <dgm:adj idx="2" val="0.5"/>
                </dgm:adjLst>
              </dgm:shape>
            </dgm:if>
            <dgm:else name="Name8">
              <dgm:shape xmlns:r="http://schemas.openxmlformats.org/officeDocument/2006/relationships" type="leftArrow" r:blip="">
                <dgm:adjLst>
                  <dgm:adj idx="1" val="0.7"/>
                  <dgm:adj idx="2" val="0.5"/>
                </dgm:adjLst>
              </dgm:shape>
            </dgm:else>
          </dgm:choose>
          <dgm:presOf axis="des" ptType="node"/>
          <dgm:constrLst/>
          <dgm:ruleLst/>
        </dgm:layoutNode>
        <dgm:layoutNode name="childTextHidden" styleLbl="bgAccFollowNode1">
          <dgm:choose name="Name9">
            <dgm:if name="Name10" axis="des followSib" ptType="node node" st="1 1" cnt="1 0" func="cnt" op="gte" val="1">
              <dgm:alg type="tx">
                <dgm:param type="stBulletLvl" val="1"/>
                <dgm:param type="txAnchorVertCh" val="mid"/>
              </dgm:alg>
            </dgm:if>
            <dgm:else name="Name11">
              <dgm:alg type="tx">
                <dgm:param type="stBulletLvl" val="2"/>
                <dgm:param type="txAnchorVertCh" val="mid"/>
              </dgm:alg>
            </dgm:else>
          </dgm:choose>
          <dgm:choose name="Name12">
            <dgm:if name="Name13" func="var" arg="dir" op="equ" val="norm">
              <dgm:shape xmlns:r="http://schemas.openxmlformats.org/officeDocument/2006/relationships" type="rightArrow" r:blip="" hideGeom="1">
                <dgm:adjLst>
                  <dgm:adj idx="1" val="0.7"/>
                  <dgm:adj idx="2" val="0.5"/>
                </dgm:adjLst>
              </dgm:shape>
            </dgm:if>
            <dgm:else name="Name14">
              <dgm:shape xmlns:r="http://schemas.openxmlformats.org/officeDocument/2006/relationships" type="leftArrow" r:blip="" hideGeom="1">
                <dgm:adjLst>
                  <dgm:adj idx="1" val="0.7"/>
                  <dgm:adj idx="2" val="0.5"/>
                </dgm:adjLst>
              </dgm:shape>
            </dgm:else>
          </dgm:choose>
          <dgm:presOf axis="des" ptType="node"/>
          <dgm:constrLst>
            <dgm:constr type="secFontSz" refType="primFontSz"/>
            <dgm:constr type="tMarg" refType="primFontSz" fact="0.05"/>
            <dgm:constr type="bMarg" refType="primFontSz" fact="0.05"/>
            <dgm:constr type="rMarg" refType="primFontSz" fact="0.1"/>
            <dgm:constr type="lMarg" refType="primFontSz" fact="0.2"/>
          </dgm:constrLst>
          <dgm:ruleLst>
            <dgm:rule type="primFontSz" val="5" fact="NaN" max="NaN"/>
          </dgm:ruleLst>
        </dgm:layoutNode>
        <dgm:layoutNode name="parentText" styleLbl="node1">
          <dgm:varLst>
            <dgm:chMax val="1"/>
            <dgm:bulletEnabled val="1"/>
          </dgm:varLst>
          <dgm:alg type="tx"/>
          <dgm:shape xmlns:r="http://schemas.openxmlformats.org/officeDocument/2006/relationships" type="ellipse" r:blip="">
            <dgm:adjLst/>
          </dgm:shape>
          <dgm:presOf axis="self"/>
          <dgm:constrLst>
            <dgm:constr type="primFontSz" val="65"/>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choose name="Name15">
        <dgm:if name="Name16" axis="self" ptType="node" func="revPos" op="gte" val="2">
          <dgm:layoutNode name="aSpace">
            <dgm:alg type="sp"/>
            <dgm:shape xmlns:r="http://schemas.openxmlformats.org/officeDocument/2006/relationships" r:blip="">
              <dgm:adjLst/>
            </dgm:shape>
            <dgm:presOf/>
            <dgm:constrLst/>
            <dgm:ruleLst/>
          </dgm:layoutNode>
        </dgm:if>
        <dgm:else name="Name1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41DB8-B66F-4DC8-A96E-33677E0F90FF}" type="datetimeFigureOut">
              <a:rPr lang="en-US" smtClean="0"/>
              <a:t>12/10/2017</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604A0D4-B89B-4ADD-AF9E-38636B40EE4E}" type="slidenum">
              <a:rPr lang="en-US" smtClean="0"/>
              <a:t>‹#›</a:t>
            </a:fld>
            <a:endParaRPr lang="en-US" dirty="0"/>
          </a:p>
        </p:txBody>
      </p:sp>
    </p:spTree>
    <p:extLst>
      <p:ext uri="{BB962C8B-B14F-4D97-AF65-F5344CB8AC3E}">
        <p14:creationId xmlns:p14="http://schemas.microsoft.com/office/powerpoint/2010/main" val="42473891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B49C4A-65AC-492D-9701-81B46C3AD0E4}" type="datetimeFigureOut">
              <a:rPr lang="en-US" smtClean="0"/>
              <a:t>12/10/2017</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869989-EB00-4EE7-BCB5-25BDC5BB29F8}" type="slidenum">
              <a:rPr lang="en-US" smtClean="0"/>
              <a:t>‹#›</a:t>
            </a:fld>
            <a:endParaRPr lang="en-US" dirty="0"/>
          </a:p>
        </p:txBody>
      </p:sp>
    </p:spTree>
    <p:extLst>
      <p:ext uri="{BB962C8B-B14F-4D97-AF65-F5344CB8AC3E}">
        <p14:creationId xmlns:p14="http://schemas.microsoft.com/office/powerpoint/2010/main" val="2193636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2</a:t>
            </a:fld>
            <a:endParaRPr lang="en-US" dirty="0"/>
          </a:p>
        </p:txBody>
      </p:sp>
    </p:spTree>
    <p:extLst>
      <p:ext uri="{BB962C8B-B14F-4D97-AF65-F5344CB8AC3E}">
        <p14:creationId xmlns:p14="http://schemas.microsoft.com/office/powerpoint/2010/main" val="19803039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indent="-457200">
              <a:lnSpc>
                <a:spcPct val="150000"/>
              </a:lnSpc>
              <a:spcBef>
                <a:spcPts val="0"/>
              </a:spcBef>
              <a:buFont typeface="+mj-lt"/>
              <a:buAutoNum type="arabicPeriod"/>
            </a:pPr>
            <a:r>
              <a:rPr lang="en-GB" sz="1200" dirty="0"/>
              <a:t>Let the window size m = 3, the weighting parameter α = 0.25 and the number of topics |T| = 2. </a:t>
            </a:r>
          </a:p>
          <a:p>
            <a:pPr marL="457200" indent="-457200">
              <a:lnSpc>
                <a:spcPct val="150000"/>
              </a:lnSpc>
              <a:spcBef>
                <a:spcPts val="0"/>
              </a:spcBef>
              <a:buFont typeface="+mj-lt"/>
              <a:buAutoNum type="arabicPeriod"/>
            </a:pPr>
            <a:r>
              <a:rPr lang="en-GB" sz="1200" dirty="0"/>
              <a:t>Given a user u, let Hu = (0.4, 0.6) be the topic distributions of his static interests. </a:t>
            </a:r>
          </a:p>
          <a:p>
            <a:pPr marL="457200" indent="-457200">
              <a:lnSpc>
                <a:spcPct val="150000"/>
              </a:lnSpc>
              <a:spcBef>
                <a:spcPts val="0"/>
              </a:spcBef>
              <a:buFont typeface="+mj-lt"/>
              <a:buAutoNum type="arabicPeriod"/>
            </a:pPr>
            <a:r>
              <a:rPr lang="en-GB" sz="1200" dirty="0"/>
              <a:t>Topic distributions of the 3 posts in the window are (0.2, 0.8), (0.1, 0.9) and (1.0, 0).</a:t>
            </a:r>
          </a:p>
          <a:p>
            <a:pPr marL="457200" indent="-457200">
              <a:lnSpc>
                <a:spcPct val="150000"/>
              </a:lnSpc>
              <a:spcBef>
                <a:spcPts val="0"/>
              </a:spcBef>
              <a:buFont typeface="+mj-lt"/>
              <a:buAutoNum type="arabicPeriod"/>
            </a:pPr>
            <a:r>
              <a:rPr lang="en-GB" sz="1200" dirty="0"/>
              <a:t>When u triggers a read operation, Qu is calculated as Qu = (0.425, 0.575). </a:t>
            </a:r>
          </a:p>
          <a:p>
            <a:pPr marL="457200" indent="-457200">
              <a:lnSpc>
                <a:spcPct val="150000"/>
              </a:lnSpc>
              <a:spcBef>
                <a:spcPts val="0"/>
              </a:spcBef>
              <a:buFont typeface="+mj-lt"/>
              <a:buAutoNum type="arabicPeriod"/>
            </a:pPr>
            <a:r>
              <a:rPr lang="en-GB" sz="1200" dirty="0"/>
              <a:t>Qu is used to query an ad database with four tuples {a1 = (0.3, 0.9), a2 = (0.4, 0.7), a3 = (0.5, 0.8) and a4 = (1.0, 0)}. </a:t>
            </a:r>
          </a:p>
          <a:p>
            <a:pPr marL="457200" indent="-457200">
              <a:lnSpc>
                <a:spcPct val="150000"/>
              </a:lnSpc>
              <a:spcBef>
                <a:spcPts val="0"/>
              </a:spcBef>
              <a:buFont typeface="+mj-lt"/>
              <a:buAutoNum type="arabicPeriod"/>
            </a:pPr>
            <a:r>
              <a:rPr lang="en-GB" sz="1200" dirty="0"/>
              <a:t>We pre-compute two inverted lists lw1 and lw2 for the topics and get lw1 = {(a4, 1.0), (a3, 0.5), (a2, 0.4), (a1, 0.3)} and lw2 = {(a1, 0.9), (a3, 0.8), (a2, 0.7), (a1, 0.0)}. </a:t>
            </a:r>
          </a:p>
          <a:p>
            <a:pPr marL="457200" indent="-457200">
              <a:lnSpc>
                <a:spcPct val="150000"/>
              </a:lnSpc>
              <a:spcBef>
                <a:spcPts val="0"/>
              </a:spcBef>
              <a:buFont typeface="+mj-lt"/>
              <a:buAutoNum type="arabicPeriod"/>
            </a:pPr>
            <a:r>
              <a:rPr lang="en-GB" sz="1200" dirty="0"/>
              <a:t>By calling the TA algorithm presented above, a3 will be returned as the most relevant ad if k is set to 1. </a:t>
            </a:r>
            <a:endParaRPr lang="en-CH" sz="1200" dirty="0"/>
          </a:p>
          <a:p>
            <a:endParaRPr lang="en-GB" dirty="0"/>
          </a:p>
        </p:txBody>
      </p:sp>
      <p:sp>
        <p:nvSpPr>
          <p:cNvPr id="4" name="Slide Number Placeholder 3"/>
          <p:cNvSpPr>
            <a:spLocks noGrp="1"/>
          </p:cNvSpPr>
          <p:nvPr>
            <p:ph type="sldNum" sz="quarter" idx="10"/>
          </p:nvPr>
        </p:nvSpPr>
        <p:spPr/>
        <p:txBody>
          <a:bodyPr/>
          <a:lstStyle/>
          <a:p>
            <a:fld id="{82869989-EB00-4EE7-BCB5-25BDC5BB29F8}" type="slidenum">
              <a:rPr lang="en-US" smtClean="0"/>
              <a:t>10</a:t>
            </a:fld>
            <a:endParaRPr lang="en-US" dirty="0"/>
          </a:p>
        </p:txBody>
      </p:sp>
    </p:spTree>
    <p:extLst>
      <p:ext uri="{BB962C8B-B14F-4D97-AF65-F5344CB8AC3E}">
        <p14:creationId xmlns:p14="http://schemas.microsoft.com/office/powerpoint/2010/main" val="2002448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2869989-EB00-4EE7-BCB5-25BDC5BB29F8}" type="slidenum">
              <a:rPr lang="en-US" smtClean="0"/>
              <a:t>13</a:t>
            </a:fld>
            <a:endParaRPr lang="en-US" dirty="0"/>
          </a:p>
        </p:txBody>
      </p:sp>
    </p:spTree>
    <p:extLst>
      <p:ext uri="{BB962C8B-B14F-4D97-AF65-F5344CB8AC3E}">
        <p14:creationId xmlns:p14="http://schemas.microsoft.com/office/powerpoint/2010/main" val="10674952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93845" y="1909346"/>
            <a:ext cx="9604310" cy="3383280"/>
          </a:xfrm>
        </p:spPr>
        <p:txBody>
          <a:bodyPr anchor="b">
            <a:normAutofit/>
          </a:bodyPr>
          <a:lstStyle>
            <a:lvl1pPr algn="l">
              <a:lnSpc>
                <a:spcPct val="76000"/>
              </a:lnSpc>
              <a:defRPr sz="8000" cap="none"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93845" y="5432564"/>
            <a:ext cx="9604310" cy="457200"/>
          </a:xfrm>
        </p:spPr>
        <p:txBody>
          <a:bodyPr>
            <a:normAutofit/>
          </a:bodyPr>
          <a:lstStyle>
            <a:lvl1pPr marL="0" indent="0" algn="l">
              <a:spcBef>
                <a:spcPts val="0"/>
              </a:spcBef>
              <a:buNone/>
              <a:defRPr sz="2000" b="0">
                <a:solidFill>
                  <a:schemeClr val="accent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58" name="Straight Connector 57"/>
          <p:cNvCxnSpPr/>
          <p:nvPr userDrawn="1"/>
        </p:nvCxnSpPr>
        <p:spPr>
          <a:xfrm>
            <a:off x="1295400" y="5294175"/>
            <a:ext cx="96012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GB" dirty="0"/>
              <a:t>Context-aware advertisement recommendation for high-speed social news feeding</a:t>
            </a:r>
            <a:endParaRPr lang="en-US" dirty="0"/>
          </a:p>
        </p:txBody>
      </p:sp>
      <p:sp>
        <p:nvSpPr>
          <p:cNvPr id="4" name="Date Placeholder 3"/>
          <p:cNvSpPr>
            <a:spLocks noGrp="1"/>
          </p:cNvSpPr>
          <p:nvPr>
            <p:ph type="dt" sz="half" idx="10"/>
          </p:nvPr>
        </p:nvSpPr>
        <p:spPr/>
        <p:txBody>
          <a:bodyPr/>
          <a:lstStyle/>
          <a:p>
            <a:r>
              <a:rPr lang="en-CH" dirty="0"/>
              <a:t>13/12/2017</a:t>
            </a:r>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09314" y="489856"/>
            <a:ext cx="1687286" cy="530134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9" y="489856"/>
            <a:ext cx="7587344" cy="530134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GB" dirty="0"/>
              <a:t>Context-aware advertisement recommendation for high-speed social news feeding</a:t>
            </a:r>
            <a:endParaRPr lang="en-US" dirty="0"/>
          </a:p>
        </p:txBody>
      </p:sp>
      <p:sp>
        <p:nvSpPr>
          <p:cNvPr id="4" name="Date Placeholder 3"/>
          <p:cNvSpPr>
            <a:spLocks noGrp="1"/>
          </p:cNvSpPr>
          <p:nvPr>
            <p:ph type="dt" sz="half" idx="10"/>
          </p:nvPr>
        </p:nvSpPr>
        <p:spPr/>
        <p:txBody>
          <a:bodyPr/>
          <a:lstStyle/>
          <a:p>
            <a:r>
              <a:rPr lang="en-CH" dirty="0"/>
              <a:t>13/12/2017</a:t>
            </a:r>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GB" dirty="0"/>
              <a:t>Context-aware advertisement recommendation for high-speed social news feeding</a:t>
            </a:r>
            <a:endParaRPr lang="en-US" dirty="0"/>
          </a:p>
        </p:txBody>
      </p:sp>
      <p:sp>
        <p:nvSpPr>
          <p:cNvPr id="4" name="Date Placeholder 3"/>
          <p:cNvSpPr>
            <a:spLocks noGrp="1"/>
          </p:cNvSpPr>
          <p:nvPr>
            <p:ph type="dt" sz="half" idx="10"/>
          </p:nvPr>
        </p:nvSpPr>
        <p:spPr/>
        <p:txBody>
          <a:bodyPr/>
          <a:lstStyle/>
          <a:p>
            <a:r>
              <a:rPr lang="en-CH" dirty="0"/>
              <a:t>13/12/2017</a:t>
            </a:r>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gradFill flip="none" rotWithShape="1">
          <a:gsLst>
            <a:gs pos="0">
              <a:schemeClr val="accent1"/>
            </a:gs>
            <a:gs pos="97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95400" y="2541573"/>
            <a:ext cx="9601200" cy="2743200"/>
          </a:xfrm>
        </p:spPr>
        <p:txBody>
          <a:bodyPr anchor="b">
            <a:normAutofit/>
          </a:bodyPr>
          <a:lstStyle>
            <a:lvl1pPr>
              <a:lnSpc>
                <a:spcPct val="85000"/>
              </a:lnSpc>
              <a:defRPr sz="6000" cap="none"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1295400" y="5431536"/>
            <a:ext cx="9601200" cy="457200"/>
          </a:xfrm>
        </p:spPr>
        <p:txBody>
          <a:bodyPr>
            <a:normAutofit/>
          </a:bodyPr>
          <a:lstStyle>
            <a:lvl1pPr marL="0" indent="0">
              <a:spcBef>
                <a:spcPts val="0"/>
              </a:spcBef>
              <a:buNone/>
              <a:defRPr sz="2000" b="0">
                <a:solidFill>
                  <a:schemeClr val="tx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cxnSp>
        <p:nvCxnSpPr>
          <p:cNvPr id="58" name="Straight Connector 57"/>
          <p:cNvCxnSpPr/>
          <p:nvPr userDrawn="1"/>
        </p:nvCxnSpPr>
        <p:spPr>
          <a:xfrm>
            <a:off x="1295400" y="5294175"/>
            <a:ext cx="9601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67780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954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r>
              <a:rPr lang="en-GB" dirty="0"/>
              <a:t>Context-aware advertisement recommendation for high-speed social news feeding</a:t>
            </a:r>
            <a:endParaRPr lang="en-US" dirty="0"/>
          </a:p>
        </p:txBody>
      </p:sp>
      <p:sp>
        <p:nvSpPr>
          <p:cNvPr id="5" name="Date Placeholder 4"/>
          <p:cNvSpPr>
            <a:spLocks noGrp="1"/>
          </p:cNvSpPr>
          <p:nvPr>
            <p:ph type="dt" sz="half" idx="10"/>
          </p:nvPr>
        </p:nvSpPr>
        <p:spPr/>
        <p:txBody>
          <a:bodyPr/>
          <a:lstStyle/>
          <a:p>
            <a:r>
              <a:rPr lang="en-CH" dirty="0"/>
              <a:t>13/12/2017</a:t>
            </a:r>
            <a:endParaRPr lang="en-US" dirty="0"/>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2954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54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46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246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r>
              <a:rPr lang="en-GB" dirty="0"/>
              <a:t>Context-aware advertisement recommendation for high-speed social news feeding</a:t>
            </a:r>
            <a:endParaRPr lang="en-US" dirty="0"/>
          </a:p>
        </p:txBody>
      </p:sp>
      <p:sp>
        <p:nvSpPr>
          <p:cNvPr id="7" name="Date Placeholder 6"/>
          <p:cNvSpPr>
            <a:spLocks noGrp="1"/>
          </p:cNvSpPr>
          <p:nvPr>
            <p:ph type="dt" sz="half" idx="10"/>
          </p:nvPr>
        </p:nvSpPr>
        <p:spPr/>
        <p:txBody>
          <a:bodyPr/>
          <a:lstStyle/>
          <a:p>
            <a:r>
              <a:rPr lang="en-CH" dirty="0"/>
              <a:t>13/12/2017</a:t>
            </a:r>
            <a:endParaRPr lang="en-US" dirty="0"/>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GB" dirty="0"/>
              <a:t>Context-aware advertisement recommendation for high-speed social news feeding</a:t>
            </a:r>
            <a:endParaRPr lang="en-US" dirty="0"/>
          </a:p>
        </p:txBody>
      </p:sp>
      <p:sp>
        <p:nvSpPr>
          <p:cNvPr id="3" name="Date Placeholder 2"/>
          <p:cNvSpPr>
            <a:spLocks noGrp="1"/>
          </p:cNvSpPr>
          <p:nvPr>
            <p:ph type="dt" sz="half" idx="10"/>
          </p:nvPr>
        </p:nvSpPr>
        <p:spPr/>
        <p:txBody>
          <a:bodyPr/>
          <a:lstStyle/>
          <a:p>
            <a:r>
              <a:rPr lang="en-CH" dirty="0"/>
              <a:t>13/12/2017</a:t>
            </a:r>
            <a:endParaRPr lang="en-US" dirty="0"/>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13" name="Footer Placeholder 212"/>
          <p:cNvSpPr>
            <a:spLocks noGrp="1"/>
          </p:cNvSpPr>
          <p:nvPr>
            <p:ph type="ftr" sz="quarter" idx="11"/>
          </p:nvPr>
        </p:nvSpPr>
        <p:spPr/>
        <p:txBody>
          <a:bodyPr/>
          <a:lstStyle/>
          <a:p>
            <a:r>
              <a:rPr lang="en-GB" dirty="0"/>
              <a:t>Context-aware advertisement recommendation for high-speed social news feeding</a:t>
            </a:r>
            <a:endParaRPr lang="en-US" dirty="0"/>
          </a:p>
        </p:txBody>
      </p:sp>
      <p:sp>
        <p:nvSpPr>
          <p:cNvPr id="212" name="Date Placeholder 211"/>
          <p:cNvSpPr>
            <a:spLocks noGrp="1"/>
          </p:cNvSpPr>
          <p:nvPr>
            <p:ph type="dt" sz="half" idx="10"/>
          </p:nvPr>
        </p:nvSpPr>
        <p:spPr/>
        <p:txBody>
          <a:bodyPr/>
          <a:lstStyle/>
          <a:p>
            <a:r>
              <a:rPr lang="en-CH" dirty="0"/>
              <a:t>13/12/2017</a:t>
            </a:r>
            <a:endParaRPr lang="en-US" dirty="0"/>
          </a:p>
        </p:txBody>
      </p:sp>
      <p:sp>
        <p:nvSpPr>
          <p:cNvPr id="214" name="Slide Number Placeholder 213"/>
          <p:cNvSpPr>
            <a:spLocks noGrp="1"/>
          </p:cNvSpPr>
          <p:nvPr>
            <p:ph type="sldNum" sz="quarter" idx="12"/>
          </p:nvPr>
        </p:nvSpPr>
        <p:spPr/>
        <p:txBody>
          <a:bodyPr/>
          <a:lstStyle/>
          <a:p>
            <a:fld id="{E31375A4-56A4-47D6-9801-1991572033F7}" type="slidenum">
              <a:rPr lang="en-US" smtClean="0"/>
              <a:pPr/>
              <a:t>‹#›</a:t>
            </a:fld>
            <a:endParaRPr lang="en-US" dirty="0"/>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9" name="Group 8"/>
          <p:cNvGrpSpPr/>
          <p:nvPr userDrawn="1"/>
        </p:nvGrpSpPr>
        <p:grpSpPr bwMode="hidden">
          <a:xfrm>
            <a:off x="-1" y="0"/>
            <a:ext cx="12192002" cy="6858000"/>
            <a:chOff x="-1" y="0"/>
            <a:chExt cx="12192002" cy="6858000"/>
          </a:xfrm>
        </p:grpSpPr>
        <p:cxnSp>
          <p:nvCxnSpPr>
            <p:cNvPr id="10" name="Straight Connector 9"/>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6" name="Group 25"/>
            <p:cNvGrpSpPr/>
            <p:nvPr userDrawn="1"/>
          </p:nvGrpSpPr>
          <p:grpSpPr bwMode="hidden">
            <a:xfrm>
              <a:off x="-1" y="0"/>
              <a:ext cx="12192001" cy="6858000"/>
              <a:chOff x="-1" y="0"/>
              <a:chExt cx="12192001" cy="6858000"/>
            </a:xfrm>
          </p:grpSpPr>
          <p:cxnSp>
            <p:nvCxnSpPr>
              <p:cNvPr id="44" name="Straight Connector 43"/>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bwMode="hidden">
              <a:xfrm>
                <a:off x="6327885" y="0"/>
                <a:ext cx="5864115" cy="5898673"/>
                <a:chOff x="6327885" y="0"/>
                <a:chExt cx="5864115" cy="5898673"/>
              </a:xfrm>
            </p:grpSpPr>
            <p:cxnSp>
              <p:nvCxnSpPr>
                <p:cNvPr id="55" name="Straight Connector 54"/>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50" name="Straight Connector 49"/>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7" name="Group 26"/>
            <p:cNvGrpSpPr/>
            <p:nvPr userDrawn="1"/>
          </p:nvGrpSpPr>
          <p:grpSpPr bwMode="hidden">
            <a:xfrm flipH="1">
              <a:off x="0" y="0"/>
              <a:ext cx="12192001" cy="6858000"/>
              <a:chOff x="-1" y="0"/>
              <a:chExt cx="12192001" cy="6858000"/>
            </a:xfrm>
          </p:grpSpPr>
          <p:cxnSp>
            <p:nvCxnSpPr>
              <p:cNvPr id="28" name="Straight Connector 27"/>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3" name="Group 32"/>
              <p:cNvGrpSpPr/>
              <p:nvPr/>
            </p:nvGrpSpPr>
            <p:grpSpPr bwMode="hidden">
              <a:xfrm>
                <a:off x="6327885" y="0"/>
                <a:ext cx="5864115" cy="5898673"/>
                <a:chOff x="6327885" y="0"/>
                <a:chExt cx="5864115" cy="5898673"/>
              </a:xfrm>
            </p:grpSpPr>
            <p:cxnSp>
              <p:nvCxnSpPr>
                <p:cNvPr id="39" name="Straight Connector 38"/>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4" name="Straight Connector 33"/>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7" name="Rectangle 6"/>
          <p:cNvSpPr/>
          <p:nvPr userDrawn="1"/>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7913152" y="571500"/>
            <a:ext cx="3657600" cy="2197100"/>
          </a:xfrm>
        </p:spPr>
        <p:txBody>
          <a:bodyPr anchor="b">
            <a:normAutofit/>
          </a:bodyPr>
          <a:lstStyle>
            <a:lvl1pPr>
              <a:defRPr sz="2600">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543197" y="571500"/>
            <a:ext cx="6217920" cy="57150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913152" y="2995012"/>
            <a:ext cx="3657600" cy="2285950"/>
          </a:xfrm>
        </p:spPr>
        <p:txBody>
          <a:bodyPr>
            <a:normAutofit/>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cxnSp>
        <p:nvCxnSpPr>
          <p:cNvPr id="60" name="Straight Connector 59"/>
          <p:cNvCxnSpPr/>
          <p:nvPr userDrawn="1"/>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Footer Placeholder 5"/>
          <p:cNvSpPr>
            <a:spLocks noGrp="1"/>
          </p:cNvSpPr>
          <p:nvPr>
            <p:ph type="ftr" sz="quarter" idx="11"/>
          </p:nvPr>
        </p:nvSpPr>
        <p:spPr/>
        <p:txBody>
          <a:bodyPr/>
          <a:lstStyle/>
          <a:p>
            <a:r>
              <a:rPr lang="en-GB" dirty="0"/>
              <a:t>Context-aware advertisement recommendation for high-speed social news feeding</a:t>
            </a:r>
            <a:endParaRPr lang="en-US" dirty="0"/>
          </a:p>
        </p:txBody>
      </p:sp>
      <p:sp>
        <p:nvSpPr>
          <p:cNvPr id="5" name="Date Placeholder 4"/>
          <p:cNvSpPr>
            <a:spLocks noGrp="1"/>
          </p:cNvSpPr>
          <p:nvPr>
            <p:ph type="dt" sz="half" idx="10"/>
          </p:nvPr>
        </p:nvSpPr>
        <p:spPr/>
        <p:txBody>
          <a:bodyPr/>
          <a:lstStyle>
            <a:lvl1pPr>
              <a:defRPr>
                <a:solidFill>
                  <a:schemeClr val="bg1"/>
                </a:solidFill>
              </a:defRPr>
            </a:lvl1pPr>
          </a:lstStyle>
          <a:p>
            <a:r>
              <a:rPr lang="en-CH" dirty="0"/>
              <a:t>13/12/2017</a:t>
            </a:r>
            <a:endParaRPr lang="en-US" dirty="0"/>
          </a:p>
        </p:txBody>
      </p:sp>
      <p:sp>
        <p:nvSpPr>
          <p:cNvPr id="8" name="Slide Number Placeholder 7"/>
          <p:cNvSpPr>
            <a:spLocks noGrp="1"/>
          </p:cNvSpPr>
          <p:nvPr>
            <p:ph type="sldNum" sz="quarter" idx="12"/>
          </p:nvPr>
        </p:nvSpPr>
        <p:spPr/>
        <p:txBody>
          <a:bodyPr/>
          <a:lstStyle>
            <a:lvl1pPr>
              <a:defRPr>
                <a:solidFill>
                  <a:schemeClr val="bg1"/>
                </a:solidFill>
              </a:defRPr>
            </a:lvl1pPr>
          </a:lstStyle>
          <a:p>
            <a:fld id="{E31375A4-56A4-47D6-9801-1991572033F7}" type="slidenum">
              <a:rPr lang="en-US" smtClean="0"/>
              <a:pPr/>
              <a:t>‹#›</a:t>
            </a:fld>
            <a:endParaRPr lang="en-US" dirty="0"/>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8" name="Group 7"/>
          <p:cNvGrpSpPr/>
          <p:nvPr/>
        </p:nvGrpSpPr>
        <p:grpSpPr bwMode="hidden">
          <a:xfrm>
            <a:off x="-1" y="0"/>
            <a:ext cx="12192002" cy="6858000"/>
            <a:chOff x="-1" y="0"/>
            <a:chExt cx="12192002" cy="6858000"/>
          </a:xfrm>
        </p:grpSpPr>
        <p:cxnSp>
          <p:nvCxnSpPr>
            <p:cNvPr id="9" name="Straight Connector 8"/>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bwMode="hidden">
            <a:xfrm>
              <a:off x="-1" y="0"/>
              <a:ext cx="12192001" cy="6858000"/>
              <a:chOff x="-1" y="0"/>
              <a:chExt cx="12192001" cy="6858000"/>
            </a:xfrm>
          </p:grpSpPr>
          <p:cxnSp>
            <p:nvCxnSpPr>
              <p:cNvPr id="43" name="Straight Connector 42"/>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8" name="Group 47"/>
              <p:cNvGrpSpPr/>
              <p:nvPr/>
            </p:nvGrpSpPr>
            <p:grpSpPr bwMode="hidden">
              <a:xfrm>
                <a:off x="6327885" y="0"/>
                <a:ext cx="5864115" cy="5898673"/>
                <a:chOff x="6327885" y="0"/>
                <a:chExt cx="5864115" cy="5898673"/>
              </a:xfrm>
            </p:grpSpPr>
            <p:cxnSp>
              <p:nvCxnSpPr>
                <p:cNvPr id="54" name="Straight Connector 53"/>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9" name="Straight Connector 48"/>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6" name="Group 25"/>
            <p:cNvGrpSpPr/>
            <p:nvPr/>
          </p:nvGrpSpPr>
          <p:grpSpPr bwMode="hidden">
            <a:xfrm flipH="1">
              <a:off x="0" y="0"/>
              <a:ext cx="12192001" cy="6858000"/>
              <a:chOff x="-1" y="0"/>
              <a:chExt cx="12192001" cy="6858000"/>
            </a:xfrm>
          </p:grpSpPr>
          <p:cxnSp>
            <p:nvCxnSpPr>
              <p:cNvPr id="27" name="Straight Connector 26"/>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2" name="Group 31"/>
              <p:cNvGrpSpPr/>
              <p:nvPr/>
            </p:nvGrpSpPr>
            <p:grpSpPr bwMode="hidden">
              <a:xfrm>
                <a:off x="6327885" y="0"/>
                <a:ext cx="5864115" cy="5898673"/>
                <a:chOff x="6327885" y="0"/>
                <a:chExt cx="5864115" cy="5898673"/>
              </a:xfrm>
            </p:grpSpPr>
            <p:cxnSp>
              <p:nvCxnSpPr>
                <p:cNvPr id="38" name="Straight Connector 37"/>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3" name="Straight Connector 32"/>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60" name="Rectangle 59"/>
          <p:cNvSpPr/>
          <p:nvPr/>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9" name="Straight Connector 58"/>
          <p:cNvCxnSpPr/>
          <p:nvPr/>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7909560" y="576072"/>
            <a:ext cx="3657600" cy="2194560"/>
          </a:xfrm>
        </p:spPr>
        <p:txBody>
          <a:bodyPr anchor="b">
            <a:normAutofit/>
          </a:bodyPr>
          <a:lstStyle>
            <a:lvl1pPr>
              <a:defRPr sz="2600">
                <a:solidFill>
                  <a:schemeClr val="bg1"/>
                </a:solidFill>
              </a:defRPr>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4412" y="-159"/>
            <a:ext cx="7315200" cy="685800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7909560" y="2999232"/>
            <a:ext cx="3657600" cy="2286000"/>
          </a:xfrm>
        </p:spPr>
        <p:txBody>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620318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3000">
              <a:schemeClr val="bg1"/>
            </a:gs>
            <a:gs pos="0">
              <a:schemeClr val="bg1">
                <a:lumMod val="100000"/>
              </a:schemeClr>
            </a:gs>
            <a:gs pos="100000">
              <a:schemeClr val="bg1">
                <a:lumMod val="95000"/>
                <a:alpha val="65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95400" y="503853"/>
            <a:ext cx="9601200" cy="1142385"/>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95400" y="1981201"/>
            <a:ext cx="9601200" cy="3809999"/>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48" name="Straight Connector 147"/>
          <p:cNvCxnSpPr/>
          <p:nvPr userDrawn="1"/>
        </p:nvCxnSpPr>
        <p:spPr>
          <a:xfrm>
            <a:off x="609600" y="6172200"/>
            <a:ext cx="10972800"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Footer Placeholder 4"/>
          <p:cNvSpPr>
            <a:spLocks noGrp="1"/>
          </p:cNvSpPr>
          <p:nvPr>
            <p:ph type="ftr" sz="quarter" idx="3"/>
          </p:nvPr>
        </p:nvSpPr>
        <p:spPr>
          <a:xfrm>
            <a:off x="609601" y="6289679"/>
            <a:ext cx="6128030" cy="222436"/>
          </a:xfrm>
          <a:prstGeom prst="rect">
            <a:avLst/>
          </a:prstGeom>
        </p:spPr>
        <p:txBody>
          <a:bodyPr vert="horz" lIns="91440" tIns="45720" rIns="91440" bIns="45720" rtlCol="0" anchor="ctr"/>
          <a:lstStyle>
            <a:lvl1pPr algn="l">
              <a:defRPr sz="1100">
                <a:solidFill>
                  <a:schemeClr val="tx1">
                    <a:lumMod val="90000"/>
                    <a:lumOff val="10000"/>
                  </a:schemeClr>
                </a:solidFill>
              </a:defRPr>
            </a:lvl1pPr>
          </a:lstStyle>
          <a:p>
            <a:r>
              <a:rPr lang="en-GB" dirty="0"/>
              <a:t>Context-aware advertisement recommendation for high-speed social news feeding</a:t>
            </a:r>
            <a:endParaRPr lang="en-US" dirty="0"/>
          </a:p>
        </p:txBody>
      </p:sp>
      <p:sp>
        <p:nvSpPr>
          <p:cNvPr id="4" name="Date Placeholder 3"/>
          <p:cNvSpPr>
            <a:spLocks noGrp="1"/>
          </p:cNvSpPr>
          <p:nvPr>
            <p:ph type="dt" sz="half" idx="2"/>
          </p:nvPr>
        </p:nvSpPr>
        <p:spPr>
          <a:xfrm>
            <a:off x="9294042" y="6289679"/>
            <a:ext cx="965946"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r>
              <a:rPr lang="en-CH" dirty="0"/>
              <a:t>13/12/2017</a:t>
            </a:r>
            <a:endParaRPr lang="en-US" dirty="0"/>
          </a:p>
        </p:txBody>
      </p:sp>
      <p:sp>
        <p:nvSpPr>
          <p:cNvPr id="6" name="Slide Number Placeholder 5"/>
          <p:cNvSpPr>
            <a:spLocks noGrp="1"/>
          </p:cNvSpPr>
          <p:nvPr>
            <p:ph type="sldNum" sz="quarter" idx="4"/>
          </p:nvPr>
        </p:nvSpPr>
        <p:spPr>
          <a:xfrm>
            <a:off x="10665311" y="6289679"/>
            <a:ext cx="918882"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fld id="{E31375A4-56A4-47D6-9801-1991572033F7}" type="slidenum">
              <a:rPr lang="en-US" smtClean="0"/>
              <a:pPr/>
              <a:t>‹#›</a:t>
            </a:fld>
            <a:endParaRPr lang="en-US" dirty="0"/>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9"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p:txStyles>
    <p:titleStyle>
      <a:lvl1pPr algn="l" defTabSz="914400" rtl="0" eaLnBrk="1" latinLnBrk="0" hangingPunct="1">
        <a:lnSpc>
          <a:spcPct val="90000"/>
        </a:lnSpc>
        <a:spcBef>
          <a:spcPct val="0"/>
        </a:spcBef>
        <a:buNone/>
        <a:defRPr sz="3200" b="1" kern="1200">
          <a:solidFill>
            <a:schemeClr val="accent1">
              <a:lumMod val="75000"/>
            </a:schemeClr>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jp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GB" sz="4800" dirty="0"/>
              <a:t>Context-aware advertisement recommendation for </a:t>
            </a:r>
            <a:br>
              <a:rPr lang="en-GB" sz="4800" dirty="0"/>
            </a:br>
            <a:r>
              <a:rPr lang="en-GB" sz="4800" dirty="0"/>
              <a:t>high-speed social news feeding</a:t>
            </a:r>
            <a:endParaRPr lang="en-US" sz="4800" dirty="0"/>
          </a:p>
        </p:txBody>
      </p:sp>
      <p:sp>
        <p:nvSpPr>
          <p:cNvPr id="3" name="Subtitle 2"/>
          <p:cNvSpPr>
            <a:spLocks noGrp="1"/>
          </p:cNvSpPr>
          <p:nvPr>
            <p:ph type="subTitle" idx="1"/>
          </p:nvPr>
        </p:nvSpPr>
        <p:spPr>
          <a:xfrm>
            <a:off x="1293845" y="5432564"/>
            <a:ext cx="9604310" cy="744952"/>
          </a:xfrm>
        </p:spPr>
        <p:txBody>
          <a:bodyPr>
            <a:normAutofit/>
          </a:bodyPr>
          <a:lstStyle/>
          <a:p>
            <a:r>
              <a:rPr lang="en-US" dirty="0"/>
              <a:t>Seminar Data Science – Mohammad Altahan – 13.12.2017</a:t>
            </a:r>
          </a:p>
        </p:txBody>
      </p:sp>
      <p:pic>
        <p:nvPicPr>
          <p:cNvPr id="5" name="Picture 4">
            <a:extLst>
              <a:ext uri="{FF2B5EF4-FFF2-40B4-BE49-F238E27FC236}">
                <a16:creationId xmlns:a16="http://schemas.microsoft.com/office/drawing/2014/main" id="{6E79C76F-674C-4893-81BC-FEDE0D2D1F96}"/>
              </a:ext>
            </a:extLst>
          </p:cNvPr>
          <p:cNvPicPr>
            <a:picLocks noChangeAspect="1"/>
          </p:cNvPicPr>
          <p:nvPr/>
        </p:nvPicPr>
        <p:blipFill>
          <a:blip r:embed="rId2"/>
          <a:stretch>
            <a:fillRect/>
          </a:stretch>
        </p:blipFill>
        <p:spPr>
          <a:xfrm>
            <a:off x="1293845" y="680484"/>
            <a:ext cx="2095500" cy="1428750"/>
          </a:xfrm>
          <a:prstGeom prst="rect">
            <a:avLst/>
          </a:prstGeom>
        </p:spPr>
      </p:pic>
    </p:spTree>
    <p:extLst>
      <p:ext uri="{BB962C8B-B14F-4D97-AF65-F5344CB8AC3E}">
        <p14:creationId xmlns:p14="http://schemas.microsoft.com/office/powerpoint/2010/main" val="106904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CH" b="0" dirty="0"/>
              <a:t>3.1 Online retrieval algorithm 3/3</a:t>
            </a:r>
            <a:endParaRPr lang="en-US" dirty="0"/>
          </a:p>
        </p:txBody>
      </p:sp>
      <p:sp>
        <p:nvSpPr>
          <p:cNvPr id="6" name="Content Placeholder 5">
            <a:extLst>
              <a:ext uri="{FF2B5EF4-FFF2-40B4-BE49-F238E27FC236}">
                <a16:creationId xmlns:a16="http://schemas.microsoft.com/office/drawing/2014/main" id="{0B50FADC-4257-4D3A-BB1A-6BC0E0D9B12A}"/>
              </a:ext>
            </a:extLst>
          </p:cNvPr>
          <p:cNvSpPr>
            <a:spLocks noGrp="1"/>
          </p:cNvSpPr>
          <p:nvPr>
            <p:ph idx="1"/>
          </p:nvPr>
        </p:nvSpPr>
        <p:spPr>
          <a:xfrm>
            <a:off x="1295399" y="1981201"/>
            <a:ext cx="10288794" cy="3809999"/>
          </a:xfrm>
        </p:spPr>
        <p:txBody>
          <a:bodyPr>
            <a:noAutofit/>
          </a:bodyPr>
          <a:lstStyle/>
          <a:p>
            <a:pPr marL="457200" indent="-457200">
              <a:lnSpc>
                <a:spcPct val="150000"/>
              </a:lnSpc>
              <a:spcBef>
                <a:spcPts val="0"/>
              </a:spcBef>
              <a:buFont typeface="+mj-lt"/>
              <a:buAutoNum type="arabicPeriod"/>
            </a:pPr>
            <a:r>
              <a:rPr lang="en-GB" dirty="0"/>
              <a:t>m = 3, α = 0.25,|T| = 2. </a:t>
            </a:r>
          </a:p>
          <a:p>
            <a:pPr marL="457200" indent="-457200">
              <a:lnSpc>
                <a:spcPct val="150000"/>
              </a:lnSpc>
              <a:spcBef>
                <a:spcPts val="0"/>
              </a:spcBef>
              <a:buFont typeface="+mj-lt"/>
              <a:buAutoNum type="arabicPeriod"/>
            </a:pPr>
            <a:r>
              <a:rPr lang="en-GB" dirty="0"/>
              <a:t>let H</a:t>
            </a:r>
            <a:r>
              <a:rPr lang="en-GB" baseline="-25000" dirty="0"/>
              <a:t>u</a:t>
            </a:r>
            <a:r>
              <a:rPr lang="en-GB" dirty="0"/>
              <a:t> = (0.4, 0.6)  static interests </a:t>
            </a:r>
          </a:p>
          <a:p>
            <a:pPr marL="457200" indent="-457200">
              <a:lnSpc>
                <a:spcPct val="150000"/>
              </a:lnSpc>
              <a:spcBef>
                <a:spcPts val="0"/>
              </a:spcBef>
              <a:buFont typeface="+mj-lt"/>
              <a:buAutoNum type="arabicPeriod"/>
            </a:pPr>
            <a:r>
              <a:rPr lang="en-GB" dirty="0"/>
              <a:t>(0.2, 0.8), (0.1, 0.9) and (1.0, 0) topic distribution</a:t>
            </a:r>
          </a:p>
          <a:p>
            <a:pPr marL="457200" indent="-457200">
              <a:lnSpc>
                <a:spcPct val="150000"/>
              </a:lnSpc>
              <a:spcBef>
                <a:spcPts val="0"/>
              </a:spcBef>
              <a:buFont typeface="+mj-lt"/>
              <a:buAutoNum type="arabicPeriod"/>
            </a:pPr>
            <a:r>
              <a:rPr lang="en-GB" dirty="0"/>
              <a:t>Q</a:t>
            </a:r>
            <a:r>
              <a:rPr lang="en-GB" baseline="-25000" dirty="0"/>
              <a:t>u</a:t>
            </a:r>
            <a:r>
              <a:rPr lang="en-GB" dirty="0"/>
              <a:t> = (0.425, 0.575). </a:t>
            </a:r>
          </a:p>
          <a:p>
            <a:pPr marL="457200" indent="-457200">
              <a:lnSpc>
                <a:spcPct val="150000"/>
              </a:lnSpc>
              <a:spcBef>
                <a:spcPts val="0"/>
              </a:spcBef>
              <a:buFont typeface="+mj-lt"/>
              <a:buAutoNum type="arabicPeriod"/>
            </a:pPr>
            <a:r>
              <a:rPr lang="en-GB" dirty="0"/>
              <a:t>{a1 = (0.3, 0.9), a2 = (0.4, 0.7), a3 = (0.5, 0.8) and a4 = (1.0, 0)} </a:t>
            </a:r>
          </a:p>
          <a:p>
            <a:pPr marL="457200" indent="-457200">
              <a:lnSpc>
                <a:spcPct val="150000"/>
              </a:lnSpc>
              <a:spcBef>
                <a:spcPts val="0"/>
              </a:spcBef>
              <a:buFont typeface="+mj-lt"/>
              <a:buAutoNum type="arabicPeriod"/>
            </a:pPr>
            <a:r>
              <a:rPr lang="en-GB" dirty="0"/>
              <a:t>lw1 and lw2 for the topics and get lw1 = {(a4, 1.0), (a3, 0.5), (a2, 0.4), (a1, 0.3)} and lw2 = {(a1, 0.9), (a3, 0.8), (a2, 0.7), (a1, 0.0)} </a:t>
            </a:r>
          </a:p>
          <a:p>
            <a:pPr marL="457200" indent="-457200">
              <a:lnSpc>
                <a:spcPct val="150000"/>
              </a:lnSpc>
              <a:spcBef>
                <a:spcPts val="0"/>
              </a:spcBef>
              <a:buFont typeface="+mj-lt"/>
              <a:buAutoNum type="arabicPeriod"/>
            </a:pPr>
            <a:r>
              <a:rPr lang="en-GB" dirty="0"/>
              <a:t>By calling the TA algorithm, a3 will be returned as the most relevant ad if k is set to 1 </a:t>
            </a:r>
            <a:endParaRPr lang="en-CH" dirty="0"/>
          </a:p>
        </p:txBody>
      </p:sp>
      <p:sp>
        <p:nvSpPr>
          <p:cNvPr id="5" name="Footer Placeholder 4">
            <a:extLst>
              <a:ext uri="{FF2B5EF4-FFF2-40B4-BE49-F238E27FC236}">
                <a16:creationId xmlns:a16="http://schemas.microsoft.com/office/drawing/2014/main" id="{C2479748-29C0-4D50-87A3-0B7C2077EA7D}"/>
              </a:ext>
            </a:extLst>
          </p:cNvPr>
          <p:cNvSpPr>
            <a:spLocks noGrp="1"/>
          </p:cNvSpPr>
          <p:nvPr>
            <p:ph type="ftr" sz="quarter" idx="11"/>
          </p:nvPr>
        </p:nvSpPr>
        <p:spPr/>
        <p:txBody>
          <a:bodyPr/>
          <a:lstStyle/>
          <a:p>
            <a:r>
              <a:rPr lang="en-GB" dirty="0"/>
              <a:t>Context-aware advertisement recommendation for high-speed social news feeding</a:t>
            </a:r>
            <a:endParaRPr lang="en-US" dirty="0"/>
          </a:p>
        </p:txBody>
      </p:sp>
      <p:sp>
        <p:nvSpPr>
          <p:cNvPr id="3" name="Date Placeholder 2">
            <a:extLst>
              <a:ext uri="{FF2B5EF4-FFF2-40B4-BE49-F238E27FC236}">
                <a16:creationId xmlns:a16="http://schemas.microsoft.com/office/drawing/2014/main" id="{5547C414-8CCC-4DF7-962A-F24EE5D03687}"/>
              </a:ext>
            </a:extLst>
          </p:cNvPr>
          <p:cNvSpPr>
            <a:spLocks noGrp="1"/>
          </p:cNvSpPr>
          <p:nvPr>
            <p:ph type="dt" sz="half" idx="10"/>
          </p:nvPr>
        </p:nvSpPr>
        <p:spPr/>
        <p:txBody>
          <a:bodyPr/>
          <a:lstStyle/>
          <a:p>
            <a:r>
              <a:rPr lang="en-CH" dirty="0"/>
              <a:t>13/12/2017</a:t>
            </a:r>
            <a:endParaRPr lang="en-US" dirty="0"/>
          </a:p>
        </p:txBody>
      </p:sp>
      <p:sp>
        <p:nvSpPr>
          <p:cNvPr id="4" name="Slide Number Placeholder 3">
            <a:extLst>
              <a:ext uri="{FF2B5EF4-FFF2-40B4-BE49-F238E27FC236}">
                <a16:creationId xmlns:a16="http://schemas.microsoft.com/office/drawing/2014/main" id="{92322ACC-1E38-4B58-905B-790D57E1CD7A}"/>
              </a:ext>
            </a:extLst>
          </p:cNvPr>
          <p:cNvSpPr>
            <a:spLocks noGrp="1"/>
          </p:cNvSpPr>
          <p:nvPr>
            <p:ph type="sldNum" sz="quarter" idx="12"/>
          </p:nvPr>
        </p:nvSpPr>
        <p:spPr/>
        <p:txBody>
          <a:bodyPr/>
          <a:lstStyle/>
          <a:p>
            <a:fld id="{E31375A4-56A4-47D6-9801-1991572033F7}" type="slidenum">
              <a:rPr lang="en-US" smtClean="0"/>
              <a:t>10</a:t>
            </a:fld>
            <a:endParaRPr lang="en-US" dirty="0"/>
          </a:p>
        </p:txBody>
      </p:sp>
    </p:spTree>
    <p:extLst>
      <p:ext uri="{BB962C8B-B14F-4D97-AF65-F5344CB8AC3E}">
        <p14:creationId xmlns:p14="http://schemas.microsoft.com/office/powerpoint/2010/main" val="4527339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ADBCC7E-3F44-4755-B4FF-ACD076736078}"/>
              </a:ext>
            </a:extLst>
          </p:cNvPr>
          <p:cNvSpPr>
            <a:spLocks noGrp="1"/>
          </p:cNvSpPr>
          <p:nvPr>
            <p:ph type="title"/>
          </p:nvPr>
        </p:nvSpPr>
        <p:spPr/>
        <p:txBody>
          <a:bodyPr>
            <a:normAutofit/>
          </a:bodyPr>
          <a:lstStyle/>
          <a:p>
            <a:r>
              <a:rPr lang="de-CH" sz="2800" b="0" dirty="0"/>
              <a:t>3.2 Safe region algorithm 1/3</a:t>
            </a:r>
            <a:endParaRPr lang="en-CH" sz="2800" dirty="0"/>
          </a:p>
        </p:txBody>
      </p:sp>
      <p:sp>
        <p:nvSpPr>
          <p:cNvPr id="6" name="Content Placeholder 5">
            <a:extLst>
              <a:ext uri="{FF2B5EF4-FFF2-40B4-BE49-F238E27FC236}">
                <a16:creationId xmlns:a16="http://schemas.microsoft.com/office/drawing/2014/main" id="{C993C44A-D006-4A28-9DFA-4FFCA0F8EDC9}"/>
              </a:ext>
            </a:extLst>
          </p:cNvPr>
          <p:cNvSpPr>
            <a:spLocks noGrp="1"/>
          </p:cNvSpPr>
          <p:nvPr>
            <p:ph idx="1"/>
          </p:nvPr>
        </p:nvSpPr>
        <p:spPr/>
        <p:txBody>
          <a:bodyPr>
            <a:noAutofit/>
          </a:bodyPr>
          <a:lstStyle/>
          <a:p>
            <a:pPr>
              <a:lnSpc>
                <a:spcPct val="150000"/>
              </a:lnSpc>
              <a:spcBef>
                <a:spcPts val="0"/>
              </a:spcBef>
            </a:pPr>
            <a:r>
              <a:rPr lang="de-CH" dirty="0"/>
              <a:t>Read and write operations</a:t>
            </a:r>
          </a:p>
          <a:p>
            <a:pPr lvl="1">
              <a:lnSpc>
                <a:spcPct val="150000"/>
              </a:lnSpc>
              <a:spcBef>
                <a:spcPts val="0"/>
              </a:spcBef>
            </a:pPr>
            <a:r>
              <a:rPr lang="de-CH" sz="2000" dirty="0"/>
              <a:t>90% readers, 9% editors, 1% creators</a:t>
            </a:r>
          </a:p>
          <a:p>
            <a:pPr>
              <a:lnSpc>
                <a:spcPct val="150000"/>
              </a:lnSpc>
              <a:spcBef>
                <a:spcPts val="0"/>
              </a:spcBef>
            </a:pPr>
            <a:r>
              <a:rPr lang="en-GB" dirty="0"/>
              <a:t>Frequently</a:t>
            </a:r>
            <a:r>
              <a:rPr lang="de-CH" dirty="0"/>
              <a:t> login users</a:t>
            </a:r>
          </a:p>
          <a:p>
            <a:pPr lvl="1">
              <a:lnSpc>
                <a:spcPct val="150000"/>
              </a:lnSpc>
              <a:spcBef>
                <a:spcPts val="0"/>
              </a:spcBef>
            </a:pPr>
            <a:r>
              <a:rPr lang="de-CH" sz="2000" dirty="0"/>
              <a:t>Online retrival will not be appropriate, small context variation</a:t>
            </a:r>
          </a:p>
          <a:p>
            <a:pPr>
              <a:lnSpc>
                <a:spcPct val="150000"/>
              </a:lnSpc>
              <a:spcBef>
                <a:spcPts val="0"/>
              </a:spcBef>
            </a:pPr>
            <a:r>
              <a:rPr lang="en-GB" dirty="0"/>
              <a:t>Safe region algorithm that examines whether the top-k ads have changed since the previous user read requests by maintaining a safe region for each user</a:t>
            </a:r>
          </a:p>
          <a:p>
            <a:pPr lvl="1">
              <a:lnSpc>
                <a:spcPct val="150000"/>
              </a:lnSpc>
              <a:spcBef>
                <a:spcPts val="0"/>
              </a:spcBef>
            </a:pPr>
            <a:r>
              <a:rPr lang="en-GB" dirty="0"/>
              <a:t>still located in the safe region, the top-k ads can be directly presented to the user</a:t>
            </a:r>
          </a:p>
          <a:p>
            <a:pPr lvl="1">
              <a:lnSpc>
                <a:spcPct val="150000"/>
              </a:lnSpc>
              <a:spcBef>
                <a:spcPts val="0"/>
              </a:spcBef>
            </a:pPr>
            <a:r>
              <a:rPr lang="en-GB" dirty="0"/>
              <a:t>otherwise, we re-compute the new top-k results and update the safe region.</a:t>
            </a:r>
            <a:endParaRPr lang="de-CH" dirty="0"/>
          </a:p>
          <a:p>
            <a:pPr>
              <a:lnSpc>
                <a:spcPct val="150000"/>
              </a:lnSpc>
              <a:spcBef>
                <a:spcPts val="0"/>
              </a:spcBef>
            </a:pPr>
            <a:endParaRPr lang="en-CH" dirty="0"/>
          </a:p>
        </p:txBody>
      </p:sp>
      <p:sp>
        <p:nvSpPr>
          <p:cNvPr id="4" name="Footer Placeholder 3">
            <a:extLst>
              <a:ext uri="{FF2B5EF4-FFF2-40B4-BE49-F238E27FC236}">
                <a16:creationId xmlns:a16="http://schemas.microsoft.com/office/drawing/2014/main" id="{B4BCA13E-BE33-45FD-AD04-C1BB39B60E00}"/>
              </a:ext>
            </a:extLst>
          </p:cNvPr>
          <p:cNvSpPr>
            <a:spLocks noGrp="1"/>
          </p:cNvSpPr>
          <p:nvPr>
            <p:ph type="ftr" sz="quarter" idx="11"/>
          </p:nvPr>
        </p:nvSpPr>
        <p:spPr/>
        <p:txBody>
          <a:bodyPr/>
          <a:lstStyle/>
          <a:p>
            <a:r>
              <a:rPr lang="en-GB" dirty="0"/>
              <a:t>Context-aware advertisement recommendation for high-speed social news feeding</a:t>
            </a:r>
            <a:endParaRPr lang="en-US" dirty="0"/>
          </a:p>
        </p:txBody>
      </p:sp>
      <p:sp>
        <p:nvSpPr>
          <p:cNvPr id="2" name="Date Placeholder 1">
            <a:extLst>
              <a:ext uri="{FF2B5EF4-FFF2-40B4-BE49-F238E27FC236}">
                <a16:creationId xmlns:a16="http://schemas.microsoft.com/office/drawing/2014/main" id="{9BF31A0A-9380-4E4D-AFE9-A9D0A842545F}"/>
              </a:ext>
            </a:extLst>
          </p:cNvPr>
          <p:cNvSpPr>
            <a:spLocks noGrp="1"/>
          </p:cNvSpPr>
          <p:nvPr>
            <p:ph type="dt" sz="half" idx="10"/>
          </p:nvPr>
        </p:nvSpPr>
        <p:spPr/>
        <p:txBody>
          <a:bodyPr/>
          <a:lstStyle/>
          <a:p>
            <a:r>
              <a:rPr lang="en-CH" dirty="0"/>
              <a:t>13/12/2017</a:t>
            </a:r>
            <a:endParaRPr lang="en-US" dirty="0"/>
          </a:p>
        </p:txBody>
      </p:sp>
      <p:sp>
        <p:nvSpPr>
          <p:cNvPr id="3" name="Slide Number Placeholder 2">
            <a:extLst>
              <a:ext uri="{FF2B5EF4-FFF2-40B4-BE49-F238E27FC236}">
                <a16:creationId xmlns:a16="http://schemas.microsoft.com/office/drawing/2014/main" id="{CA997915-B393-4D5C-892D-F2CC559551C3}"/>
              </a:ext>
            </a:extLst>
          </p:cNvPr>
          <p:cNvSpPr>
            <a:spLocks noGrp="1"/>
          </p:cNvSpPr>
          <p:nvPr>
            <p:ph type="sldNum" sz="quarter" idx="12"/>
          </p:nvPr>
        </p:nvSpPr>
        <p:spPr/>
        <p:txBody>
          <a:bodyPr/>
          <a:lstStyle/>
          <a:p>
            <a:fld id="{E31375A4-56A4-47D6-9801-1991572033F7}" type="slidenum">
              <a:rPr lang="en-US" smtClean="0"/>
              <a:pPr/>
              <a:t>11</a:t>
            </a:fld>
            <a:endParaRPr lang="en-US" dirty="0"/>
          </a:p>
        </p:txBody>
      </p:sp>
    </p:spTree>
    <p:extLst>
      <p:ext uri="{BB962C8B-B14F-4D97-AF65-F5344CB8AC3E}">
        <p14:creationId xmlns:p14="http://schemas.microsoft.com/office/powerpoint/2010/main" val="1544302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e-CH" sz="2800" b="0" dirty="0"/>
              <a:t>Safe region algorithm: Construction</a:t>
            </a:r>
            <a:r>
              <a:rPr lang="en-GB" sz="2800" b="0" dirty="0"/>
              <a:t> 2/3</a:t>
            </a:r>
            <a:endParaRPr lang="en-GB" sz="2800" dirty="0"/>
          </a:p>
        </p:txBody>
      </p:sp>
      <mc:AlternateContent xmlns:mc="http://schemas.openxmlformats.org/markup-compatibility/2006">
        <mc:Choice xmlns:a14="http://schemas.microsoft.com/office/drawing/2010/main" Requires="a14">
          <p:sp>
            <p:nvSpPr>
              <p:cNvPr id="10" name="Content Placeholder 9">
                <a:extLst>
                  <a:ext uri="{FF2B5EF4-FFF2-40B4-BE49-F238E27FC236}">
                    <a16:creationId xmlns:a16="http://schemas.microsoft.com/office/drawing/2014/main" id="{B7BA4E20-7269-4349-8DE9-C9CF7B96214A}"/>
                  </a:ext>
                </a:extLst>
              </p:cNvPr>
              <p:cNvSpPr>
                <a:spLocks noGrp="1"/>
              </p:cNvSpPr>
              <p:nvPr>
                <p:ph idx="1"/>
              </p:nvPr>
            </p:nvSpPr>
            <p:spPr/>
            <p:txBody>
              <a:bodyPr>
                <a:normAutofit/>
              </a:bodyPr>
              <a:lstStyle/>
              <a:p>
                <a:pPr marL="0" indent="0">
                  <a:buNone/>
                </a:pPr>
                <a:r>
                  <a:rPr lang="en-GB" dirty="0"/>
                  <a:t>Summary of the GSR algorithm</a:t>
                </a:r>
              </a:p>
              <a:p>
                <a:pPr marL="457200" indent="-457200">
                  <a:spcBef>
                    <a:spcPts val="1200"/>
                  </a:spcBef>
                  <a:spcAft>
                    <a:spcPts val="1200"/>
                  </a:spcAft>
                  <a:buFont typeface="+mj-lt"/>
                  <a:buAutoNum type="arabicPeriod"/>
                </a:pPr>
                <a:r>
                  <a:rPr lang="en-GB" dirty="0"/>
                  <a:t>Calculate the top-k, store it in R.</a:t>
                </a:r>
              </a:p>
              <a:p>
                <a:pPr marL="457200" indent="-457200">
                  <a:spcBef>
                    <a:spcPts val="1200"/>
                  </a:spcBef>
                  <a:spcAft>
                    <a:spcPts val="1200"/>
                  </a:spcAft>
                  <a:buFont typeface="+mj-lt"/>
                  <a:buAutoNum type="arabicPeriod"/>
                </a:pPr>
                <a:r>
                  <a:rPr lang="en-GB" dirty="0"/>
                  <a:t>Pick up the most promising topics/dimensions.</a:t>
                </a:r>
              </a:p>
              <a:p>
                <a:pPr marL="457200" indent="-457200">
                  <a:spcBef>
                    <a:spcPts val="1200"/>
                  </a:spcBef>
                  <a:spcAft>
                    <a:spcPts val="1200"/>
                  </a:spcAft>
                  <a:buFont typeface="+mj-lt"/>
                  <a:buAutoNum type="arabicPeriod"/>
                </a:pPr>
                <a:r>
                  <a:rPr lang="en-GB" dirty="0"/>
                  <a:t>Calculate the distance between the query vector and the safe region boundaries.</a:t>
                </a:r>
              </a:p>
              <a:p>
                <a:pPr marL="457200" indent="-457200">
                  <a:spcBef>
                    <a:spcPts val="1200"/>
                  </a:spcBef>
                  <a:spcAft>
                    <a:spcPts val="1200"/>
                  </a:spcAft>
                  <a:buFont typeface="+mj-lt"/>
                  <a:buAutoNum type="arabicPeriod"/>
                </a:pPr>
                <a:r>
                  <a:rPr lang="en-GB" dirty="0"/>
                  <a:t>Select the dimension with the minimum distance. </a:t>
                </a:r>
              </a:p>
              <a:p>
                <a:pPr marL="457200" indent="-457200">
                  <a:spcAft>
                    <a:spcPts val="1200"/>
                  </a:spcAft>
                  <a:buFont typeface="+mj-lt"/>
                  <a:buAutoNum type="arabicPeriod"/>
                </a:pPr>
                <a:r>
                  <a:rPr lang="en-GB" dirty="0"/>
                  <a:t>Check whether it is safe to expand upwards and downwards by an expansion unit </a:t>
                </a:r>
                <a14:m>
                  <m:oMath xmlns:m="http://schemas.openxmlformats.org/officeDocument/2006/math">
                    <m:f>
                      <m:fPr>
                        <m:ctrlPr>
                          <a:rPr lang="en-GB" i="1" smtClean="0">
                            <a:latin typeface="Cambria Math" panose="02040503050406030204" pitchFamily="18" charset="0"/>
                          </a:rPr>
                        </m:ctrlPr>
                      </m:fPr>
                      <m:num>
                        <m:r>
                          <a:rPr lang="de-CH" b="0" i="1" smtClean="0">
                            <a:latin typeface="Cambria Math" panose="02040503050406030204" pitchFamily="18" charset="0"/>
                          </a:rPr>
                          <m:t>1</m:t>
                        </m:r>
                        <m:r>
                          <a:rPr lang="de-CH" b="0" i="1" smtClean="0">
                            <a:latin typeface="Cambria Math" panose="02040503050406030204" pitchFamily="18" charset="0"/>
                          </a:rPr>
                          <m:t>−∝</m:t>
                        </m:r>
                      </m:num>
                      <m:den>
                        <m:r>
                          <a:rPr lang="de-CH" b="0" i="1" smtClean="0">
                            <a:latin typeface="Cambria Math" panose="02040503050406030204" pitchFamily="18" charset="0"/>
                          </a:rPr>
                          <m:t>𝑚</m:t>
                        </m:r>
                      </m:den>
                    </m:f>
                  </m:oMath>
                </a14:m>
                <a:r>
                  <a:rPr lang="en-GB" dirty="0"/>
                  <a:t>.</a:t>
                </a:r>
              </a:p>
              <a:p>
                <a:pPr marL="457200" indent="-457200">
                  <a:spcBef>
                    <a:spcPts val="1200"/>
                  </a:spcBef>
                  <a:spcAft>
                    <a:spcPts val="1200"/>
                  </a:spcAft>
                  <a:buFont typeface="+mj-lt"/>
                  <a:buAutoNum type="arabicPeriod"/>
                </a:pPr>
                <a:r>
                  <a:rPr lang="en-GB" dirty="0"/>
                  <a:t>If SI &gt; Su then the expansion is safe. Otherwise,  algorithm terminates and returns the safe region expanded in partial dimensions.</a:t>
                </a:r>
              </a:p>
              <a:p>
                <a:pPr marL="0" indent="0">
                  <a:buNone/>
                </a:pPr>
                <a:endParaRPr lang="en-GB" dirty="0"/>
              </a:p>
              <a:p>
                <a:endParaRPr lang="en-GB" dirty="0"/>
              </a:p>
            </p:txBody>
          </p:sp>
        </mc:Choice>
        <mc:Fallback>
          <p:sp>
            <p:nvSpPr>
              <p:cNvPr id="10" name="Content Placeholder 9">
                <a:extLst>
                  <a:ext uri="{FF2B5EF4-FFF2-40B4-BE49-F238E27FC236}">
                    <a16:creationId xmlns:a16="http://schemas.microsoft.com/office/drawing/2014/main" id="{B7BA4E20-7269-4349-8DE9-C9CF7B96214A}"/>
                  </a:ext>
                </a:extLst>
              </p:cNvPr>
              <p:cNvSpPr>
                <a:spLocks noGrp="1" noRot="1" noChangeAspect="1" noMove="1" noResize="1" noEditPoints="1" noAdjustHandles="1" noChangeArrowheads="1" noChangeShapeType="1" noTextEdit="1"/>
              </p:cNvSpPr>
              <p:nvPr>
                <p:ph idx="1"/>
              </p:nvPr>
            </p:nvSpPr>
            <p:spPr>
              <a:blipFill>
                <a:blip r:embed="rId2"/>
                <a:stretch>
                  <a:fillRect l="-980" t="-1067" r="-784"/>
                </a:stretch>
              </a:blipFill>
            </p:spPr>
            <p:txBody>
              <a:bodyPr/>
              <a:lstStyle/>
              <a:p>
                <a:r>
                  <a:rPr lang="en-GB">
                    <a:noFill/>
                  </a:rPr>
                  <a:t> </a:t>
                </a:r>
              </a:p>
            </p:txBody>
          </p:sp>
        </mc:Fallback>
      </mc:AlternateContent>
      <p:sp>
        <p:nvSpPr>
          <p:cNvPr id="8" name="Content Placeholder 7">
            <a:extLst>
              <a:ext uri="{FF2B5EF4-FFF2-40B4-BE49-F238E27FC236}">
                <a16:creationId xmlns:a16="http://schemas.microsoft.com/office/drawing/2014/main" id="{0B4C45BF-2036-4EE5-8C97-1FE464027A8B}"/>
              </a:ext>
            </a:extLst>
          </p:cNvPr>
          <p:cNvSpPr>
            <a:spLocks noGrp="1"/>
          </p:cNvSpPr>
          <p:nvPr>
            <p:ph type="body" sz="half" idx="2"/>
          </p:nvPr>
        </p:nvSpPr>
        <p:spPr/>
        <p:txBody>
          <a:bodyPr/>
          <a:lstStyle/>
          <a:p>
            <a:r>
              <a:rPr lang="de-CH" dirty="0"/>
              <a:t>Global immutable region vs greddy safe regoin</a:t>
            </a:r>
          </a:p>
          <a:p>
            <a:pPr lvl="1"/>
            <a:r>
              <a:rPr lang="en-GB" dirty="0">
                <a:solidFill>
                  <a:schemeClr val="bg1"/>
                </a:solidFill>
              </a:rPr>
              <a:t>Computationally</a:t>
            </a:r>
            <a:r>
              <a:rPr lang="de-CH" dirty="0">
                <a:solidFill>
                  <a:schemeClr val="bg1"/>
                </a:solidFill>
              </a:rPr>
              <a:t> expensive, real time requirments</a:t>
            </a:r>
            <a:r>
              <a:rPr lang="de-CH" dirty="0"/>
              <a:t>.</a:t>
            </a:r>
          </a:p>
          <a:p>
            <a:pPr lvl="1"/>
            <a:endParaRPr lang="de-CH" dirty="0"/>
          </a:p>
        </p:txBody>
      </p:sp>
      <p:sp>
        <p:nvSpPr>
          <p:cNvPr id="7" name="Footer Placeholder 6">
            <a:extLst>
              <a:ext uri="{FF2B5EF4-FFF2-40B4-BE49-F238E27FC236}">
                <a16:creationId xmlns:a16="http://schemas.microsoft.com/office/drawing/2014/main" id="{2C07E372-698D-4439-B7B8-8B34CE081CE4}"/>
              </a:ext>
            </a:extLst>
          </p:cNvPr>
          <p:cNvSpPr>
            <a:spLocks noGrp="1"/>
          </p:cNvSpPr>
          <p:nvPr>
            <p:ph type="ftr" sz="quarter" idx="11"/>
          </p:nvPr>
        </p:nvSpPr>
        <p:spPr/>
        <p:txBody>
          <a:bodyPr/>
          <a:lstStyle/>
          <a:p>
            <a:r>
              <a:rPr lang="en-GB" dirty="0"/>
              <a:t>Context-aware advertisement recommendation for high-speed social news feeding</a:t>
            </a:r>
            <a:endParaRPr lang="en-US" dirty="0"/>
          </a:p>
        </p:txBody>
      </p:sp>
      <p:sp>
        <p:nvSpPr>
          <p:cNvPr id="3" name="Date Placeholder 2">
            <a:extLst>
              <a:ext uri="{FF2B5EF4-FFF2-40B4-BE49-F238E27FC236}">
                <a16:creationId xmlns:a16="http://schemas.microsoft.com/office/drawing/2014/main" id="{20A40581-55A6-4DEC-9EC9-584341AD1221}"/>
              </a:ext>
            </a:extLst>
          </p:cNvPr>
          <p:cNvSpPr>
            <a:spLocks noGrp="1"/>
          </p:cNvSpPr>
          <p:nvPr>
            <p:ph type="dt" sz="half" idx="10"/>
          </p:nvPr>
        </p:nvSpPr>
        <p:spPr/>
        <p:txBody>
          <a:bodyPr/>
          <a:lstStyle/>
          <a:p>
            <a:r>
              <a:rPr lang="en-CH" dirty="0"/>
              <a:t>13/12/2017</a:t>
            </a:r>
            <a:endParaRPr lang="en-US" dirty="0"/>
          </a:p>
        </p:txBody>
      </p:sp>
      <p:sp>
        <p:nvSpPr>
          <p:cNvPr id="4" name="Slide Number Placeholder 3">
            <a:extLst>
              <a:ext uri="{FF2B5EF4-FFF2-40B4-BE49-F238E27FC236}">
                <a16:creationId xmlns:a16="http://schemas.microsoft.com/office/drawing/2014/main" id="{08E40308-9977-415C-9303-5117BFCA03DB}"/>
              </a:ext>
            </a:extLst>
          </p:cNvPr>
          <p:cNvSpPr>
            <a:spLocks noGrp="1"/>
          </p:cNvSpPr>
          <p:nvPr>
            <p:ph type="sldNum" sz="quarter" idx="12"/>
          </p:nvPr>
        </p:nvSpPr>
        <p:spPr/>
        <p:txBody>
          <a:bodyPr/>
          <a:lstStyle/>
          <a:p>
            <a:fld id="{E31375A4-56A4-47D6-9801-1991572033F7}" type="slidenum">
              <a:rPr lang="en-US" smtClean="0"/>
              <a:pPr/>
              <a:t>12</a:t>
            </a:fld>
            <a:endParaRPr lang="en-US" dirty="0"/>
          </a:p>
        </p:txBody>
      </p:sp>
    </p:spTree>
    <p:extLst>
      <p:ext uri="{BB962C8B-B14F-4D97-AF65-F5344CB8AC3E}">
        <p14:creationId xmlns:p14="http://schemas.microsoft.com/office/powerpoint/2010/main" val="4101607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2800" b="0" dirty="0"/>
              <a:t>Safe region algorithm: Optimization 3/3</a:t>
            </a:r>
          </a:p>
        </p:txBody>
      </p:sp>
      <p:sp>
        <p:nvSpPr>
          <p:cNvPr id="2" name="Content Placeholder 1">
            <a:extLst>
              <a:ext uri="{FF2B5EF4-FFF2-40B4-BE49-F238E27FC236}">
                <a16:creationId xmlns:a16="http://schemas.microsoft.com/office/drawing/2014/main" id="{B6D37DA5-591E-49EF-A9EF-F29570BBBDB2}"/>
              </a:ext>
            </a:extLst>
          </p:cNvPr>
          <p:cNvSpPr>
            <a:spLocks noGrp="1"/>
          </p:cNvSpPr>
          <p:nvPr>
            <p:ph idx="1"/>
          </p:nvPr>
        </p:nvSpPr>
        <p:spPr/>
        <p:txBody>
          <a:bodyPr>
            <a:noAutofit/>
          </a:bodyPr>
          <a:lstStyle/>
          <a:p>
            <a:pPr>
              <a:lnSpc>
                <a:spcPct val="150000"/>
              </a:lnSpc>
              <a:spcBef>
                <a:spcPts val="0"/>
              </a:spcBef>
            </a:pPr>
            <a:r>
              <a:rPr lang="en-GB" dirty="0"/>
              <a:t>When the dynamic query vector Qu deviates out of the safe region of user u.</a:t>
            </a:r>
          </a:p>
          <a:p>
            <a:pPr lvl="1">
              <a:lnSpc>
                <a:spcPct val="150000"/>
              </a:lnSpc>
              <a:spcBef>
                <a:spcPts val="0"/>
              </a:spcBef>
            </a:pPr>
            <a:r>
              <a:rPr lang="en-GB" sz="2000" dirty="0"/>
              <a:t>adopt the </a:t>
            </a:r>
            <a:r>
              <a:rPr lang="en-GB" sz="2000" i="1" dirty="0"/>
              <a:t>online retrieval </a:t>
            </a:r>
            <a:r>
              <a:rPr lang="en-GB" sz="2000" dirty="0"/>
              <a:t>and construct a new safe region, expensive.</a:t>
            </a:r>
          </a:p>
          <a:p>
            <a:pPr>
              <a:lnSpc>
                <a:spcPct val="150000"/>
              </a:lnSpc>
              <a:spcBef>
                <a:spcPts val="0"/>
              </a:spcBef>
              <a:buFont typeface="Wingdings" panose="05000000000000000000" pitchFamily="2" charset="2"/>
              <a:buChar char="§"/>
            </a:pPr>
            <a:r>
              <a:rPr lang="en-GB" dirty="0"/>
              <a:t>When Q</a:t>
            </a:r>
            <a:r>
              <a:rPr lang="en-GB" baseline="-25000" dirty="0"/>
              <a:t>u</a:t>
            </a:r>
            <a:r>
              <a:rPr lang="en-GB" dirty="0"/>
              <a:t> moves out of the safe region,</a:t>
            </a:r>
          </a:p>
          <a:p>
            <a:pPr lvl="1">
              <a:lnSpc>
                <a:spcPct val="150000"/>
              </a:lnSpc>
              <a:spcBef>
                <a:spcPts val="0"/>
              </a:spcBef>
              <a:buFont typeface="Wingdings" panose="05000000000000000000" pitchFamily="2" charset="2"/>
              <a:buChar char="§"/>
            </a:pPr>
            <a:r>
              <a:rPr lang="en-GB" dirty="0"/>
              <a:t>search all the safe regions of other users. If we can find a safe region from user v that contains the new query vector Qu of user u, its top-k ads are exactly the same as user u.</a:t>
            </a:r>
          </a:p>
          <a:p>
            <a:pPr lvl="1">
              <a:lnSpc>
                <a:spcPct val="150000"/>
              </a:lnSpc>
              <a:spcBef>
                <a:spcPts val="0"/>
              </a:spcBef>
            </a:pPr>
            <a:r>
              <a:rPr lang="en-GB" dirty="0"/>
              <a:t>Moreover, we can assign the safe region of v directly to user u. In this way, the cost of online retrieval and safe region computation can be saved.</a:t>
            </a:r>
          </a:p>
        </p:txBody>
      </p:sp>
      <p:sp>
        <p:nvSpPr>
          <p:cNvPr id="4" name="Slide Number Placeholder 3">
            <a:extLst>
              <a:ext uri="{FF2B5EF4-FFF2-40B4-BE49-F238E27FC236}">
                <a16:creationId xmlns:a16="http://schemas.microsoft.com/office/drawing/2014/main" id="{31AA32A2-5010-4422-8C55-8691614D13A5}"/>
              </a:ext>
            </a:extLst>
          </p:cNvPr>
          <p:cNvSpPr>
            <a:spLocks noGrp="1"/>
          </p:cNvSpPr>
          <p:nvPr>
            <p:ph type="sldNum" sz="quarter" idx="12"/>
          </p:nvPr>
        </p:nvSpPr>
        <p:spPr/>
        <p:txBody>
          <a:bodyPr/>
          <a:lstStyle/>
          <a:p>
            <a:fld id="{E31375A4-56A4-47D6-9801-1991572033F7}" type="slidenum">
              <a:rPr lang="en-US" smtClean="0"/>
              <a:t>13</a:t>
            </a:fld>
            <a:endParaRPr lang="en-US" dirty="0"/>
          </a:p>
        </p:txBody>
      </p:sp>
    </p:spTree>
    <p:extLst>
      <p:ext uri="{BB962C8B-B14F-4D97-AF65-F5344CB8AC3E}">
        <p14:creationId xmlns:p14="http://schemas.microsoft.com/office/powerpoint/2010/main" val="27944094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9CB6A-C1C8-446B-B557-B97076603C24}"/>
              </a:ext>
            </a:extLst>
          </p:cNvPr>
          <p:cNvSpPr>
            <a:spLocks noGrp="1"/>
          </p:cNvSpPr>
          <p:nvPr>
            <p:ph type="title"/>
          </p:nvPr>
        </p:nvSpPr>
        <p:spPr/>
        <p:txBody>
          <a:bodyPr/>
          <a:lstStyle/>
          <a:p>
            <a:r>
              <a:rPr lang="en-GB" dirty="0"/>
              <a:t>4. Hybrid model 1/2</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D28A200-2292-42CC-BEF7-54AAB2961DE9}"/>
                  </a:ext>
                </a:extLst>
              </p:cNvPr>
              <p:cNvSpPr>
                <a:spLocks noGrp="1"/>
              </p:cNvSpPr>
              <p:nvPr>
                <p:ph idx="1"/>
              </p:nvPr>
            </p:nvSpPr>
            <p:spPr/>
            <p:txBody>
              <a:bodyPr>
                <a:normAutofit lnSpcReduction="10000"/>
              </a:bodyPr>
              <a:lstStyle/>
              <a:p>
                <a:r>
                  <a:rPr lang="en-GB" dirty="0"/>
                  <a:t>Combine the metrices of the online retrieval algorithm and GSR</a:t>
                </a:r>
              </a:p>
              <a:p>
                <a:pPr lvl="1"/>
                <a:r>
                  <a:rPr lang="en-GB" dirty="0"/>
                  <a:t>New post flood, news feed vary dramatically, adopt online retrieval, stable GSR</a:t>
                </a:r>
              </a:p>
              <a:p>
                <a:r>
                  <a:rPr lang="en-GB" dirty="0"/>
                  <a:t>The weightage of topic w appears in a user v’s sliding window</a:t>
                </a:r>
              </a:p>
              <a:p>
                <a:pPr lvl="1"/>
                <a14:m>
                  <m:oMath xmlns:m="http://schemas.openxmlformats.org/officeDocument/2006/math">
                    <m:r>
                      <a:rPr lang="en-GB" b="0" i="1" smtClean="0">
                        <a:latin typeface="Cambria Math" panose="02040503050406030204" pitchFamily="18" charset="0"/>
                      </a:rPr>
                      <m:t>𝑋</m:t>
                    </m:r>
                    <m:r>
                      <a:rPr lang="en-GB" b="0" i="1" baseline="-25000" smtClean="0">
                        <a:latin typeface="Cambria Math" panose="02040503050406030204" pitchFamily="18" charset="0"/>
                      </a:rPr>
                      <m:t>𝑤</m:t>
                    </m:r>
                    <m:r>
                      <a:rPr lang="en-GB" b="0" i="1" baseline="-25000" smtClean="0">
                        <a:latin typeface="Cambria Math" panose="02040503050406030204" pitchFamily="18" charset="0"/>
                      </a:rPr>
                      <m:t>,</m:t>
                    </m:r>
                    <m:r>
                      <a:rPr lang="en-GB" b="0" i="1" baseline="-25000" smtClean="0">
                        <a:latin typeface="Cambria Math" panose="02040503050406030204" pitchFamily="18" charset="0"/>
                      </a:rPr>
                      <m:t>𝑣</m:t>
                    </m:r>
                    <m:r>
                      <a:rPr lang="en-GB" b="0" i="1" smtClean="0">
                        <a:latin typeface="Cambria Math" panose="02040503050406030204" pitchFamily="18" charset="0"/>
                      </a:rPr>
                      <m:t>=</m:t>
                    </m:r>
                    <m:nary>
                      <m:naryPr>
                        <m:chr m:val="∑"/>
                        <m:supHide m:val="on"/>
                        <m:ctrlPr>
                          <a:rPr lang="en-GB" i="1" smtClean="0">
                            <a:latin typeface="Cambria Math" panose="02040503050406030204" pitchFamily="18" charset="0"/>
                          </a:rPr>
                        </m:ctrlPr>
                      </m:naryPr>
                      <m:sub>
                        <m:r>
                          <m:rPr>
                            <m:brk m:alnAt="7"/>
                          </m:rPr>
                          <a:rPr lang="en-GB" b="0" i="1" smtClean="0">
                            <a:latin typeface="Cambria Math" panose="02040503050406030204" pitchFamily="18" charset="0"/>
                          </a:rPr>
                          <m:t>𝑛</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𝑁</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𝑣</m:t>
                        </m:r>
                        <m:r>
                          <a:rPr lang="en-GB" b="0" i="1" smtClean="0">
                            <a:latin typeface="Cambria Math" panose="02040503050406030204" pitchFamily="18" charset="0"/>
                            <a:ea typeface="Cambria Math" panose="02040503050406030204" pitchFamily="18" charset="0"/>
                          </a:rPr>
                          <m:t>)</m:t>
                        </m:r>
                      </m:sub>
                      <m:sup/>
                      <m:e>
                        <m:nary>
                          <m:naryPr>
                            <m:chr m:val="∑"/>
                            <m:supHide m:val="on"/>
                            <m:ctrlPr>
                              <a:rPr lang="en-GB" i="1" smtClean="0">
                                <a:latin typeface="Cambria Math" panose="02040503050406030204" pitchFamily="18" charset="0"/>
                              </a:rPr>
                            </m:ctrlPr>
                          </m:naryPr>
                          <m:sub>
                            <m:r>
                              <m:rPr>
                                <m:brk m:alnAt="7"/>
                              </m:rPr>
                              <a:rPr lang="en-GB" b="0" i="1" smtClean="0">
                                <a:latin typeface="Cambria Math" panose="02040503050406030204" pitchFamily="18" charset="0"/>
                              </a:rPr>
                              <m:t>1</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𝑖</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𝑀𝑣</m:t>
                            </m:r>
                            <m:r>
                              <a:rPr lang="en-GB" b="0" i="1" baseline="-25000" smtClean="0">
                                <a:latin typeface="Cambria Math" panose="02040503050406030204" pitchFamily="18" charset="0"/>
                                <a:ea typeface="Cambria Math" panose="02040503050406030204" pitchFamily="18" charset="0"/>
                              </a:rPr>
                              <m:t>,</m:t>
                            </m:r>
                            <m:r>
                              <a:rPr lang="en-GB" b="0" i="1" baseline="-25000" smtClean="0">
                                <a:latin typeface="Cambria Math" panose="02040503050406030204" pitchFamily="18" charset="0"/>
                                <a:ea typeface="Cambria Math" panose="02040503050406030204" pitchFamily="18" charset="0"/>
                              </a:rPr>
                              <m:t>𝑛</m:t>
                            </m:r>
                          </m:sub>
                          <m:sup/>
                          <m:e>
                            <m:r>
                              <a:rPr lang="en-GB" b="0" i="1" smtClean="0">
                                <a:latin typeface="Cambria Math" panose="02040503050406030204" pitchFamily="18" charset="0"/>
                              </a:rPr>
                              <m:t>𝐷</m:t>
                            </m:r>
                            <m:r>
                              <a:rPr lang="en-GB" b="0" i="1" baseline="-25000" smtClean="0">
                                <a:latin typeface="Cambria Math" panose="02040503050406030204" pitchFamily="18" charset="0"/>
                              </a:rPr>
                              <m:t>𝑤</m:t>
                            </m:r>
                            <m:r>
                              <a:rPr lang="en-GB" b="0" i="1" baseline="-25000" smtClean="0">
                                <a:latin typeface="Cambria Math" panose="02040503050406030204" pitchFamily="18" charset="0"/>
                              </a:rPr>
                              <m:t>,</m:t>
                            </m:r>
                            <m:r>
                              <a:rPr lang="en-GB" b="0" i="1" baseline="-25000" smtClean="0">
                                <a:latin typeface="Cambria Math" panose="02040503050406030204" pitchFamily="18" charset="0"/>
                              </a:rPr>
                              <m:t>𝑛</m:t>
                            </m:r>
                            <m:r>
                              <a:rPr lang="en-GB" b="0" i="1" smtClean="0">
                                <a:latin typeface="Cambria Math" panose="02040503050406030204" pitchFamily="18" charset="0"/>
                              </a:rPr>
                              <m:t>(</m:t>
                            </m:r>
                            <m:r>
                              <a:rPr lang="en-GB" b="0" i="1" smtClean="0">
                                <a:latin typeface="Cambria Math" panose="02040503050406030204" pitchFamily="18" charset="0"/>
                              </a:rPr>
                              <m:t>𝑓</m:t>
                            </m:r>
                            <m:r>
                              <a:rPr lang="en-GB" b="0" i="1" smtClean="0">
                                <a:latin typeface="Cambria Math" panose="02040503050406030204" pitchFamily="18" charset="0"/>
                              </a:rPr>
                              <m:t>,</m:t>
                            </m:r>
                            <m:r>
                              <a:rPr lang="en-GB" b="0" i="1" smtClean="0">
                                <a:latin typeface="Cambria Math" panose="02040503050406030204" pitchFamily="18" charset="0"/>
                              </a:rPr>
                              <m:t>𝑛</m:t>
                            </m:r>
                            <m:r>
                              <a:rPr lang="en-GB" b="0" i="1" smtClean="0">
                                <a:latin typeface="Cambria Math" panose="02040503050406030204" pitchFamily="18" charset="0"/>
                              </a:rPr>
                              <m:t>)</m:t>
                            </m:r>
                          </m:e>
                        </m:nary>
                      </m:e>
                    </m:nary>
                  </m:oMath>
                </a14:m>
                <a:endParaRPr lang="en-GB" dirty="0"/>
              </a:p>
              <a:p>
                <a:r>
                  <a:rPr lang="en-GB" dirty="0"/>
                  <a:t>The variance of a topic w in a user v’s news feed</a:t>
                </a:r>
              </a:p>
              <a:p>
                <a:pPr lvl="1"/>
                <a:r>
                  <a:rPr lang="en-GB" dirty="0"/>
                  <a:t>Var[X</a:t>
                </a:r>
                <a:r>
                  <a:rPr lang="en-GB" baseline="-25000" dirty="0"/>
                  <a:t>w,v</a:t>
                </a:r>
                <a:r>
                  <a:rPr lang="en-GB" dirty="0"/>
                  <a:t>]</a:t>
                </a:r>
                <a14:m>
                  <m:oMath xmlns:m="http://schemas.openxmlformats.org/officeDocument/2006/math">
                    <m:r>
                      <a:rPr lang="en-GB" i="1">
                        <a:latin typeface="Cambria Math" panose="02040503050406030204" pitchFamily="18" charset="0"/>
                      </a:rPr>
                      <m:t>=</m:t>
                    </m:r>
                    <m:r>
                      <a:rPr lang="de-CH" b="0" i="1" smtClean="0">
                        <a:latin typeface="Cambria Math" panose="02040503050406030204" pitchFamily="18" charset="0"/>
                      </a:rPr>
                      <m:t>𝑣𝑎𝑟</m:t>
                    </m:r>
                    <m:r>
                      <a:rPr lang="de-CH" b="0" i="1" smtClean="0">
                        <a:latin typeface="Cambria Math" panose="02040503050406030204" pitchFamily="18" charset="0"/>
                      </a:rPr>
                      <m:t>[ </m:t>
                    </m:r>
                    <m:nary>
                      <m:naryPr>
                        <m:chr m:val="∑"/>
                        <m:supHide m:val="on"/>
                        <m:ctrlPr>
                          <a:rPr lang="en-GB" i="1">
                            <a:latin typeface="Cambria Math" panose="02040503050406030204" pitchFamily="18" charset="0"/>
                          </a:rPr>
                        </m:ctrlPr>
                      </m:naryPr>
                      <m:sub>
                        <m:r>
                          <m:rPr>
                            <m:brk m:alnAt="7"/>
                          </m:rPr>
                          <a:rPr lang="en-GB" i="1">
                            <a:latin typeface="Cambria Math" panose="02040503050406030204" pitchFamily="18" charset="0"/>
                          </a:rPr>
                          <m:t>𝑛</m:t>
                        </m:r>
                        <m:r>
                          <a:rPr lang="en-GB" i="1">
                            <a:latin typeface="Cambria Math" panose="02040503050406030204" pitchFamily="18" charset="0"/>
                            <a:ea typeface="Cambria Math" panose="02040503050406030204" pitchFamily="18" charset="0"/>
                          </a:rPr>
                          <m:t>∈</m:t>
                        </m:r>
                        <m:r>
                          <a:rPr lang="en-GB" i="1">
                            <a:latin typeface="Cambria Math" panose="02040503050406030204" pitchFamily="18" charset="0"/>
                            <a:ea typeface="Cambria Math" panose="02040503050406030204" pitchFamily="18" charset="0"/>
                          </a:rPr>
                          <m:t>𝑁</m:t>
                        </m:r>
                        <m:r>
                          <a:rPr lang="en-GB" i="1">
                            <a:latin typeface="Cambria Math" panose="02040503050406030204" pitchFamily="18" charset="0"/>
                            <a:ea typeface="Cambria Math" panose="02040503050406030204" pitchFamily="18" charset="0"/>
                          </a:rPr>
                          <m:t>(</m:t>
                        </m:r>
                        <m:r>
                          <a:rPr lang="en-GB" i="1">
                            <a:latin typeface="Cambria Math" panose="02040503050406030204" pitchFamily="18" charset="0"/>
                            <a:ea typeface="Cambria Math" panose="02040503050406030204" pitchFamily="18" charset="0"/>
                          </a:rPr>
                          <m:t>𝑣</m:t>
                        </m:r>
                        <m:r>
                          <a:rPr lang="en-GB" i="1">
                            <a:latin typeface="Cambria Math" panose="02040503050406030204" pitchFamily="18" charset="0"/>
                            <a:ea typeface="Cambria Math" panose="02040503050406030204" pitchFamily="18" charset="0"/>
                          </a:rPr>
                          <m:t>)</m:t>
                        </m:r>
                      </m:sub>
                      <m:sup/>
                      <m:e>
                        <m:nary>
                          <m:naryPr>
                            <m:chr m:val="∑"/>
                            <m:supHide m:val="on"/>
                            <m:ctrlPr>
                              <a:rPr lang="en-GB" i="1">
                                <a:latin typeface="Cambria Math" panose="02040503050406030204" pitchFamily="18" charset="0"/>
                              </a:rPr>
                            </m:ctrlPr>
                          </m:naryPr>
                          <m:sub>
                            <m:r>
                              <m:rPr>
                                <m:brk m:alnAt="7"/>
                              </m:rPr>
                              <a:rPr lang="en-GB" i="1">
                                <a:latin typeface="Cambria Math" panose="02040503050406030204" pitchFamily="18" charset="0"/>
                              </a:rPr>
                              <m:t>1</m:t>
                            </m:r>
                            <m:r>
                              <a:rPr lang="en-GB" i="1">
                                <a:latin typeface="Cambria Math" panose="02040503050406030204" pitchFamily="18" charset="0"/>
                                <a:ea typeface="Cambria Math" panose="02040503050406030204" pitchFamily="18" charset="0"/>
                              </a:rPr>
                              <m:t>≤</m:t>
                            </m:r>
                            <m:r>
                              <a:rPr lang="en-GB" i="1">
                                <a:latin typeface="Cambria Math" panose="02040503050406030204" pitchFamily="18" charset="0"/>
                                <a:ea typeface="Cambria Math" panose="02040503050406030204" pitchFamily="18" charset="0"/>
                              </a:rPr>
                              <m:t>𝑖</m:t>
                            </m:r>
                            <m:r>
                              <a:rPr lang="en-GB" i="1">
                                <a:latin typeface="Cambria Math" panose="02040503050406030204" pitchFamily="18" charset="0"/>
                                <a:ea typeface="Cambria Math" panose="02040503050406030204" pitchFamily="18" charset="0"/>
                              </a:rPr>
                              <m:t>≤</m:t>
                            </m:r>
                            <m:r>
                              <a:rPr lang="en-GB" i="1">
                                <a:latin typeface="Cambria Math" panose="02040503050406030204" pitchFamily="18" charset="0"/>
                                <a:ea typeface="Cambria Math" panose="02040503050406030204" pitchFamily="18" charset="0"/>
                              </a:rPr>
                              <m:t>𝑀𝑣</m:t>
                            </m:r>
                            <m:r>
                              <a:rPr lang="en-GB" i="1" baseline="-25000">
                                <a:latin typeface="Cambria Math" panose="02040503050406030204" pitchFamily="18" charset="0"/>
                                <a:ea typeface="Cambria Math" panose="02040503050406030204" pitchFamily="18" charset="0"/>
                              </a:rPr>
                              <m:t>,</m:t>
                            </m:r>
                            <m:r>
                              <a:rPr lang="en-GB" i="1" baseline="-25000">
                                <a:latin typeface="Cambria Math" panose="02040503050406030204" pitchFamily="18" charset="0"/>
                                <a:ea typeface="Cambria Math" panose="02040503050406030204" pitchFamily="18" charset="0"/>
                              </a:rPr>
                              <m:t>𝑛</m:t>
                            </m:r>
                          </m:sub>
                          <m:sup/>
                          <m:e>
                            <m:r>
                              <a:rPr lang="en-GB" i="1">
                                <a:latin typeface="Cambria Math" panose="02040503050406030204" pitchFamily="18" charset="0"/>
                              </a:rPr>
                              <m:t>𝐷</m:t>
                            </m:r>
                            <m:r>
                              <a:rPr lang="en-GB" i="1" baseline="-25000">
                                <a:latin typeface="Cambria Math" panose="02040503050406030204" pitchFamily="18" charset="0"/>
                              </a:rPr>
                              <m:t>𝑤</m:t>
                            </m:r>
                            <m:r>
                              <a:rPr lang="en-GB" i="1" baseline="-25000">
                                <a:latin typeface="Cambria Math" panose="02040503050406030204" pitchFamily="18" charset="0"/>
                              </a:rPr>
                              <m:t>,</m:t>
                            </m:r>
                            <m:r>
                              <a:rPr lang="en-GB" i="1" baseline="-25000">
                                <a:latin typeface="Cambria Math" panose="02040503050406030204" pitchFamily="18" charset="0"/>
                              </a:rPr>
                              <m:t>𝑛</m:t>
                            </m:r>
                            <m:r>
                              <a:rPr lang="en-GB" i="1">
                                <a:latin typeface="Cambria Math" panose="02040503050406030204" pitchFamily="18" charset="0"/>
                              </a:rPr>
                              <m:t>(</m:t>
                            </m:r>
                            <m:r>
                              <a:rPr lang="en-GB" i="1">
                                <a:latin typeface="Cambria Math" panose="02040503050406030204" pitchFamily="18" charset="0"/>
                              </a:rPr>
                              <m:t>𝑓</m:t>
                            </m:r>
                            <m:r>
                              <a:rPr lang="en-GB" i="1">
                                <a:latin typeface="Cambria Math" panose="02040503050406030204" pitchFamily="18" charset="0"/>
                              </a:rPr>
                              <m:t>,</m:t>
                            </m:r>
                            <m:r>
                              <a:rPr lang="en-GB" i="1">
                                <a:latin typeface="Cambria Math" panose="02040503050406030204" pitchFamily="18" charset="0"/>
                              </a:rPr>
                              <m:t>𝑛</m:t>
                            </m:r>
                            <m:r>
                              <a:rPr lang="en-GB" i="1">
                                <a:latin typeface="Cambria Math" panose="02040503050406030204" pitchFamily="18" charset="0"/>
                              </a:rPr>
                              <m:t>)]</m:t>
                            </m:r>
                          </m:e>
                        </m:nary>
                      </m:e>
                    </m:nary>
                  </m:oMath>
                </a14:m>
                <a:endParaRPr lang="en-GB" dirty="0"/>
              </a:p>
              <a:p>
                <a:r>
                  <a:rPr lang="de-CH" dirty="0"/>
                  <a:t>C</a:t>
                </a:r>
                <a:r>
                  <a:rPr lang="en-GB" dirty="0"/>
                  <a:t>combine with static user interests</a:t>
                </a:r>
              </a:p>
              <a:p>
                <a:pPr lvl="1"/>
                <a14:m>
                  <m:oMath xmlns:m="http://schemas.openxmlformats.org/officeDocument/2006/math">
                    <m:func>
                      <m:funcPr>
                        <m:ctrlPr>
                          <a:rPr lang="en-GB" i="1" smtClean="0">
                            <a:latin typeface="Cambria Math" panose="02040503050406030204" pitchFamily="18" charset="0"/>
                          </a:rPr>
                        </m:ctrlPr>
                      </m:funcPr>
                      <m:fName>
                        <m:limLow>
                          <m:limLowPr>
                            <m:ctrlPr>
                              <a:rPr lang="en-GB" i="1" smtClean="0">
                                <a:latin typeface="Cambria Math" panose="02040503050406030204" pitchFamily="18" charset="0"/>
                              </a:rPr>
                            </m:ctrlPr>
                          </m:limLowPr>
                          <m:e>
                            <m:r>
                              <m:rPr>
                                <m:sty m:val="p"/>
                              </m:rPr>
                              <a:rPr lang="en-GB" i="0" smtClean="0">
                                <a:latin typeface="Cambria Math" panose="02040503050406030204" pitchFamily="18" charset="0"/>
                              </a:rPr>
                              <m:t>max</m:t>
                            </m:r>
                          </m:e>
                          <m:lim>
                            <m:r>
                              <a:rPr lang="de-CH" b="0" i="1" smtClean="0">
                                <a:latin typeface="Cambria Math" panose="02040503050406030204" pitchFamily="18" charset="0"/>
                              </a:rPr>
                              <m:t>𝑤</m:t>
                            </m:r>
                            <m:r>
                              <a:rPr lang="de-CH" b="0" i="1" smtClean="0">
                                <a:latin typeface="Cambria Math" panose="02040503050406030204" pitchFamily="18" charset="0"/>
                                <a:ea typeface="Cambria Math" panose="02040503050406030204" pitchFamily="18" charset="0"/>
                              </a:rPr>
                              <m:t>∈</m:t>
                            </m:r>
                            <m:r>
                              <a:rPr lang="de-CH" b="0" i="1" smtClean="0">
                                <a:latin typeface="Cambria Math" panose="02040503050406030204" pitchFamily="18" charset="0"/>
                                <a:ea typeface="Cambria Math" panose="02040503050406030204" pitchFamily="18" charset="0"/>
                              </a:rPr>
                              <m:t>𝑇</m:t>
                            </m:r>
                          </m:lim>
                        </m:limLow>
                      </m:fName>
                      <m:e>
                        <m:f>
                          <m:fPr>
                            <m:ctrlPr>
                              <a:rPr lang="en-GB" i="1" smtClean="0">
                                <a:latin typeface="Cambria Math" panose="02040503050406030204" pitchFamily="18" charset="0"/>
                              </a:rPr>
                            </m:ctrlPr>
                          </m:fPr>
                          <m:num>
                            <m:f>
                              <m:fPr>
                                <m:ctrlPr>
                                  <a:rPr lang="en-GB" i="1" smtClean="0">
                                    <a:latin typeface="Cambria Math" panose="02040503050406030204" pitchFamily="18" charset="0"/>
                                  </a:rPr>
                                </m:ctrlPr>
                              </m:fPr>
                              <m:num>
                                <m:r>
                                  <a:rPr lang="de-CH" b="0" i="1" smtClean="0">
                                    <a:latin typeface="Cambria Math" panose="02040503050406030204" pitchFamily="18" charset="0"/>
                                  </a:rPr>
                                  <m:t>1</m:t>
                                </m:r>
                                <m:r>
                                  <a:rPr lang="de-CH" b="0" i="1" smtClean="0">
                                    <a:latin typeface="Cambria Math" panose="02040503050406030204" pitchFamily="18" charset="0"/>
                                  </a:rPr>
                                  <m:t>−∝</m:t>
                                </m:r>
                              </m:num>
                              <m:den>
                                <m:r>
                                  <a:rPr lang="de-CH" b="0" i="1" smtClean="0">
                                    <a:latin typeface="Cambria Math" panose="02040503050406030204" pitchFamily="18" charset="0"/>
                                  </a:rPr>
                                  <m:t>𝑚</m:t>
                                </m:r>
                              </m:den>
                            </m:f>
                            <m:rad>
                              <m:radPr>
                                <m:degHide m:val="on"/>
                                <m:ctrlPr>
                                  <a:rPr lang="en-GB" i="1" smtClean="0">
                                    <a:latin typeface="Cambria Math" panose="02040503050406030204" pitchFamily="18" charset="0"/>
                                  </a:rPr>
                                </m:ctrlPr>
                              </m:radPr>
                              <m:deg/>
                              <m:e>
                                <m:r>
                                  <a:rPr lang="de-CH" b="0" i="1" smtClean="0">
                                    <a:latin typeface="Cambria Math" panose="02040503050406030204" pitchFamily="18" charset="0"/>
                                  </a:rPr>
                                  <m:t>𝑣𝑎𝑟</m:t>
                                </m:r>
                                <m:r>
                                  <a:rPr lang="de-CH" b="0" i="1" smtClean="0">
                                    <a:latin typeface="Cambria Math" panose="02040503050406030204" pitchFamily="18" charset="0"/>
                                  </a:rPr>
                                  <m:t>[</m:t>
                                </m:r>
                                <m:r>
                                  <a:rPr lang="de-CH" b="0" i="1" smtClean="0">
                                    <a:latin typeface="Cambria Math" panose="02040503050406030204" pitchFamily="18" charset="0"/>
                                  </a:rPr>
                                  <m:t>𝑋𝑤</m:t>
                                </m:r>
                                <m:r>
                                  <a:rPr lang="de-CH" b="0" i="1" baseline="-25000" smtClean="0">
                                    <a:latin typeface="Cambria Math" panose="02040503050406030204" pitchFamily="18" charset="0"/>
                                  </a:rPr>
                                  <m:t>,</m:t>
                                </m:r>
                                <m:r>
                                  <a:rPr lang="de-CH" b="0" i="1" baseline="-25000" smtClean="0">
                                    <a:latin typeface="Cambria Math" panose="02040503050406030204" pitchFamily="18" charset="0"/>
                                  </a:rPr>
                                  <m:t>𝑣</m:t>
                                </m:r>
                                <m:r>
                                  <a:rPr lang="de-CH" b="0" i="1" smtClean="0">
                                    <a:latin typeface="Cambria Math" panose="02040503050406030204" pitchFamily="18" charset="0"/>
                                  </a:rPr>
                                  <m:t>]</m:t>
                                </m:r>
                              </m:e>
                            </m:rad>
                          </m:num>
                          <m:den>
                            <m:r>
                              <a:rPr lang="en-GB" i="1" smtClean="0">
                                <a:latin typeface="Cambria Math" panose="02040503050406030204" pitchFamily="18" charset="0"/>
                                <a:ea typeface="Cambria Math" panose="02040503050406030204" pitchFamily="18" charset="0"/>
                              </a:rPr>
                              <m:t>∝</m:t>
                            </m:r>
                            <m:r>
                              <a:rPr lang="de-CH" b="0" i="1" smtClean="0">
                                <a:latin typeface="Cambria Math" panose="02040503050406030204" pitchFamily="18" charset="0"/>
                                <a:ea typeface="Cambria Math" panose="02040503050406030204" pitchFamily="18" charset="0"/>
                              </a:rPr>
                              <m:t>.</m:t>
                            </m:r>
                            <m:r>
                              <a:rPr lang="de-CH" b="0" i="1" smtClean="0">
                                <a:latin typeface="Cambria Math" panose="02040503050406030204" pitchFamily="18" charset="0"/>
                                <a:ea typeface="Cambria Math" panose="02040503050406030204" pitchFamily="18" charset="0"/>
                              </a:rPr>
                              <m:t>𝑟𝑒𝑙</m:t>
                            </m:r>
                            <m:d>
                              <m:dPr>
                                <m:ctrlPr>
                                  <a:rPr lang="de-CH" b="0" i="1" smtClean="0">
                                    <a:latin typeface="Cambria Math" panose="02040503050406030204" pitchFamily="18" charset="0"/>
                                    <a:ea typeface="Cambria Math" panose="02040503050406030204" pitchFamily="18" charset="0"/>
                                  </a:rPr>
                                </m:ctrlPr>
                              </m:dPr>
                              <m:e>
                                <m:r>
                                  <a:rPr lang="de-CH" b="0" i="1" smtClean="0">
                                    <a:latin typeface="Cambria Math" panose="02040503050406030204" pitchFamily="18" charset="0"/>
                                    <a:ea typeface="Cambria Math" panose="02040503050406030204" pitchFamily="18" charset="0"/>
                                  </a:rPr>
                                  <m:t>𝑢</m:t>
                                </m:r>
                                <m:r>
                                  <a:rPr lang="de-CH" b="0" i="1" smtClean="0">
                                    <a:latin typeface="Cambria Math" panose="02040503050406030204" pitchFamily="18" charset="0"/>
                                    <a:ea typeface="Cambria Math" panose="02040503050406030204" pitchFamily="18" charset="0"/>
                                  </a:rPr>
                                  <m:t>,</m:t>
                                </m:r>
                                <m:r>
                                  <a:rPr lang="de-CH" b="0" i="1" smtClean="0">
                                    <a:latin typeface="Cambria Math" panose="02040503050406030204" pitchFamily="18" charset="0"/>
                                    <a:ea typeface="Cambria Math" panose="02040503050406030204" pitchFamily="18" charset="0"/>
                                  </a:rPr>
                                  <m:t>𝑤</m:t>
                                </m:r>
                              </m:e>
                            </m:d>
                            <m:r>
                              <a:rPr lang="de-CH" b="0" i="1" smtClean="0">
                                <a:latin typeface="Cambria Math" panose="02040503050406030204" pitchFamily="18" charset="0"/>
                                <a:ea typeface="Cambria Math" panose="02040503050406030204" pitchFamily="18" charset="0"/>
                              </a:rPr>
                              <m:t>+</m:t>
                            </m:r>
                            <m:f>
                              <m:fPr>
                                <m:ctrlPr>
                                  <a:rPr lang="de-CH" b="0" i="1" smtClean="0">
                                    <a:latin typeface="Cambria Math" panose="02040503050406030204" pitchFamily="18" charset="0"/>
                                    <a:ea typeface="Cambria Math" panose="02040503050406030204" pitchFamily="18" charset="0"/>
                                  </a:rPr>
                                </m:ctrlPr>
                              </m:fPr>
                              <m:num>
                                <m:r>
                                  <a:rPr lang="de-CH" b="0" i="1" smtClean="0">
                                    <a:latin typeface="Cambria Math" panose="02040503050406030204" pitchFamily="18" charset="0"/>
                                    <a:ea typeface="Cambria Math" panose="02040503050406030204" pitchFamily="18" charset="0"/>
                                  </a:rPr>
                                  <m:t>1</m:t>
                                </m:r>
                                <m:r>
                                  <a:rPr lang="de-CH" b="0" i="1" smtClean="0">
                                    <a:latin typeface="Cambria Math" panose="02040503050406030204" pitchFamily="18" charset="0"/>
                                    <a:ea typeface="Cambria Math" panose="02040503050406030204" pitchFamily="18" charset="0"/>
                                  </a:rPr>
                                  <m:t>−∝</m:t>
                                </m:r>
                              </m:num>
                              <m:den>
                                <m:r>
                                  <a:rPr lang="de-CH" b="0" i="1" smtClean="0">
                                    <a:latin typeface="Cambria Math" panose="02040503050406030204" pitchFamily="18" charset="0"/>
                                    <a:ea typeface="Cambria Math" panose="02040503050406030204" pitchFamily="18" charset="0"/>
                                  </a:rPr>
                                  <m:t>𝑚</m:t>
                                </m:r>
                              </m:den>
                            </m:f>
                            <m:r>
                              <a:rPr lang="de-CH" b="0" i="1" smtClean="0">
                                <a:latin typeface="Cambria Math" panose="02040503050406030204" pitchFamily="18" charset="0"/>
                                <a:ea typeface="Cambria Math" panose="02040503050406030204" pitchFamily="18" charset="0"/>
                              </a:rPr>
                              <m:t>.</m:t>
                            </m:r>
                            <m:r>
                              <a:rPr lang="de-CH" b="0" i="1" smtClean="0">
                                <a:latin typeface="Cambria Math" panose="02040503050406030204" pitchFamily="18" charset="0"/>
                                <a:ea typeface="Cambria Math" panose="02040503050406030204" pitchFamily="18" charset="0"/>
                              </a:rPr>
                              <m:t>𝐸</m:t>
                            </m:r>
                            <m:r>
                              <a:rPr lang="de-CH" b="0" i="1" smtClean="0">
                                <a:latin typeface="Cambria Math" panose="02040503050406030204" pitchFamily="18" charset="0"/>
                                <a:ea typeface="Cambria Math" panose="02040503050406030204" pitchFamily="18" charset="0"/>
                              </a:rPr>
                              <m:t>[</m:t>
                            </m:r>
                            <m:r>
                              <a:rPr lang="de-CH" b="0" i="1" smtClean="0">
                                <a:latin typeface="Cambria Math" panose="02040503050406030204" pitchFamily="18" charset="0"/>
                                <a:ea typeface="Cambria Math" panose="02040503050406030204" pitchFamily="18" charset="0"/>
                              </a:rPr>
                              <m:t>𝑋𝑣</m:t>
                            </m:r>
                            <m:r>
                              <a:rPr lang="de-CH" b="0" i="1" baseline="-25000" smtClean="0">
                                <a:latin typeface="Cambria Math" panose="02040503050406030204" pitchFamily="18" charset="0"/>
                                <a:ea typeface="Cambria Math" panose="02040503050406030204" pitchFamily="18" charset="0"/>
                              </a:rPr>
                              <m:t>,</m:t>
                            </m:r>
                            <m:r>
                              <a:rPr lang="de-CH" b="0" i="1" baseline="-25000" smtClean="0">
                                <a:latin typeface="Cambria Math" panose="02040503050406030204" pitchFamily="18" charset="0"/>
                                <a:ea typeface="Cambria Math" panose="02040503050406030204" pitchFamily="18" charset="0"/>
                              </a:rPr>
                              <m:t>𝑤</m:t>
                            </m:r>
                            <m:r>
                              <a:rPr lang="de-CH" b="0" i="1" smtClean="0">
                                <a:latin typeface="Cambria Math" panose="02040503050406030204" pitchFamily="18" charset="0"/>
                                <a:ea typeface="Cambria Math" panose="02040503050406030204" pitchFamily="18" charset="0"/>
                              </a:rPr>
                              <m:t>]</m:t>
                            </m:r>
                          </m:den>
                        </m:f>
                      </m:e>
                    </m:func>
                  </m:oMath>
                </a14:m>
                <a:endParaRPr lang="en-GB" dirty="0"/>
              </a:p>
              <a:p>
                <a:endParaRPr lang="en-GB" dirty="0"/>
              </a:p>
            </p:txBody>
          </p:sp>
        </mc:Choice>
        <mc:Fallback>
          <p:sp>
            <p:nvSpPr>
              <p:cNvPr id="3" name="Content Placeholder 2">
                <a:extLst>
                  <a:ext uri="{FF2B5EF4-FFF2-40B4-BE49-F238E27FC236}">
                    <a16:creationId xmlns:a16="http://schemas.microsoft.com/office/drawing/2014/main" id="{0D28A200-2292-42CC-BEF7-54AAB2961DE9}"/>
                  </a:ext>
                </a:extLst>
              </p:cNvPr>
              <p:cNvSpPr>
                <a:spLocks noGrp="1" noRot="1" noChangeAspect="1" noMove="1" noResize="1" noEditPoints="1" noAdjustHandles="1" noChangeArrowheads="1" noChangeShapeType="1" noTextEdit="1"/>
              </p:cNvSpPr>
              <p:nvPr>
                <p:ph idx="1"/>
              </p:nvPr>
            </p:nvSpPr>
            <p:spPr>
              <a:blipFill>
                <a:blip r:embed="rId2"/>
                <a:stretch>
                  <a:fillRect l="-571" t="-2240"/>
                </a:stretch>
              </a:blipFill>
            </p:spPr>
            <p:txBody>
              <a:bodyPr/>
              <a:lstStyle/>
              <a:p>
                <a:r>
                  <a:rPr lang="en-GB">
                    <a:noFill/>
                  </a:rPr>
                  <a:t> </a:t>
                </a:r>
              </a:p>
            </p:txBody>
          </p:sp>
        </mc:Fallback>
      </mc:AlternateContent>
      <p:sp>
        <p:nvSpPr>
          <p:cNvPr id="4" name="Footer Placeholder 3">
            <a:extLst>
              <a:ext uri="{FF2B5EF4-FFF2-40B4-BE49-F238E27FC236}">
                <a16:creationId xmlns:a16="http://schemas.microsoft.com/office/drawing/2014/main" id="{8BA88E52-4BF3-4592-A50B-C0F9B4281B59}"/>
              </a:ext>
            </a:extLst>
          </p:cNvPr>
          <p:cNvSpPr>
            <a:spLocks noGrp="1"/>
          </p:cNvSpPr>
          <p:nvPr>
            <p:ph type="ftr" sz="quarter" idx="11"/>
          </p:nvPr>
        </p:nvSpPr>
        <p:spPr/>
        <p:txBody>
          <a:bodyPr/>
          <a:lstStyle/>
          <a:p>
            <a:r>
              <a:rPr lang="en-GB" dirty="0"/>
              <a:t>Context-aware advertisement recommendation for high-speed social news feeding</a:t>
            </a:r>
            <a:endParaRPr lang="en-US" dirty="0"/>
          </a:p>
        </p:txBody>
      </p:sp>
      <p:sp>
        <p:nvSpPr>
          <p:cNvPr id="5" name="Date Placeholder 4">
            <a:extLst>
              <a:ext uri="{FF2B5EF4-FFF2-40B4-BE49-F238E27FC236}">
                <a16:creationId xmlns:a16="http://schemas.microsoft.com/office/drawing/2014/main" id="{2DB02D26-B109-4FE7-B32B-12D82D7C00C0}"/>
              </a:ext>
            </a:extLst>
          </p:cNvPr>
          <p:cNvSpPr>
            <a:spLocks noGrp="1"/>
          </p:cNvSpPr>
          <p:nvPr>
            <p:ph type="dt" sz="half" idx="10"/>
          </p:nvPr>
        </p:nvSpPr>
        <p:spPr/>
        <p:txBody>
          <a:bodyPr/>
          <a:lstStyle/>
          <a:p>
            <a:r>
              <a:rPr lang="en-CH" dirty="0"/>
              <a:t>13/12/2017</a:t>
            </a:r>
            <a:endParaRPr lang="en-US" dirty="0"/>
          </a:p>
        </p:txBody>
      </p:sp>
      <p:sp>
        <p:nvSpPr>
          <p:cNvPr id="6" name="Slide Number Placeholder 5">
            <a:extLst>
              <a:ext uri="{FF2B5EF4-FFF2-40B4-BE49-F238E27FC236}">
                <a16:creationId xmlns:a16="http://schemas.microsoft.com/office/drawing/2014/main" id="{ED42F517-56D4-4F6A-A5A7-DA0AE29B42A4}"/>
              </a:ext>
            </a:extLst>
          </p:cNvPr>
          <p:cNvSpPr>
            <a:spLocks noGrp="1"/>
          </p:cNvSpPr>
          <p:nvPr>
            <p:ph type="sldNum" sz="quarter" idx="12"/>
          </p:nvPr>
        </p:nvSpPr>
        <p:spPr/>
        <p:txBody>
          <a:bodyPr/>
          <a:lstStyle/>
          <a:p>
            <a:fld id="{E31375A4-56A4-47D6-9801-1991572033F7}" type="slidenum">
              <a:rPr lang="en-US" smtClean="0"/>
              <a:t>14</a:t>
            </a:fld>
            <a:endParaRPr lang="en-US" dirty="0"/>
          </a:p>
        </p:txBody>
      </p:sp>
    </p:spTree>
    <p:extLst>
      <p:ext uri="{BB962C8B-B14F-4D97-AF65-F5344CB8AC3E}">
        <p14:creationId xmlns:p14="http://schemas.microsoft.com/office/powerpoint/2010/main" val="42373502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467A9-544F-4814-9C4E-22B36D7D4C56}"/>
              </a:ext>
            </a:extLst>
          </p:cNvPr>
          <p:cNvSpPr>
            <a:spLocks noGrp="1"/>
          </p:cNvSpPr>
          <p:nvPr>
            <p:ph type="title"/>
          </p:nvPr>
        </p:nvSpPr>
        <p:spPr/>
        <p:txBody>
          <a:bodyPr/>
          <a:lstStyle/>
          <a:p>
            <a:r>
              <a:rPr lang="de-CH" dirty="0"/>
              <a:t>4. Hybrid model 2/2</a:t>
            </a:r>
            <a:endParaRPr lang="en-GB"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A9FE4AE-1FA6-4134-9ACF-79A929F4FEA6}"/>
                  </a:ext>
                </a:extLst>
              </p:cNvPr>
              <p:cNvSpPr>
                <a:spLocks noGrp="1"/>
              </p:cNvSpPr>
              <p:nvPr>
                <p:ph idx="1"/>
              </p:nvPr>
            </p:nvSpPr>
            <p:spPr/>
            <p:txBody>
              <a:bodyPr>
                <a:noAutofit/>
              </a:bodyPr>
              <a:lstStyle/>
              <a:p>
                <a:pPr marL="0" indent="0">
                  <a:lnSpc>
                    <a:spcPct val="150000"/>
                  </a:lnSpc>
                  <a:spcBef>
                    <a:spcPts val="0"/>
                  </a:spcBef>
                  <a:buNone/>
                </a:pPr>
                <a:r>
                  <a:rPr lang="en-GB" dirty="0"/>
                  <a:t>The ratio of the read frequency of user v to the write frequency of v’s neighbours will also affect the retrieval strategy selection and is ignored in the above model.</a:t>
                </a:r>
              </a:p>
              <a:p>
                <a:pPr lvl="1">
                  <a:lnSpc>
                    <a:spcPct val="150000"/>
                  </a:lnSpc>
                  <a:spcBef>
                    <a:spcPts val="0"/>
                  </a:spcBef>
                </a:pPr>
                <a14:m>
                  <m:oMath xmlns:m="http://schemas.openxmlformats.org/officeDocument/2006/math">
                    <m:r>
                      <m:rPr>
                        <m:sty m:val="p"/>
                      </m:rPr>
                      <a:rPr lang="de-CH" b="0" i="0" smtClean="0">
                        <a:latin typeface="Cambria Math" panose="02040503050406030204" pitchFamily="18" charset="0"/>
                      </a:rPr>
                      <m:t>p</m:t>
                    </m:r>
                    <m:r>
                      <a:rPr lang="de-CH" b="0" i="0" baseline="20000" smtClean="0">
                        <a:latin typeface="Cambria Math" panose="02040503050406030204" pitchFamily="18" charset="0"/>
                      </a:rPr>
                      <m:t>∗</m:t>
                    </m:r>
                    <m:d>
                      <m:dPr>
                        <m:ctrlPr>
                          <a:rPr lang="de-CH" b="0" i="1" smtClean="0">
                            <a:latin typeface="Cambria Math" panose="02040503050406030204" pitchFamily="18" charset="0"/>
                          </a:rPr>
                        </m:ctrlPr>
                      </m:dPr>
                      <m:e>
                        <m:r>
                          <m:rPr>
                            <m:sty m:val="p"/>
                          </m:rPr>
                          <a:rPr lang="de-CH" b="0" i="0" smtClean="0">
                            <a:latin typeface="Cambria Math" panose="02040503050406030204" pitchFamily="18" charset="0"/>
                          </a:rPr>
                          <m:t>v</m:t>
                        </m:r>
                      </m:e>
                    </m:d>
                    <m:r>
                      <a:rPr lang="de-CH" b="0" i="0" smtClean="0">
                        <a:latin typeface="Cambria Math" panose="02040503050406030204" pitchFamily="18" charset="0"/>
                      </a:rPr>
                      <m:t>=</m:t>
                    </m:r>
                    <m:f>
                      <m:fPr>
                        <m:ctrlPr>
                          <a:rPr lang="en-GB" i="1">
                            <a:latin typeface="Cambria Math" panose="02040503050406030204" pitchFamily="18" charset="0"/>
                          </a:rPr>
                        </m:ctrlPr>
                      </m:fPr>
                      <m:num>
                        <m:nary>
                          <m:naryPr>
                            <m:chr m:val="∑"/>
                            <m:supHide m:val="on"/>
                            <m:ctrlPr>
                              <a:rPr lang="en-GB" i="1">
                                <a:latin typeface="Cambria Math" panose="02040503050406030204" pitchFamily="18" charset="0"/>
                              </a:rPr>
                            </m:ctrlPr>
                          </m:naryPr>
                          <m:sub>
                            <m:r>
                              <m:rPr>
                                <m:sty m:val="p"/>
                                <m:brk m:alnAt="7"/>
                              </m:rPr>
                              <a:rPr lang="de-CH" i="0" smtClean="0">
                                <a:latin typeface="Cambria Math" panose="02040503050406030204" pitchFamily="18" charset="0"/>
                              </a:rPr>
                              <m:t>n</m:t>
                            </m:r>
                            <m:r>
                              <a:rPr lang="de-CH" i="0">
                                <a:latin typeface="Cambria Math" panose="02040503050406030204" pitchFamily="18" charset="0"/>
                              </a:rPr>
                              <m:t>∈</m:t>
                            </m:r>
                            <m:r>
                              <m:rPr>
                                <m:sty m:val="p"/>
                              </m:rPr>
                              <a:rPr lang="de-CH" i="0">
                                <a:latin typeface="Cambria Math" panose="02040503050406030204" pitchFamily="18" charset="0"/>
                              </a:rPr>
                              <m:t>N</m:t>
                            </m:r>
                            <m:r>
                              <a:rPr lang="de-CH" i="0">
                                <a:latin typeface="Cambria Math" panose="02040503050406030204" pitchFamily="18" charset="0"/>
                              </a:rPr>
                              <m:t>(</m:t>
                            </m:r>
                            <m:r>
                              <m:rPr>
                                <m:sty m:val="p"/>
                              </m:rPr>
                              <a:rPr lang="de-CH" i="0">
                                <a:latin typeface="Cambria Math" panose="02040503050406030204" pitchFamily="18" charset="0"/>
                              </a:rPr>
                              <m:t>v</m:t>
                            </m:r>
                            <m:r>
                              <a:rPr lang="de-CH" i="0">
                                <a:latin typeface="Cambria Math" panose="02040503050406030204" pitchFamily="18" charset="0"/>
                              </a:rPr>
                              <m:t>)</m:t>
                            </m:r>
                          </m:sub>
                          <m:sup/>
                          <m:e>
                            <m:r>
                              <m:rPr>
                                <m:nor/>
                              </m:rPr>
                              <a:rPr lang="el-GR">
                                <a:latin typeface="Cambria Math" panose="02040503050406030204" pitchFamily="18" charset="0"/>
                              </a:rPr>
                              <m:t>λ</m:t>
                            </m:r>
                            <m:r>
                              <m:rPr>
                                <m:nor/>
                              </m:rPr>
                              <a:rPr lang="en-GB">
                                <a:latin typeface="Cambria Math" panose="02040503050406030204" pitchFamily="18" charset="0"/>
                              </a:rPr>
                              <m:t>n</m:t>
                            </m:r>
                          </m:e>
                        </m:nary>
                      </m:num>
                      <m:den>
                        <m:r>
                          <m:rPr>
                            <m:nor/>
                          </m:rPr>
                          <a:rPr lang="el-GR">
                            <a:latin typeface="Cambria Math" panose="02040503050406030204" pitchFamily="18" charset="0"/>
                          </a:rPr>
                          <m:t>η</m:t>
                        </m:r>
                        <m:r>
                          <m:rPr>
                            <m:nor/>
                          </m:rPr>
                          <a:rPr lang="en-GB">
                            <a:latin typeface="Cambria Math" panose="02040503050406030204" pitchFamily="18" charset="0"/>
                          </a:rPr>
                          <m:t>v</m:t>
                        </m:r>
                      </m:den>
                    </m:f>
                  </m:oMath>
                </a14:m>
                <a:r>
                  <a:rPr lang="en-GB" dirty="0">
                    <a:latin typeface="Cambria Math" panose="02040503050406030204" pitchFamily="18" charset="0"/>
                  </a:rPr>
                  <a:t>.p(v)</a:t>
                </a:r>
              </a:p>
              <a:p>
                <a:pPr>
                  <a:lnSpc>
                    <a:spcPct val="150000"/>
                  </a:lnSpc>
                  <a:spcBef>
                    <a:spcPts val="0"/>
                  </a:spcBef>
                </a:pPr>
                <a:r>
                  <a:rPr lang="en-GB" dirty="0"/>
                  <a:t>We can use ρ</a:t>
                </a:r>
                <a:r>
                  <a:rPr lang="en-GB" baseline="30000" dirty="0"/>
                  <a:t>∗</a:t>
                </a:r>
                <a:r>
                  <a:rPr lang="en-GB" dirty="0"/>
                  <a:t>(v) to determine the retrieval strategy</a:t>
                </a:r>
                <a:r>
                  <a:rPr lang="ar-SY" dirty="0"/>
                  <a:t> </a:t>
                </a:r>
                <a:r>
                  <a:rPr lang="en-GB" dirty="0"/>
                  <a:t>for user v. </a:t>
                </a:r>
              </a:p>
              <a:p>
                <a:pPr lvl="1">
                  <a:lnSpc>
                    <a:spcPct val="150000"/>
                  </a:lnSpc>
                  <a:spcBef>
                    <a:spcPts val="0"/>
                  </a:spcBef>
                </a:pPr>
                <a:r>
                  <a:rPr lang="en-GB" dirty="0"/>
                  <a:t>If ρ</a:t>
                </a:r>
                <a:r>
                  <a:rPr lang="en-GB" baseline="30000" dirty="0"/>
                  <a:t>∗</a:t>
                </a:r>
                <a:r>
                  <a:rPr lang="en-GB" dirty="0"/>
                  <a:t>(v) &lt; ρ</a:t>
                </a:r>
                <a:r>
                  <a:rPr lang="en-GB" baseline="-25000" dirty="0"/>
                  <a:t>max</a:t>
                </a:r>
                <a:r>
                  <a:rPr lang="en-GB" dirty="0"/>
                  <a:t>, we adopt the </a:t>
                </a:r>
                <a:r>
                  <a:rPr lang="en-GB" i="1" dirty="0"/>
                  <a:t>safe region </a:t>
                </a:r>
                <a:r>
                  <a:rPr lang="en-GB" dirty="0"/>
                  <a:t>strategy for user v</a:t>
                </a:r>
              </a:p>
              <a:p>
                <a:pPr lvl="1">
                  <a:lnSpc>
                    <a:spcPct val="150000"/>
                  </a:lnSpc>
                  <a:spcBef>
                    <a:spcPts val="0"/>
                  </a:spcBef>
                </a:pPr>
                <a:r>
                  <a:rPr lang="en-GB" dirty="0"/>
                  <a:t>Otherwise </a:t>
                </a:r>
                <a:r>
                  <a:rPr lang="en-GB" i="1" dirty="0"/>
                  <a:t>online retrieval </a:t>
                </a:r>
                <a:r>
                  <a:rPr lang="en-GB" dirty="0"/>
                  <a:t>is used when v logins/refreshes its personal social page.</a:t>
                </a:r>
              </a:p>
              <a:p>
                <a:pPr>
                  <a:lnSpc>
                    <a:spcPct val="150000"/>
                  </a:lnSpc>
                  <a:spcBef>
                    <a:spcPts val="0"/>
                  </a:spcBef>
                </a:pPr>
                <a:r>
                  <a:rPr lang="en-GB" dirty="0"/>
                  <a:t>According to some experiments the hybrid model has outperform the GSR by 30x and the online retrieval by 11x. </a:t>
                </a:r>
              </a:p>
              <a:p>
                <a:pPr>
                  <a:lnSpc>
                    <a:spcPct val="150000"/>
                  </a:lnSpc>
                  <a:spcBef>
                    <a:spcPts val="0"/>
                  </a:spcBef>
                </a:pPr>
                <a:endParaRPr lang="en-GB" dirty="0">
                  <a:latin typeface="Cambria Math" panose="02040503050406030204" pitchFamily="18" charset="0"/>
                </a:endParaRPr>
              </a:p>
            </p:txBody>
          </p:sp>
        </mc:Choice>
        <mc:Fallback>
          <p:sp>
            <p:nvSpPr>
              <p:cNvPr id="3" name="Content Placeholder 2">
                <a:extLst>
                  <a:ext uri="{FF2B5EF4-FFF2-40B4-BE49-F238E27FC236}">
                    <a16:creationId xmlns:a16="http://schemas.microsoft.com/office/drawing/2014/main" id="{5A9FE4AE-1FA6-4134-9ACF-79A929F4FEA6}"/>
                  </a:ext>
                </a:extLst>
              </p:cNvPr>
              <p:cNvSpPr>
                <a:spLocks noGrp="1" noRot="1" noChangeAspect="1" noMove="1" noResize="1" noEditPoints="1" noAdjustHandles="1" noChangeArrowheads="1" noChangeShapeType="1" noTextEdit="1"/>
              </p:cNvSpPr>
              <p:nvPr>
                <p:ph idx="1"/>
              </p:nvPr>
            </p:nvSpPr>
            <p:spPr>
              <a:blipFill>
                <a:blip r:embed="rId2"/>
                <a:stretch>
                  <a:fillRect l="-698" r="-1333" b="-6080"/>
                </a:stretch>
              </a:blipFill>
            </p:spPr>
            <p:txBody>
              <a:bodyPr/>
              <a:lstStyle/>
              <a:p>
                <a:r>
                  <a:rPr lang="en-GB">
                    <a:noFill/>
                  </a:rPr>
                  <a:t> </a:t>
                </a:r>
              </a:p>
            </p:txBody>
          </p:sp>
        </mc:Fallback>
      </mc:AlternateContent>
      <p:sp>
        <p:nvSpPr>
          <p:cNvPr id="4" name="Footer Placeholder 3">
            <a:extLst>
              <a:ext uri="{FF2B5EF4-FFF2-40B4-BE49-F238E27FC236}">
                <a16:creationId xmlns:a16="http://schemas.microsoft.com/office/drawing/2014/main" id="{CD7AB38B-AC1D-4EA8-80B2-A46893D34343}"/>
              </a:ext>
            </a:extLst>
          </p:cNvPr>
          <p:cNvSpPr>
            <a:spLocks noGrp="1"/>
          </p:cNvSpPr>
          <p:nvPr>
            <p:ph type="ftr" sz="quarter" idx="11"/>
          </p:nvPr>
        </p:nvSpPr>
        <p:spPr/>
        <p:txBody>
          <a:bodyPr/>
          <a:lstStyle/>
          <a:p>
            <a:r>
              <a:rPr lang="en-GB" dirty="0"/>
              <a:t>Context-aware advertisement recommendation for high-speed social news feeding</a:t>
            </a:r>
            <a:endParaRPr lang="en-US" dirty="0"/>
          </a:p>
        </p:txBody>
      </p:sp>
      <p:sp>
        <p:nvSpPr>
          <p:cNvPr id="5" name="Date Placeholder 4">
            <a:extLst>
              <a:ext uri="{FF2B5EF4-FFF2-40B4-BE49-F238E27FC236}">
                <a16:creationId xmlns:a16="http://schemas.microsoft.com/office/drawing/2014/main" id="{F1EA45F3-47A0-45E6-BE91-2733537B0438}"/>
              </a:ext>
            </a:extLst>
          </p:cNvPr>
          <p:cNvSpPr>
            <a:spLocks noGrp="1"/>
          </p:cNvSpPr>
          <p:nvPr>
            <p:ph type="dt" sz="half" idx="10"/>
          </p:nvPr>
        </p:nvSpPr>
        <p:spPr/>
        <p:txBody>
          <a:bodyPr/>
          <a:lstStyle/>
          <a:p>
            <a:r>
              <a:rPr lang="en-CH" dirty="0"/>
              <a:t>13/12/2017</a:t>
            </a:r>
            <a:endParaRPr lang="en-US" dirty="0"/>
          </a:p>
        </p:txBody>
      </p:sp>
      <p:sp>
        <p:nvSpPr>
          <p:cNvPr id="6" name="Slide Number Placeholder 5">
            <a:extLst>
              <a:ext uri="{FF2B5EF4-FFF2-40B4-BE49-F238E27FC236}">
                <a16:creationId xmlns:a16="http://schemas.microsoft.com/office/drawing/2014/main" id="{A767AFAA-FF82-40EA-BA8B-206F5F008995}"/>
              </a:ext>
            </a:extLst>
          </p:cNvPr>
          <p:cNvSpPr>
            <a:spLocks noGrp="1"/>
          </p:cNvSpPr>
          <p:nvPr>
            <p:ph type="sldNum" sz="quarter" idx="12"/>
          </p:nvPr>
        </p:nvSpPr>
        <p:spPr/>
        <p:txBody>
          <a:bodyPr/>
          <a:lstStyle/>
          <a:p>
            <a:fld id="{E31375A4-56A4-47D6-9801-1991572033F7}" type="slidenum">
              <a:rPr lang="en-US" smtClean="0"/>
              <a:t>15</a:t>
            </a:fld>
            <a:endParaRPr lang="en-US" dirty="0"/>
          </a:p>
        </p:txBody>
      </p:sp>
    </p:spTree>
    <p:extLst>
      <p:ext uri="{BB962C8B-B14F-4D97-AF65-F5344CB8AC3E}">
        <p14:creationId xmlns:p14="http://schemas.microsoft.com/office/powerpoint/2010/main" val="8043280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F5C60-22B7-4D3A-9DBE-4DC8F9FD9380}"/>
              </a:ext>
            </a:extLst>
          </p:cNvPr>
          <p:cNvSpPr>
            <a:spLocks noGrp="1"/>
          </p:cNvSpPr>
          <p:nvPr>
            <p:ph type="title"/>
          </p:nvPr>
        </p:nvSpPr>
        <p:spPr/>
        <p:txBody>
          <a:bodyPr/>
          <a:lstStyle/>
          <a:p>
            <a:r>
              <a:rPr lang="en-GB" dirty="0"/>
              <a:t>5. Conclusion</a:t>
            </a:r>
          </a:p>
        </p:txBody>
      </p:sp>
      <p:sp>
        <p:nvSpPr>
          <p:cNvPr id="3" name="Content Placeholder 2">
            <a:extLst>
              <a:ext uri="{FF2B5EF4-FFF2-40B4-BE49-F238E27FC236}">
                <a16:creationId xmlns:a16="http://schemas.microsoft.com/office/drawing/2014/main" id="{A191865A-A87B-4201-99A3-D3C6583EDC1D}"/>
              </a:ext>
            </a:extLst>
          </p:cNvPr>
          <p:cNvSpPr>
            <a:spLocks noGrp="1"/>
          </p:cNvSpPr>
          <p:nvPr>
            <p:ph idx="1"/>
          </p:nvPr>
        </p:nvSpPr>
        <p:spPr/>
        <p:txBody>
          <a:bodyPr/>
          <a:lstStyle/>
          <a:p>
            <a:pPr>
              <a:lnSpc>
                <a:spcPct val="150000"/>
              </a:lnSpc>
            </a:pPr>
            <a:r>
              <a:rPr lang="en-GB" dirty="0"/>
              <a:t>the hybrid model has combined, the metrices of both GSR and the online, as well as provide a mechanism to choose the proper one, when the user asks for his news feed</a:t>
            </a:r>
          </a:p>
          <a:p>
            <a:pPr>
              <a:lnSpc>
                <a:spcPct val="150000"/>
              </a:lnSpc>
            </a:pPr>
            <a:r>
              <a:rPr lang="en-GB" dirty="0"/>
              <a:t>As we have seen before it out performs both of the two algorithms</a:t>
            </a:r>
          </a:p>
          <a:p>
            <a:pPr>
              <a:lnSpc>
                <a:spcPct val="150000"/>
              </a:lnSpc>
            </a:pPr>
            <a:r>
              <a:rPr lang="en-GB" dirty="0"/>
              <a:t>According to many experiments on huge datasets, the hybrid model has proved to be efficient and robust </a:t>
            </a:r>
          </a:p>
        </p:txBody>
      </p:sp>
      <p:sp>
        <p:nvSpPr>
          <p:cNvPr id="4" name="Footer Placeholder 3">
            <a:extLst>
              <a:ext uri="{FF2B5EF4-FFF2-40B4-BE49-F238E27FC236}">
                <a16:creationId xmlns:a16="http://schemas.microsoft.com/office/drawing/2014/main" id="{B8E7FF01-F34C-4FF1-91C5-332566F918A7}"/>
              </a:ext>
            </a:extLst>
          </p:cNvPr>
          <p:cNvSpPr>
            <a:spLocks noGrp="1"/>
          </p:cNvSpPr>
          <p:nvPr>
            <p:ph type="ftr" sz="quarter" idx="11"/>
          </p:nvPr>
        </p:nvSpPr>
        <p:spPr/>
        <p:txBody>
          <a:bodyPr/>
          <a:lstStyle/>
          <a:p>
            <a:r>
              <a:rPr lang="en-GB" dirty="0"/>
              <a:t>Context-aware advertisement recommendation for high-speed social news feeding</a:t>
            </a:r>
            <a:endParaRPr lang="en-US" dirty="0"/>
          </a:p>
        </p:txBody>
      </p:sp>
      <p:sp>
        <p:nvSpPr>
          <p:cNvPr id="5" name="Date Placeholder 4">
            <a:extLst>
              <a:ext uri="{FF2B5EF4-FFF2-40B4-BE49-F238E27FC236}">
                <a16:creationId xmlns:a16="http://schemas.microsoft.com/office/drawing/2014/main" id="{BFD9169D-BC82-4EF3-9238-5C854F44D282}"/>
              </a:ext>
            </a:extLst>
          </p:cNvPr>
          <p:cNvSpPr>
            <a:spLocks noGrp="1"/>
          </p:cNvSpPr>
          <p:nvPr>
            <p:ph type="dt" sz="half" idx="10"/>
          </p:nvPr>
        </p:nvSpPr>
        <p:spPr/>
        <p:txBody>
          <a:bodyPr/>
          <a:lstStyle/>
          <a:p>
            <a:r>
              <a:rPr lang="en-CH" dirty="0"/>
              <a:t>13/12/2017</a:t>
            </a:r>
            <a:endParaRPr lang="en-US" dirty="0"/>
          </a:p>
        </p:txBody>
      </p:sp>
      <p:sp>
        <p:nvSpPr>
          <p:cNvPr id="6" name="Slide Number Placeholder 5">
            <a:extLst>
              <a:ext uri="{FF2B5EF4-FFF2-40B4-BE49-F238E27FC236}">
                <a16:creationId xmlns:a16="http://schemas.microsoft.com/office/drawing/2014/main" id="{4FAA4052-AF11-49F8-AF8D-35BA27CC5A28}"/>
              </a:ext>
            </a:extLst>
          </p:cNvPr>
          <p:cNvSpPr>
            <a:spLocks noGrp="1"/>
          </p:cNvSpPr>
          <p:nvPr>
            <p:ph type="sldNum" sz="quarter" idx="12"/>
          </p:nvPr>
        </p:nvSpPr>
        <p:spPr/>
        <p:txBody>
          <a:bodyPr/>
          <a:lstStyle/>
          <a:p>
            <a:fld id="{E31375A4-56A4-47D6-9801-1991572033F7}" type="slidenum">
              <a:rPr lang="en-US" smtClean="0"/>
              <a:t>16</a:t>
            </a:fld>
            <a:endParaRPr lang="en-US" dirty="0"/>
          </a:p>
        </p:txBody>
      </p:sp>
    </p:spTree>
    <p:extLst>
      <p:ext uri="{BB962C8B-B14F-4D97-AF65-F5344CB8AC3E}">
        <p14:creationId xmlns:p14="http://schemas.microsoft.com/office/powerpoint/2010/main" val="3239404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lstStyle/>
          <a:p>
            <a:pPr marL="457200" indent="-457200">
              <a:buFont typeface="+mj-lt"/>
              <a:buAutoNum type="arabicPeriod"/>
            </a:pPr>
            <a:r>
              <a:rPr lang="de-CH" dirty="0"/>
              <a:t>Introduction </a:t>
            </a:r>
          </a:p>
          <a:p>
            <a:pPr marL="457200" indent="-457200">
              <a:buFont typeface="+mj-lt"/>
              <a:buAutoNum type="arabicPeriod"/>
            </a:pPr>
            <a:r>
              <a:rPr lang="de-CH" dirty="0"/>
              <a:t>Related work</a:t>
            </a:r>
            <a:r>
              <a:rPr lang="en-US" dirty="0"/>
              <a:t> </a:t>
            </a:r>
          </a:p>
          <a:p>
            <a:pPr marL="457200" indent="-457200">
              <a:buFont typeface="+mj-lt"/>
              <a:buAutoNum type="arabicPeriod"/>
            </a:pPr>
            <a:r>
              <a:rPr lang="en-US" dirty="0"/>
              <a:t>Hybrid model construction</a:t>
            </a:r>
          </a:p>
          <a:p>
            <a:pPr marL="685800" lvl="1" indent="-457200">
              <a:buFont typeface="+mj-lt"/>
              <a:buAutoNum type="arabicPeriod"/>
            </a:pPr>
            <a:r>
              <a:rPr lang="en-US" dirty="0"/>
              <a:t>Online retrieval algorithm</a:t>
            </a:r>
          </a:p>
          <a:p>
            <a:pPr marL="685800" lvl="1" indent="-457200">
              <a:buFont typeface="+mj-lt"/>
              <a:buAutoNum type="arabicPeriod"/>
            </a:pPr>
            <a:r>
              <a:rPr lang="en-US" dirty="0"/>
              <a:t>Safe region algorithm</a:t>
            </a:r>
          </a:p>
          <a:p>
            <a:pPr marL="457200" indent="-457200">
              <a:buFont typeface="+mj-lt"/>
              <a:buAutoNum type="arabicPeriod"/>
            </a:pPr>
            <a:r>
              <a:rPr lang="en-US" dirty="0"/>
              <a:t>Hybrid model</a:t>
            </a:r>
          </a:p>
          <a:p>
            <a:pPr marL="457200" indent="-457200">
              <a:buFont typeface="+mj-lt"/>
              <a:buAutoNum type="arabicPeriod"/>
            </a:pPr>
            <a:r>
              <a:rPr lang="en-US" dirty="0"/>
              <a:t>Conclusion </a:t>
            </a:r>
          </a:p>
        </p:txBody>
      </p:sp>
      <p:sp>
        <p:nvSpPr>
          <p:cNvPr id="4" name="Date Placeholder 3">
            <a:extLst>
              <a:ext uri="{FF2B5EF4-FFF2-40B4-BE49-F238E27FC236}">
                <a16:creationId xmlns:a16="http://schemas.microsoft.com/office/drawing/2014/main" id="{CB6AEE1C-C3A4-44C7-8EA9-15421017BAC6}"/>
              </a:ext>
            </a:extLst>
          </p:cNvPr>
          <p:cNvSpPr>
            <a:spLocks noGrp="1"/>
          </p:cNvSpPr>
          <p:nvPr>
            <p:ph type="dt" sz="half" idx="10"/>
          </p:nvPr>
        </p:nvSpPr>
        <p:spPr/>
        <p:txBody>
          <a:bodyPr/>
          <a:lstStyle/>
          <a:p>
            <a:r>
              <a:rPr lang="en-CH" dirty="0"/>
              <a:t>13/12/2017</a:t>
            </a:r>
            <a:endParaRPr lang="en-US" dirty="0"/>
          </a:p>
        </p:txBody>
      </p:sp>
      <p:sp>
        <p:nvSpPr>
          <p:cNvPr id="5" name="Slide Number Placeholder 4">
            <a:extLst>
              <a:ext uri="{FF2B5EF4-FFF2-40B4-BE49-F238E27FC236}">
                <a16:creationId xmlns:a16="http://schemas.microsoft.com/office/drawing/2014/main" id="{5233FFF8-6BD2-47D4-86E2-5E0565606D05}"/>
              </a:ext>
            </a:extLst>
          </p:cNvPr>
          <p:cNvSpPr>
            <a:spLocks noGrp="1"/>
          </p:cNvSpPr>
          <p:nvPr>
            <p:ph type="sldNum" sz="quarter" idx="12"/>
          </p:nvPr>
        </p:nvSpPr>
        <p:spPr/>
        <p:txBody>
          <a:bodyPr/>
          <a:lstStyle/>
          <a:p>
            <a:fld id="{E31375A4-56A4-47D6-9801-1991572033F7}" type="slidenum">
              <a:rPr lang="en-US" smtClean="0"/>
              <a:t>2</a:t>
            </a:fld>
            <a:endParaRPr lang="en-US" dirty="0"/>
          </a:p>
        </p:txBody>
      </p:sp>
      <p:sp>
        <p:nvSpPr>
          <p:cNvPr id="6" name="Footer Placeholder 5">
            <a:extLst>
              <a:ext uri="{FF2B5EF4-FFF2-40B4-BE49-F238E27FC236}">
                <a16:creationId xmlns:a16="http://schemas.microsoft.com/office/drawing/2014/main" id="{76820DAD-0543-4CE1-9A4A-28A144307C1D}"/>
              </a:ext>
            </a:extLst>
          </p:cNvPr>
          <p:cNvSpPr>
            <a:spLocks noGrp="1"/>
          </p:cNvSpPr>
          <p:nvPr>
            <p:ph type="ftr" sz="quarter" idx="11"/>
          </p:nvPr>
        </p:nvSpPr>
        <p:spPr/>
        <p:txBody>
          <a:bodyPr/>
          <a:lstStyle/>
          <a:p>
            <a:r>
              <a:rPr lang="en-GB" dirty="0"/>
              <a:t>Context-aware advertisement recommendation for high-speed social news feeding</a:t>
            </a:r>
            <a:endParaRPr lang="en-US" dirty="0"/>
          </a:p>
        </p:txBody>
      </p:sp>
    </p:spTree>
    <p:extLst>
      <p:ext uri="{BB962C8B-B14F-4D97-AF65-F5344CB8AC3E}">
        <p14:creationId xmlns:p14="http://schemas.microsoft.com/office/powerpoint/2010/main" val="3984617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7C4F3-F37E-42AF-AE6E-2DAE94A184A4}"/>
              </a:ext>
            </a:extLst>
          </p:cNvPr>
          <p:cNvSpPr>
            <a:spLocks noGrp="1"/>
          </p:cNvSpPr>
          <p:nvPr>
            <p:ph type="title"/>
          </p:nvPr>
        </p:nvSpPr>
        <p:spPr/>
        <p:txBody>
          <a:bodyPr/>
          <a:lstStyle/>
          <a:p>
            <a:r>
              <a:rPr lang="de-CH" dirty="0"/>
              <a:t>1. Introduction</a:t>
            </a:r>
            <a:endParaRPr lang="en-CH" dirty="0"/>
          </a:p>
        </p:txBody>
      </p:sp>
      <p:sp>
        <p:nvSpPr>
          <p:cNvPr id="3" name="Content Placeholder 2">
            <a:extLst>
              <a:ext uri="{FF2B5EF4-FFF2-40B4-BE49-F238E27FC236}">
                <a16:creationId xmlns:a16="http://schemas.microsoft.com/office/drawing/2014/main" id="{22E17D7E-C70F-487E-9E23-63B4D6D42480}"/>
              </a:ext>
            </a:extLst>
          </p:cNvPr>
          <p:cNvSpPr>
            <a:spLocks noGrp="1"/>
          </p:cNvSpPr>
          <p:nvPr>
            <p:ph idx="1"/>
          </p:nvPr>
        </p:nvSpPr>
        <p:spPr/>
        <p:txBody>
          <a:bodyPr>
            <a:normAutofit/>
          </a:bodyPr>
          <a:lstStyle/>
          <a:p>
            <a:r>
              <a:rPr lang="de-CH" dirty="0"/>
              <a:t>Social media advertisements</a:t>
            </a:r>
          </a:p>
          <a:p>
            <a:r>
              <a:rPr lang="de-CH" dirty="0"/>
              <a:t>Facebook or Twitter</a:t>
            </a:r>
          </a:p>
          <a:p>
            <a:pPr marL="685800" lvl="1" indent="-457200"/>
            <a:r>
              <a:rPr lang="de-CH" dirty="0"/>
              <a:t>Major revenue</a:t>
            </a:r>
          </a:p>
          <a:p>
            <a:r>
              <a:rPr lang="en-GB" dirty="0"/>
              <a:t>the National University of Singapore introduced</a:t>
            </a:r>
          </a:p>
          <a:p>
            <a:pPr marL="685800" lvl="1" indent="-457200"/>
            <a:r>
              <a:rPr lang="de-CH" dirty="0"/>
              <a:t>Static and dynamic user interests.</a:t>
            </a:r>
            <a:endParaRPr lang="en-GB" dirty="0"/>
          </a:p>
          <a:p>
            <a:pPr marL="685800" lvl="1" indent="-457200"/>
            <a:r>
              <a:rPr lang="en-GB" dirty="0"/>
              <a:t>Hybrid model</a:t>
            </a:r>
            <a:endParaRPr lang="de-CH" dirty="0"/>
          </a:p>
          <a:p>
            <a:r>
              <a:rPr lang="de-CH" dirty="0"/>
              <a:t>Challenges</a:t>
            </a:r>
          </a:p>
          <a:p>
            <a:pPr marL="685800" lvl="1" indent="-457200"/>
            <a:r>
              <a:rPr lang="en-GB" dirty="0"/>
              <a:t>efficient, real time, less annoying, drive growth  </a:t>
            </a:r>
          </a:p>
          <a:p>
            <a:endParaRPr lang="en-GB" dirty="0"/>
          </a:p>
        </p:txBody>
      </p:sp>
      <p:sp>
        <p:nvSpPr>
          <p:cNvPr id="4" name="Footer Placeholder 3">
            <a:extLst>
              <a:ext uri="{FF2B5EF4-FFF2-40B4-BE49-F238E27FC236}">
                <a16:creationId xmlns:a16="http://schemas.microsoft.com/office/drawing/2014/main" id="{472A0792-59DE-4BB4-A2EB-B14A59345FCE}"/>
              </a:ext>
            </a:extLst>
          </p:cNvPr>
          <p:cNvSpPr>
            <a:spLocks noGrp="1"/>
          </p:cNvSpPr>
          <p:nvPr>
            <p:ph type="ftr" sz="quarter" idx="11"/>
          </p:nvPr>
        </p:nvSpPr>
        <p:spPr/>
        <p:txBody>
          <a:bodyPr/>
          <a:lstStyle/>
          <a:p>
            <a:r>
              <a:rPr lang="en-GB" dirty="0"/>
              <a:t>Context-aware advertisement recommendation for high-speed social news feeding</a:t>
            </a:r>
            <a:endParaRPr lang="en-US" dirty="0"/>
          </a:p>
        </p:txBody>
      </p:sp>
      <p:sp>
        <p:nvSpPr>
          <p:cNvPr id="5" name="Date Placeholder 4">
            <a:extLst>
              <a:ext uri="{FF2B5EF4-FFF2-40B4-BE49-F238E27FC236}">
                <a16:creationId xmlns:a16="http://schemas.microsoft.com/office/drawing/2014/main" id="{E2DDB006-2D84-4885-BD30-67005DAF292F}"/>
              </a:ext>
            </a:extLst>
          </p:cNvPr>
          <p:cNvSpPr>
            <a:spLocks noGrp="1"/>
          </p:cNvSpPr>
          <p:nvPr>
            <p:ph type="dt" sz="half" idx="10"/>
          </p:nvPr>
        </p:nvSpPr>
        <p:spPr/>
        <p:txBody>
          <a:bodyPr/>
          <a:lstStyle/>
          <a:p>
            <a:r>
              <a:rPr lang="en-CH" dirty="0"/>
              <a:t>13/12/2017</a:t>
            </a:r>
            <a:endParaRPr lang="en-US" dirty="0"/>
          </a:p>
        </p:txBody>
      </p:sp>
      <p:sp>
        <p:nvSpPr>
          <p:cNvPr id="6" name="Slide Number Placeholder 5">
            <a:extLst>
              <a:ext uri="{FF2B5EF4-FFF2-40B4-BE49-F238E27FC236}">
                <a16:creationId xmlns:a16="http://schemas.microsoft.com/office/drawing/2014/main" id="{280475B8-5696-4A3B-BC53-F25EC7955AEC}"/>
              </a:ext>
            </a:extLst>
          </p:cNvPr>
          <p:cNvSpPr>
            <a:spLocks noGrp="1"/>
          </p:cNvSpPr>
          <p:nvPr>
            <p:ph type="sldNum" sz="quarter" idx="12"/>
          </p:nvPr>
        </p:nvSpPr>
        <p:spPr/>
        <p:txBody>
          <a:bodyPr/>
          <a:lstStyle/>
          <a:p>
            <a:fld id="{E31375A4-56A4-47D6-9801-1991572033F7}" type="slidenum">
              <a:rPr lang="en-US" smtClean="0"/>
              <a:t>3</a:t>
            </a:fld>
            <a:endParaRPr lang="en-US" dirty="0"/>
          </a:p>
        </p:txBody>
      </p:sp>
    </p:spTree>
    <p:extLst>
      <p:ext uri="{BB962C8B-B14F-4D97-AF65-F5344CB8AC3E}">
        <p14:creationId xmlns:p14="http://schemas.microsoft.com/office/powerpoint/2010/main" val="1208558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Related work</a:t>
            </a:r>
          </a:p>
        </p:txBody>
      </p:sp>
      <p:sp>
        <p:nvSpPr>
          <p:cNvPr id="3" name="Date Placeholder 2">
            <a:extLst>
              <a:ext uri="{FF2B5EF4-FFF2-40B4-BE49-F238E27FC236}">
                <a16:creationId xmlns:a16="http://schemas.microsoft.com/office/drawing/2014/main" id="{EFB978D7-2592-462C-813D-58DBEE920F0F}"/>
              </a:ext>
            </a:extLst>
          </p:cNvPr>
          <p:cNvSpPr>
            <a:spLocks noGrp="1"/>
          </p:cNvSpPr>
          <p:nvPr>
            <p:ph type="dt" sz="half" idx="10"/>
          </p:nvPr>
        </p:nvSpPr>
        <p:spPr/>
        <p:txBody>
          <a:bodyPr/>
          <a:lstStyle/>
          <a:p>
            <a:r>
              <a:rPr lang="en-CH" dirty="0"/>
              <a:t>13/12/2017</a:t>
            </a:r>
            <a:endParaRPr lang="en-US" dirty="0"/>
          </a:p>
        </p:txBody>
      </p:sp>
      <p:sp>
        <p:nvSpPr>
          <p:cNvPr id="4" name="Slide Number Placeholder 3">
            <a:extLst>
              <a:ext uri="{FF2B5EF4-FFF2-40B4-BE49-F238E27FC236}">
                <a16:creationId xmlns:a16="http://schemas.microsoft.com/office/drawing/2014/main" id="{48823499-A560-45E2-A8F5-DE53A99A9231}"/>
              </a:ext>
            </a:extLst>
          </p:cNvPr>
          <p:cNvSpPr>
            <a:spLocks noGrp="1"/>
          </p:cNvSpPr>
          <p:nvPr>
            <p:ph type="sldNum" sz="quarter" idx="12"/>
          </p:nvPr>
        </p:nvSpPr>
        <p:spPr/>
        <p:txBody>
          <a:bodyPr/>
          <a:lstStyle/>
          <a:p>
            <a:fld id="{E31375A4-56A4-47D6-9801-1991572033F7}" type="slidenum">
              <a:rPr lang="en-US" smtClean="0"/>
              <a:t>4</a:t>
            </a:fld>
            <a:endParaRPr lang="en-US" dirty="0"/>
          </a:p>
        </p:txBody>
      </p:sp>
      <p:sp>
        <p:nvSpPr>
          <p:cNvPr id="5" name="Footer Placeholder 4">
            <a:extLst>
              <a:ext uri="{FF2B5EF4-FFF2-40B4-BE49-F238E27FC236}">
                <a16:creationId xmlns:a16="http://schemas.microsoft.com/office/drawing/2014/main" id="{A03DE08E-1340-4FF3-A747-C2B71EC3F7A7}"/>
              </a:ext>
            </a:extLst>
          </p:cNvPr>
          <p:cNvSpPr>
            <a:spLocks noGrp="1"/>
          </p:cNvSpPr>
          <p:nvPr>
            <p:ph type="ftr" sz="quarter" idx="11"/>
          </p:nvPr>
        </p:nvSpPr>
        <p:spPr/>
        <p:txBody>
          <a:bodyPr/>
          <a:lstStyle/>
          <a:p>
            <a:r>
              <a:rPr lang="en-GB" dirty="0"/>
              <a:t>Context-aware advertisement recommendation for high-speed social news feeding</a:t>
            </a:r>
            <a:endParaRPr lang="en-US" dirty="0"/>
          </a:p>
        </p:txBody>
      </p:sp>
      <p:sp>
        <p:nvSpPr>
          <p:cNvPr id="7" name="Content Placeholder 6">
            <a:extLst>
              <a:ext uri="{FF2B5EF4-FFF2-40B4-BE49-F238E27FC236}">
                <a16:creationId xmlns:a16="http://schemas.microsoft.com/office/drawing/2014/main" id="{633D92CA-628B-460C-B7AA-9AAADB48C1DC}"/>
              </a:ext>
            </a:extLst>
          </p:cNvPr>
          <p:cNvSpPr>
            <a:spLocks noGrp="1"/>
          </p:cNvSpPr>
          <p:nvPr>
            <p:ph idx="1"/>
          </p:nvPr>
        </p:nvSpPr>
        <p:spPr/>
        <p:txBody>
          <a:bodyPr/>
          <a:lstStyle/>
          <a:p>
            <a:r>
              <a:rPr lang="de-CH" dirty="0"/>
              <a:t>Pub/Sub System</a:t>
            </a:r>
          </a:p>
          <a:p>
            <a:r>
              <a:rPr lang="de-CH" dirty="0"/>
              <a:t>Top-K Aggregation Query </a:t>
            </a:r>
          </a:p>
          <a:p>
            <a:r>
              <a:rPr lang="de-CH" dirty="0"/>
              <a:t>Local immutable region </a:t>
            </a:r>
          </a:p>
          <a:p>
            <a:r>
              <a:rPr lang="de-CH" dirty="0"/>
              <a:t>Global immutable region</a:t>
            </a:r>
            <a:endParaRPr lang="de-CH" b="1" dirty="0"/>
          </a:p>
          <a:p>
            <a:endParaRPr lang="en-CH" dirty="0"/>
          </a:p>
        </p:txBody>
      </p:sp>
      <p:pic>
        <p:nvPicPr>
          <p:cNvPr id="9" name="Picture 8" descr="A screenshot of a cell phone&#10;&#10;Description generated with very high confidence">
            <a:extLst>
              <a:ext uri="{FF2B5EF4-FFF2-40B4-BE49-F238E27FC236}">
                <a16:creationId xmlns:a16="http://schemas.microsoft.com/office/drawing/2014/main" id="{BBE1DC16-BA5B-4E40-A2C8-E67088D9FFD3}"/>
              </a:ext>
            </a:extLst>
          </p:cNvPr>
          <p:cNvPicPr>
            <a:picLocks noChangeAspect="1"/>
          </p:cNvPicPr>
          <p:nvPr/>
        </p:nvPicPr>
        <p:blipFill>
          <a:blip r:embed="rId2"/>
          <a:stretch>
            <a:fillRect/>
          </a:stretch>
        </p:blipFill>
        <p:spPr>
          <a:xfrm>
            <a:off x="1621576" y="4020989"/>
            <a:ext cx="2867025" cy="1495425"/>
          </a:xfrm>
          <a:prstGeom prst="rect">
            <a:avLst/>
          </a:prstGeom>
        </p:spPr>
      </p:pic>
    </p:spTree>
    <p:extLst>
      <p:ext uri="{BB962C8B-B14F-4D97-AF65-F5344CB8AC3E}">
        <p14:creationId xmlns:p14="http://schemas.microsoft.com/office/powerpoint/2010/main" val="1476019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Hybrid model construction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95400" y="1981201"/>
                <a:ext cx="9601200" cy="3809999"/>
              </a:xfrm>
            </p:spPr>
            <p:txBody>
              <a:bodyPr>
                <a:noAutofit/>
              </a:bodyPr>
              <a:lstStyle/>
              <a:p>
                <a:pPr>
                  <a:lnSpc>
                    <a:spcPct val="150000"/>
                  </a:lnSpc>
                  <a:spcBef>
                    <a:spcPts val="0"/>
                  </a:spcBef>
                </a:pPr>
                <a:r>
                  <a:rPr lang="de-CH" sz="1800" dirty="0"/>
                  <a:t>Static user interest</a:t>
                </a:r>
              </a:p>
              <a:p>
                <a:pPr lvl="1">
                  <a:lnSpc>
                    <a:spcPct val="150000"/>
                  </a:lnSpc>
                  <a:spcBef>
                    <a:spcPts val="0"/>
                  </a:spcBef>
                </a:pPr>
                <a:r>
                  <a:rPr lang="de-CH" dirty="0"/>
                  <a:t>Many resarches (static interest, ads)</a:t>
                </a:r>
              </a:p>
              <a:p>
                <a:pPr lvl="1">
                  <a:lnSpc>
                    <a:spcPct val="150000"/>
                  </a:lnSpc>
                  <a:spcBef>
                    <a:spcPts val="0"/>
                  </a:spcBef>
                </a:pPr>
                <a14:m>
                  <m:oMath xmlns:m="http://schemas.openxmlformats.org/officeDocument/2006/math">
                    <m:r>
                      <m:rPr>
                        <m:nor/>
                      </m:rPr>
                      <a:rPr lang="de-CH"/>
                      <m:t>Ø</m:t>
                    </m:r>
                    <m:r>
                      <m:rPr>
                        <m:nor/>
                      </m:rPr>
                      <a:rPr lang="de-CH" baseline="-25000"/>
                      <m:t>s</m:t>
                    </m:r>
                    <m:r>
                      <m:rPr>
                        <m:nor/>
                      </m:rPr>
                      <a:rPr lang="de-CH"/>
                      <m:t>(</m:t>
                    </m:r>
                    <m:r>
                      <m:rPr>
                        <m:nor/>
                      </m:rPr>
                      <a:rPr lang="de-CH"/>
                      <m:t>u</m:t>
                    </m:r>
                    <m:r>
                      <m:rPr>
                        <m:nor/>
                      </m:rPr>
                      <a:rPr lang="de-CH"/>
                      <m:t>,</m:t>
                    </m:r>
                    <m:r>
                      <m:rPr>
                        <m:nor/>
                      </m:rPr>
                      <a:rPr lang="de-CH"/>
                      <m:t>a</m:t>
                    </m:r>
                    <m:r>
                      <m:rPr>
                        <m:nor/>
                      </m:rPr>
                      <a:rPr lang="de-CH"/>
                      <m:t>)=</m:t>
                    </m:r>
                    <m:r>
                      <m:rPr>
                        <m:nor/>
                      </m:rPr>
                      <a:rPr lang="de-CH"/>
                      <m:t>	</m:t>
                    </m:r>
                    <m:nary>
                      <m:naryPr>
                        <m:chr m:val="∑"/>
                        <m:supHide m:val="on"/>
                        <m:ctrlPr>
                          <a:rPr lang="pl-PL" i="1" smtClean="0">
                            <a:latin typeface="Cambria Math" panose="02040503050406030204" pitchFamily="18" charset="0"/>
                          </a:rPr>
                        </m:ctrlPr>
                      </m:naryPr>
                      <m:sub>
                        <m:r>
                          <m:rPr>
                            <m:nor/>
                          </m:rPr>
                          <a:rPr lang="de-CH" baseline="-25000"/>
                          <m:t>w</m:t>
                        </m:r>
                        <m:r>
                          <m:rPr>
                            <m:nor/>
                          </m:rPr>
                          <a:rPr lang="de-CH" baseline="-25000"/>
                          <m:t>∈</m:t>
                        </m:r>
                        <m:r>
                          <m:rPr>
                            <m:nor/>
                          </m:rPr>
                          <a:rPr lang="de-CH" baseline="-25000"/>
                          <m:t>T</m:t>
                        </m:r>
                        <m:r>
                          <m:rPr>
                            <m:nor/>
                          </m:rPr>
                          <a:rPr lang="de-CH"/>
                          <m:t> </m:t>
                        </m:r>
                      </m:sub>
                      <m:sup/>
                      <m:e>
                        <m:r>
                          <m:rPr>
                            <m:nor/>
                          </m:rPr>
                          <a:rPr lang="pl-PL"/>
                          <m:t>rel</m:t>
                        </m:r>
                        <m:r>
                          <m:rPr>
                            <m:nor/>
                          </m:rPr>
                          <a:rPr lang="pl-PL"/>
                          <m:t>(</m:t>
                        </m:r>
                        <m:r>
                          <m:rPr>
                            <m:nor/>
                          </m:rPr>
                          <a:rPr lang="pl-PL"/>
                          <m:t>u</m:t>
                        </m:r>
                        <m:r>
                          <m:rPr>
                            <m:nor/>
                          </m:rPr>
                          <a:rPr lang="pl-PL"/>
                          <m:t>,</m:t>
                        </m:r>
                        <m:r>
                          <m:rPr>
                            <m:nor/>
                          </m:rPr>
                          <a:rPr lang="pl-PL"/>
                          <m:t>w</m:t>
                        </m:r>
                        <m:r>
                          <m:rPr>
                            <m:nor/>
                          </m:rPr>
                          <a:rPr lang="pl-PL"/>
                          <m:t>) · </m:t>
                        </m:r>
                        <m:r>
                          <m:rPr>
                            <m:nor/>
                          </m:rPr>
                          <a:rPr lang="pl-PL"/>
                          <m:t>rel</m:t>
                        </m:r>
                        <m:r>
                          <m:rPr>
                            <m:nor/>
                          </m:rPr>
                          <a:rPr lang="pl-PL"/>
                          <m:t>(</m:t>
                        </m:r>
                        <m:r>
                          <m:rPr>
                            <m:nor/>
                          </m:rPr>
                          <a:rPr lang="pl-PL"/>
                          <m:t>a</m:t>
                        </m:r>
                        <m:r>
                          <m:rPr>
                            <m:nor/>
                          </m:rPr>
                          <a:rPr lang="pl-PL"/>
                          <m:t>,</m:t>
                        </m:r>
                        <m:r>
                          <m:rPr>
                            <m:nor/>
                          </m:rPr>
                          <a:rPr lang="pl-PL"/>
                          <m:t>w</m:t>
                        </m:r>
                        <m:r>
                          <m:rPr>
                            <m:nor/>
                          </m:rPr>
                          <a:rPr lang="pl-PL"/>
                          <m:t>)</m:t>
                        </m:r>
                        <m:r>
                          <m:rPr>
                            <m:nor/>
                          </m:rPr>
                          <a:rPr lang="pl-PL"/>
                          <m:t>	</m:t>
                        </m:r>
                        <m:r>
                          <m:rPr>
                            <m:nor/>
                          </m:rPr>
                          <a:rPr lang="pl-PL"/>
                          <m:t> </m:t>
                        </m:r>
                      </m:e>
                    </m:nary>
                  </m:oMath>
                </a14:m>
                <a:endParaRPr lang="de-CH" dirty="0"/>
              </a:p>
              <a:p>
                <a:pPr>
                  <a:lnSpc>
                    <a:spcPct val="150000"/>
                  </a:lnSpc>
                  <a:spcBef>
                    <a:spcPts val="0"/>
                  </a:spcBef>
                </a:pPr>
                <a:r>
                  <a:rPr lang="de-CH" sz="1800" dirty="0"/>
                  <a:t>Dynamic user interest </a:t>
                </a:r>
              </a:p>
              <a:p>
                <a:pPr lvl="1">
                  <a:lnSpc>
                    <a:spcPct val="150000"/>
                  </a:lnSpc>
                  <a:spcBef>
                    <a:spcPts val="0"/>
                  </a:spcBef>
                </a:pPr>
                <a:r>
                  <a:rPr lang="en-GB" dirty="0"/>
                  <a:t>sliding window to store m most recent posts, to serve as a dynamic context for ad recommendation </a:t>
                </a:r>
                <a:endParaRPr lang="de-CH" dirty="0"/>
              </a:p>
              <a:p>
                <a:pPr lvl="1">
                  <a:lnSpc>
                    <a:spcPct val="150000"/>
                  </a:lnSpc>
                  <a:spcBef>
                    <a:spcPts val="0"/>
                  </a:spcBef>
                </a:pPr>
                <a14:m>
                  <m:oMath xmlns:m="http://schemas.openxmlformats.org/officeDocument/2006/math">
                    <m:r>
                      <m:rPr>
                        <m:nor/>
                      </m:rPr>
                      <a:rPr lang="de-CH"/>
                      <m:t>Ø</m:t>
                    </m:r>
                    <m:r>
                      <m:rPr>
                        <m:nor/>
                      </m:rPr>
                      <a:rPr lang="de-CH" baseline="-25000"/>
                      <m:t>d</m:t>
                    </m:r>
                    <m:r>
                      <m:rPr>
                        <m:nor/>
                      </m:rPr>
                      <a:rPr lang="de-CH"/>
                      <m:t>(</m:t>
                    </m:r>
                    <m:r>
                      <m:rPr>
                        <m:nor/>
                      </m:rPr>
                      <a:rPr lang="de-CH"/>
                      <m:t>u</m:t>
                    </m:r>
                    <m:r>
                      <m:rPr>
                        <m:nor/>
                      </m:rPr>
                      <a:rPr lang="de-CH"/>
                      <m:t>,</m:t>
                    </m:r>
                    <m:r>
                      <m:rPr>
                        <m:nor/>
                      </m:rPr>
                      <a:rPr lang="de-CH"/>
                      <m:t>a</m:t>
                    </m:r>
                    <m:r>
                      <m:rPr>
                        <m:nor/>
                      </m:rPr>
                      <a:rPr lang="de-CH"/>
                      <m:t>)</m:t>
                    </m:r>
                    <m:r>
                      <m:rPr>
                        <m:nor/>
                      </m:rPr>
                      <a:rPr lang="de-CH"/>
                      <m:t>	</m:t>
                    </m:r>
                    <m:r>
                      <a:rPr lang="pt-BR" i="1" smtClean="0">
                        <a:latin typeface="Cambria Math" panose="02040503050406030204" pitchFamily="18" charset="0"/>
                      </a:rPr>
                      <m:t>=</m:t>
                    </m:r>
                    <m:f>
                      <m:fPr>
                        <m:ctrlPr>
                          <a:rPr lang="pt-BR" i="1" smtClean="0">
                            <a:latin typeface="Cambria Math" panose="02040503050406030204" pitchFamily="18" charset="0"/>
                          </a:rPr>
                        </m:ctrlPr>
                      </m:fPr>
                      <m:num>
                        <m:r>
                          <a:rPr lang="de-CH" b="0" i="1" smtClean="0">
                            <a:latin typeface="Cambria Math" panose="02040503050406030204" pitchFamily="18" charset="0"/>
                          </a:rPr>
                          <m:t>1</m:t>
                        </m:r>
                      </m:num>
                      <m:den>
                        <m:r>
                          <a:rPr lang="de-CH" b="0" i="1" smtClean="0">
                            <a:latin typeface="Cambria Math" panose="02040503050406030204" pitchFamily="18" charset="0"/>
                          </a:rPr>
                          <m:t>𝑚</m:t>
                        </m:r>
                      </m:den>
                    </m:f>
                    <m:nary>
                      <m:naryPr>
                        <m:chr m:val="∑"/>
                        <m:supHide m:val="on"/>
                        <m:ctrlPr>
                          <a:rPr lang="pt-BR" i="1" smtClean="0">
                            <a:latin typeface="Cambria Math" panose="02040503050406030204" pitchFamily="18" charset="0"/>
                          </a:rPr>
                        </m:ctrlPr>
                      </m:naryPr>
                      <m:sub>
                        <m:r>
                          <m:rPr>
                            <m:nor/>
                          </m:rPr>
                          <a:rPr lang="de-CH" b="0" i="0" smtClean="0">
                            <a:latin typeface="Cambria Math" panose="02040503050406030204" pitchFamily="18" charset="0"/>
                          </a:rPr>
                          <m:t>d</m:t>
                        </m:r>
                        <m:r>
                          <a:rPr lang="de-CH" b="0" i="1" smtClean="0">
                            <a:latin typeface="Cambria Math" panose="02040503050406030204" pitchFamily="18" charset="0"/>
                            <a:ea typeface="Cambria Math" panose="02040503050406030204" pitchFamily="18" charset="0"/>
                          </a:rPr>
                          <m:t>∈</m:t>
                        </m:r>
                        <m:r>
                          <a:rPr lang="de-CH" b="0" i="1" smtClean="0">
                            <a:latin typeface="Cambria Math" panose="02040503050406030204" pitchFamily="18" charset="0"/>
                            <a:ea typeface="Cambria Math" panose="02040503050406030204" pitchFamily="18" charset="0"/>
                          </a:rPr>
                          <m:t>𝑊𝑢</m:t>
                        </m:r>
                        <m:r>
                          <m:rPr>
                            <m:nor/>
                          </m:rPr>
                          <a:rPr lang="de-CH"/>
                          <m:t>	</m:t>
                        </m:r>
                        <m:r>
                          <m:rPr>
                            <m:nor/>
                          </m:rPr>
                          <a:rPr lang="de-CH"/>
                          <m:t> </m:t>
                        </m:r>
                      </m:sub>
                      <m:sup/>
                      <m:e>
                        <m:nary>
                          <m:naryPr>
                            <m:chr m:val="∑"/>
                            <m:supHide m:val="on"/>
                            <m:ctrlPr>
                              <a:rPr lang="pt-BR" i="1" smtClean="0">
                                <a:latin typeface="Cambria Math" panose="02040503050406030204" pitchFamily="18" charset="0"/>
                              </a:rPr>
                            </m:ctrlPr>
                          </m:naryPr>
                          <m:sub>
                            <m:r>
                              <m:rPr>
                                <m:brk m:alnAt="7"/>
                              </m:rPr>
                              <a:rPr lang="de-CH" b="0" i="1" smtClean="0">
                                <a:latin typeface="Cambria Math" panose="02040503050406030204" pitchFamily="18" charset="0"/>
                              </a:rPr>
                              <m:t>𝑊</m:t>
                            </m:r>
                            <m:r>
                              <a:rPr lang="de-CH" b="0" i="1" smtClean="0">
                                <a:latin typeface="Cambria Math" panose="02040503050406030204" pitchFamily="18" charset="0"/>
                                <a:ea typeface="Cambria Math" panose="02040503050406030204" pitchFamily="18" charset="0"/>
                              </a:rPr>
                              <m:t>∈</m:t>
                            </m:r>
                            <m:r>
                              <a:rPr lang="de-CH" b="0" i="1" smtClean="0">
                                <a:latin typeface="Cambria Math" panose="02040503050406030204" pitchFamily="18" charset="0"/>
                                <a:ea typeface="Cambria Math" panose="02040503050406030204" pitchFamily="18" charset="0"/>
                              </a:rPr>
                              <m:t>𝑇</m:t>
                            </m:r>
                          </m:sub>
                          <m:sup/>
                          <m:e>
                            <m:r>
                              <a:rPr lang="de-CH" b="0" i="1" smtClean="0">
                                <a:latin typeface="Cambria Math" panose="02040503050406030204" pitchFamily="18" charset="0"/>
                              </a:rPr>
                              <m:t>𝑟𝑒𝑙</m:t>
                            </m:r>
                            <m:d>
                              <m:dPr>
                                <m:ctrlPr>
                                  <a:rPr lang="de-CH" b="0" i="1" smtClean="0">
                                    <a:latin typeface="Cambria Math" panose="02040503050406030204" pitchFamily="18" charset="0"/>
                                  </a:rPr>
                                </m:ctrlPr>
                              </m:dPr>
                              <m:e>
                                <m:r>
                                  <a:rPr lang="de-CH" b="0" i="1" smtClean="0">
                                    <a:latin typeface="Cambria Math" panose="02040503050406030204" pitchFamily="18" charset="0"/>
                                  </a:rPr>
                                  <m:t>𝑑</m:t>
                                </m:r>
                                <m:r>
                                  <a:rPr lang="de-CH" b="0" i="1" smtClean="0">
                                    <a:latin typeface="Cambria Math" panose="02040503050406030204" pitchFamily="18" charset="0"/>
                                  </a:rPr>
                                  <m:t>,</m:t>
                                </m:r>
                                <m:r>
                                  <a:rPr lang="de-CH" b="0" i="1" smtClean="0">
                                    <a:latin typeface="Cambria Math" panose="02040503050406030204" pitchFamily="18" charset="0"/>
                                  </a:rPr>
                                  <m:t>𝑤</m:t>
                                </m:r>
                              </m:e>
                            </m:d>
                            <m:r>
                              <a:rPr lang="de-CH" b="0" i="1" smtClean="0">
                                <a:latin typeface="Cambria Math" panose="02040503050406030204" pitchFamily="18" charset="0"/>
                              </a:rPr>
                              <m:t>.</m:t>
                            </m:r>
                            <m:r>
                              <a:rPr lang="de-CH" b="0" i="1" smtClean="0">
                                <a:latin typeface="Cambria Math" panose="02040503050406030204" pitchFamily="18" charset="0"/>
                              </a:rPr>
                              <m:t>𝑟𝑒𝑙</m:t>
                            </m:r>
                            <m:r>
                              <a:rPr lang="de-CH" b="0" i="1" smtClean="0">
                                <a:latin typeface="Cambria Math" panose="02040503050406030204" pitchFamily="18" charset="0"/>
                              </a:rPr>
                              <m:t>(</m:t>
                            </m:r>
                            <m:r>
                              <a:rPr lang="de-CH" b="0" i="1" smtClean="0">
                                <a:latin typeface="Cambria Math" panose="02040503050406030204" pitchFamily="18" charset="0"/>
                              </a:rPr>
                              <m:t>𝑎</m:t>
                            </m:r>
                            <m:r>
                              <a:rPr lang="de-CH" b="0" i="1" smtClean="0">
                                <a:latin typeface="Cambria Math" panose="02040503050406030204" pitchFamily="18" charset="0"/>
                              </a:rPr>
                              <m:t>,</m:t>
                            </m:r>
                            <m:r>
                              <a:rPr lang="de-CH" b="0" i="1" smtClean="0">
                                <a:latin typeface="Cambria Math" panose="02040503050406030204" pitchFamily="18" charset="0"/>
                              </a:rPr>
                              <m:t>𝑤</m:t>
                            </m:r>
                            <m:r>
                              <a:rPr lang="de-CH" b="0" i="1" smtClean="0">
                                <a:latin typeface="Cambria Math" panose="02040503050406030204" pitchFamily="18" charset="0"/>
                              </a:rPr>
                              <m:t>)</m:t>
                            </m:r>
                          </m:e>
                        </m:nary>
                      </m:e>
                    </m:nary>
                  </m:oMath>
                </a14:m>
                <a:r>
                  <a:rPr lang="pl-PL" dirty="0"/>
                  <a:t>	</a:t>
                </a:r>
              </a:p>
              <a:p>
                <a:pPr>
                  <a:lnSpc>
                    <a:spcPct val="150000"/>
                  </a:lnSpc>
                  <a:spcBef>
                    <a:spcPts val="0"/>
                  </a:spcBef>
                </a:pPr>
                <a:r>
                  <a:rPr lang="de-CH" sz="1800" dirty="0"/>
                  <a:t>Publisher, subscriber</a:t>
                </a:r>
              </a:p>
              <a:p>
                <a:pPr marL="0" indent="0">
                  <a:lnSpc>
                    <a:spcPct val="150000"/>
                  </a:lnSpc>
                  <a:spcBef>
                    <a:spcPts val="0"/>
                  </a:spcBef>
                  <a:buNone/>
                </a:pPr>
                <a:r>
                  <a:rPr lang="en-GB" dirty="0"/>
                  <a:t>	</a:t>
                </a:r>
                <a:r>
                  <a:rPr lang="pl-PL" dirty="0"/>
                  <a:t>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95400" y="1981201"/>
                <a:ext cx="9601200" cy="3809999"/>
              </a:xfrm>
              <a:blipFill>
                <a:blip r:embed="rId2"/>
                <a:stretch>
                  <a:fillRect l="-444"/>
                </a:stretch>
              </a:blipFill>
            </p:spPr>
            <p:txBody>
              <a:bodyPr/>
              <a:lstStyle/>
              <a:p>
                <a:r>
                  <a:rPr lang="en-GB">
                    <a:noFill/>
                  </a:rPr>
                  <a:t> </a:t>
                </a:r>
              </a:p>
            </p:txBody>
          </p:sp>
        </mc:Fallback>
      </mc:AlternateContent>
      <p:sp>
        <p:nvSpPr>
          <p:cNvPr id="7" name="Footer Placeholder 6">
            <a:extLst>
              <a:ext uri="{FF2B5EF4-FFF2-40B4-BE49-F238E27FC236}">
                <a16:creationId xmlns:a16="http://schemas.microsoft.com/office/drawing/2014/main" id="{C36D9CFD-553F-4E92-BCC7-795C41327E57}"/>
              </a:ext>
            </a:extLst>
          </p:cNvPr>
          <p:cNvSpPr>
            <a:spLocks noGrp="1"/>
          </p:cNvSpPr>
          <p:nvPr>
            <p:ph type="ftr" sz="quarter" idx="11"/>
          </p:nvPr>
        </p:nvSpPr>
        <p:spPr/>
        <p:txBody>
          <a:bodyPr/>
          <a:lstStyle/>
          <a:p>
            <a:r>
              <a:rPr lang="en-GB" dirty="0"/>
              <a:t>Context-aware advertisement recommendation for high-speed social news feeding</a:t>
            </a:r>
            <a:endParaRPr lang="en-US" dirty="0"/>
          </a:p>
        </p:txBody>
      </p:sp>
      <p:sp>
        <p:nvSpPr>
          <p:cNvPr id="4" name="Date Placeholder 3">
            <a:extLst>
              <a:ext uri="{FF2B5EF4-FFF2-40B4-BE49-F238E27FC236}">
                <a16:creationId xmlns:a16="http://schemas.microsoft.com/office/drawing/2014/main" id="{5CF9461C-5D03-4CE1-8CFF-648AEC18DAC4}"/>
              </a:ext>
            </a:extLst>
          </p:cNvPr>
          <p:cNvSpPr>
            <a:spLocks noGrp="1"/>
          </p:cNvSpPr>
          <p:nvPr>
            <p:ph type="dt" sz="half" idx="10"/>
          </p:nvPr>
        </p:nvSpPr>
        <p:spPr/>
        <p:txBody>
          <a:bodyPr/>
          <a:lstStyle/>
          <a:p>
            <a:r>
              <a:rPr lang="en-CH" dirty="0"/>
              <a:t>13/12/2017</a:t>
            </a:r>
            <a:endParaRPr lang="en-US" dirty="0"/>
          </a:p>
        </p:txBody>
      </p:sp>
      <p:sp>
        <p:nvSpPr>
          <p:cNvPr id="6" name="Slide Number Placeholder 5">
            <a:extLst>
              <a:ext uri="{FF2B5EF4-FFF2-40B4-BE49-F238E27FC236}">
                <a16:creationId xmlns:a16="http://schemas.microsoft.com/office/drawing/2014/main" id="{8F4A7D60-FBFD-4A65-999F-11D54D491767}"/>
              </a:ext>
            </a:extLst>
          </p:cNvPr>
          <p:cNvSpPr>
            <a:spLocks noGrp="1"/>
          </p:cNvSpPr>
          <p:nvPr>
            <p:ph type="sldNum" sz="quarter" idx="12"/>
          </p:nvPr>
        </p:nvSpPr>
        <p:spPr/>
        <p:txBody>
          <a:bodyPr/>
          <a:lstStyle/>
          <a:p>
            <a:fld id="{E31375A4-56A4-47D6-9801-1991572033F7}" type="slidenum">
              <a:rPr lang="en-US" smtClean="0"/>
              <a:t>5</a:t>
            </a:fld>
            <a:endParaRPr lang="en-US" dirty="0"/>
          </a:p>
        </p:txBody>
      </p:sp>
    </p:spTree>
    <p:extLst>
      <p:ext uri="{BB962C8B-B14F-4D97-AF65-F5344CB8AC3E}">
        <p14:creationId xmlns:p14="http://schemas.microsoft.com/office/powerpoint/2010/main" val="2475092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close up of a map&#10;&#10;Description generated with high confidence">
            <a:extLst>
              <a:ext uri="{FF2B5EF4-FFF2-40B4-BE49-F238E27FC236}">
                <a16:creationId xmlns:a16="http://schemas.microsoft.com/office/drawing/2014/main" id="{C2E464F4-8211-44F7-B11B-F54B07355BD7}"/>
              </a:ext>
            </a:extLst>
          </p:cNvPr>
          <p:cNvPicPr>
            <a:picLocks noChangeAspect="1"/>
          </p:cNvPicPr>
          <p:nvPr/>
        </p:nvPicPr>
        <p:blipFill>
          <a:blip r:embed="rId2"/>
          <a:stretch>
            <a:fillRect/>
          </a:stretch>
        </p:blipFill>
        <p:spPr>
          <a:xfrm>
            <a:off x="4973843" y="709612"/>
            <a:ext cx="6610350" cy="5438775"/>
          </a:xfrm>
          <a:prstGeom prst="rect">
            <a:avLst/>
          </a:prstGeom>
        </p:spPr>
      </p:pic>
      <p:sp>
        <p:nvSpPr>
          <p:cNvPr id="2" name="Title 1"/>
          <p:cNvSpPr>
            <a:spLocks noGrp="1"/>
          </p:cNvSpPr>
          <p:nvPr>
            <p:ph type="title"/>
          </p:nvPr>
        </p:nvSpPr>
        <p:spPr>
          <a:xfrm>
            <a:off x="1295400" y="503853"/>
            <a:ext cx="9601200" cy="1477347"/>
          </a:xfrm>
        </p:spPr>
        <p:txBody>
          <a:bodyPr>
            <a:normAutofit/>
          </a:bodyPr>
          <a:lstStyle/>
          <a:p>
            <a:r>
              <a:rPr lang="en-GB" sz="2800" b="0" dirty="0"/>
              <a:t>System Overview of Context-Aware</a:t>
            </a:r>
            <a:br>
              <a:rPr lang="en-GB" sz="2800" b="0" dirty="0"/>
            </a:br>
            <a:r>
              <a:rPr lang="en-GB" sz="2800" b="0" dirty="0"/>
              <a:t>Advertisement Recommendation </a:t>
            </a:r>
            <a:br>
              <a:rPr lang="en-GB" sz="2800" b="0" dirty="0"/>
            </a:br>
            <a:r>
              <a:rPr lang="de-CH" sz="2800" b="0" dirty="0"/>
              <a:t>in Social Networks</a:t>
            </a:r>
            <a:endParaRPr lang="en-US" sz="2800" dirty="0"/>
          </a:p>
        </p:txBody>
      </p:sp>
      <p:graphicFrame>
        <p:nvGraphicFramePr>
          <p:cNvPr id="4" name="Content Placeholder 3" descr="Process Arrows diagram showing 3 steps arranged from left to right with task descriptions for each group"/>
          <p:cNvGraphicFramePr>
            <a:graphicFrameLocks noGrp="1"/>
          </p:cNvGraphicFramePr>
          <p:nvPr>
            <p:ph idx="1"/>
            <p:extLst>
              <p:ext uri="{D42A27DB-BD31-4B8C-83A1-F6EECF244321}">
                <p14:modId xmlns:p14="http://schemas.microsoft.com/office/powerpoint/2010/main" val="600410174"/>
              </p:ext>
            </p:extLst>
          </p:nvPr>
        </p:nvGraphicFramePr>
        <p:xfrm>
          <a:off x="1295400" y="1981200"/>
          <a:ext cx="9601200" cy="3810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Date Placeholder 2">
            <a:extLst>
              <a:ext uri="{FF2B5EF4-FFF2-40B4-BE49-F238E27FC236}">
                <a16:creationId xmlns:a16="http://schemas.microsoft.com/office/drawing/2014/main" id="{32CD897A-C47C-4A9C-8C64-9C86C6971C39}"/>
              </a:ext>
            </a:extLst>
          </p:cNvPr>
          <p:cNvSpPr>
            <a:spLocks noGrp="1"/>
          </p:cNvSpPr>
          <p:nvPr>
            <p:ph type="dt" sz="half" idx="10"/>
          </p:nvPr>
        </p:nvSpPr>
        <p:spPr/>
        <p:txBody>
          <a:bodyPr/>
          <a:lstStyle/>
          <a:p>
            <a:r>
              <a:rPr lang="en-CH" dirty="0"/>
              <a:t>13/12/2017</a:t>
            </a:r>
            <a:endParaRPr lang="en-US" dirty="0"/>
          </a:p>
        </p:txBody>
      </p:sp>
      <p:sp>
        <p:nvSpPr>
          <p:cNvPr id="5" name="Slide Number Placeholder 4">
            <a:extLst>
              <a:ext uri="{FF2B5EF4-FFF2-40B4-BE49-F238E27FC236}">
                <a16:creationId xmlns:a16="http://schemas.microsoft.com/office/drawing/2014/main" id="{8799416B-D2D9-4351-A435-83722861CB71}"/>
              </a:ext>
            </a:extLst>
          </p:cNvPr>
          <p:cNvSpPr>
            <a:spLocks noGrp="1"/>
          </p:cNvSpPr>
          <p:nvPr>
            <p:ph type="sldNum" sz="quarter" idx="12"/>
          </p:nvPr>
        </p:nvSpPr>
        <p:spPr/>
        <p:txBody>
          <a:bodyPr/>
          <a:lstStyle/>
          <a:p>
            <a:fld id="{E31375A4-56A4-47D6-9801-1991572033F7}" type="slidenum">
              <a:rPr lang="en-US" smtClean="0"/>
              <a:t>6</a:t>
            </a:fld>
            <a:endParaRPr lang="en-US" dirty="0"/>
          </a:p>
        </p:txBody>
      </p:sp>
      <p:sp>
        <p:nvSpPr>
          <p:cNvPr id="6" name="Footer Placeholder 5">
            <a:extLst>
              <a:ext uri="{FF2B5EF4-FFF2-40B4-BE49-F238E27FC236}">
                <a16:creationId xmlns:a16="http://schemas.microsoft.com/office/drawing/2014/main" id="{0DDD7E8C-6497-448B-8B23-73051C1D471B}"/>
              </a:ext>
            </a:extLst>
          </p:cNvPr>
          <p:cNvSpPr>
            <a:spLocks noGrp="1"/>
          </p:cNvSpPr>
          <p:nvPr>
            <p:ph type="ftr" sz="quarter" idx="11"/>
          </p:nvPr>
        </p:nvSpPr>
        <p:spPr/>
        <p:txBody>
          <a:bodyPr/>
          <a:lstStyle/>
          <a:p>
            <a:r>
              <a:rPr lang="en-GB" dirty="0"/>
              <a:t>Context-aware advertisement recommendation for high-speed social news feeding</a:t>
            </a:r>
            <a:endParaRPr lang="en-US" dirty="0"/>
          </a:p>
        </p:txBody>
      </p:sp>
    </p:spTree>
    <p:extLst>
      <p:ext uri="{BB962C8B-B14F-4D97-AF65-F5344CB8AC3E}">
        <p14:creationId xmlns:p14="http://schemas.microsoft.com/office/powerpoint/2010/main" val="2761515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0" dirty="0"/>
              <a:t>Combining the two equations </a:t>
            </a:r>
          </a:p>
        </p:txBody>
      </p:sp>
      <p:sp>
        <p:nvSpPr>
          <p:cNvPr id="4" name="Content Placeholder 3">
            <a:extLst>
              <a:ext uri="{FF2B5EF4-FFF2-40B4-BE49-F238E27FC236}">
                <a16:creationId xmlns:a16="http://schemas.microsoft.com/office/drawing/2014/main" id="{15AE7491-1138-4D73-B617-48A368F6485C}"/>
              </a:ext>
            </a:extLst>
          </p:cNvPr>
          <p:cNvSpPr>
            <a:spLocks noGrp="1"/>
          </p:cNvSpPr>
          <p:nvPr>
            <p:ph idx="1"/>
          </p:nvPr>
        </p:nvSpPr>
        <p:spPr/>
        <p:txBody>
          <a:bodyPr>
            <a:normAutofit/>
          </a:bodyPr>
          <a:lstStyle/>
          <a:p>
            <a:pPr marL="0" indent="0">
              <a:buNone/>
            </a:pPr>
            <a:r>
              <a:rPr lang="de-CH" dirty="0"/>
              <a:t>The total relevance between a user u and an ad a is given by the following equation which combains the user static interests and dynamic news feed from his friends.</a:t>
            </a:r>
          </a:p>
          <a:p>
            <a:pPr lvl="1"/>
            <a:r>
              <a:rPr lang="el-GR" dirty="0"/>
              <a:t>φ(</a:t>
            </a:r>
            <a:r>
              <a:rPr lang="de-CH" dirty="0"/>
              <a:t>u, a) = </a:t>
            </a:r>
            <a:r>
              <a:rPr lang="el-GR" dirty="0"/>
              <a:t>α · φ</a:t>
            </a:r>
            <a:r>
              <a:rPr lang="de-CH" baseline="-25000" dirty="0"/>
              <a:t>s</a:t>
            </a:r>
            <a:r>
              <a:rPr lang="de-CH" dirty="0"/>
              <a:t>(u, a) + (1 − </a:t>
            </a:r>
            <a:r>
              <a:rPr lang="el-GR" dirty="0"/>
              <a:t>α) · φ</a:t>
            </a:r>
            <a:r>
              <a:rPr lang="de-CH" baseline="-25000" dirty="0"/>
              <a:t>d</a:t>
            </a:r>
            <a:r>
              <a:rPr lang="de-CH" dirty="0"/>
              <a:t>(u, a).</a:t>
            </a:r>
          </a:p>
          <a:p>
            <a:pPr marL="0" indent="0">
              <a:buNone/>
            </a:pPr>
            <a:r>
              <a:rPr lang="de-CH" dirty="0"/>
              <a:t> Where </a:t>
            </a:r>
            <a:r>
              <a:rPr lang="el-GR" dirty="0"/>
              <a:t>α</a:t>
            </a:r>
            <a:r>
              <a:rPr lang="de-CH" dirty="0"/>
              <a:t> is a system parameter can set according to the application requriment.</a:t>
            </a:r>
          </a:p>
          <a:p>
            <a:r>
              <a:rPr lang="de-CH" dirty="0"/>
              <a:t>When </a:t>
            </a:r>
            <a:r>
              <a:rPr lang="el-GR" dirty="0"/>
              <a:t>α</a:t>
            </a:r>
            <a:r>
              <a:rPr lang="de-CH" dirty="0"/>
              <a:t> close to 1</a:t>
            </a:r>
          </a:p>
          <a:p>
            <a:pPr lvl="1"/>
            <a:r>
              <a:rPr lang="de-CH" dirty="0"/>
              <a:t>Static, easy to maintain, less effort</a:t>
            </a:r>
          </a:p>
          <a:p>
            <a:r>
              <a:rPr lang="de-CH" dirty="0"/>
              <a:t>When close to  0</a:t>
            </a:r>
          </a:p>
          <a:p>
            <a:pPr lvl="1"/>
            <a:r>
              <a:rPr lang="de-CH" dirty="0"/>
              <a:t>Dynamic, real time, efficient.</a:t>
            </a:r>
            <a:endParaRPr lang="en-CH" dirty="0"/>
          </a:p>
        </p:txBody>
      </p:sp>
      <p:sp>
        <p:nvSpPr>
          <p:cNvPr id="3" name="Slide Number Placeholder 2">
            <a:extLst>
              <a:ext uri="{FF2B5EF4-FFF2-40B4-BE49-F238E27FC236}">
                <a16:creationId xmlns:a16="http://schemas.microsoft.com/office/drawing/2014/main" id="{2848A7E8-ED58-4904-9FB0-DABFFD08523F}"/>
              </a:ext>
            </a:extLst>
          </p:cNvPr>
          <p:cNvSpPr>
            <a:spLocks noGrp="1"/>
          </p:cNvSpPr>
          <p:nvPr>
            <p:ph type="sldNum" sz="quarter" idx="12"/>
          </p:nvPr>
        </p:nvSpPr>
        <p:spPr/>
        <p:txBody>
          <a:bodyPr/>
          <a:lstStyle/>
          <a:p>
            <a:fld id="{E31375A4-56A4-47D6-9801-1991572033F7}" type="slidenum">
              <a:rPr lang="en-US" smtClean="0"/>
              <a:t>7</a:t>
            </a:fld>
            <a:endParaRPr lang="en-US" dirty="0"/>
          </a:p>
        </p:txBody>
      </p:sp>
    </p:spTree>
    <p:extLst>
      <p:ext uri="{BB962C8B-B14F-4D97-AF65-F5344CB8AC3E}">
        <p14:creationId xmlns:p14="http://schemas.microsoft.com/office/powerpoint/2010/main" val="2362296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e-CH" sz="2800" b="0" dirty="0"/>
              <a:t>3.1 Online retrieval algorithm 1/3</a:t>
            </a:r>
            <a:endParaRPr lang="en-US" sz="2800" dirty="0"/>
          </a:p>
        </p:txBody>
      </p:sp>
      <mc:AlternateContent xmlns:mc="http://schemas.openxmlformats.org/markup-compatibility/2006">
        <mc:Choice xmlns:a14="http://schemas.microsoft.com/office/drawing/2010/main" Requires="a14">
          <p:sp>
            <p:nvSpPr>
              <p:cNvPr id="10" name="Content Placeholder 9">
                <a:extLst>
                  <a:ext uri="{FF2B5EF4-FFF2-40B4-BE49-F238E27FC236}">
                    <a16:creationId xmlns:a16="http://schemas.microsoft.com/office/drawing/2014/main" id="{63D34192-D644-4222-BBF5-FBFDFDAEF83E}"/>
                  </a:ext>
                </a:extLst>
              </p:cNvPr>
              <p:cNvSpPr>
                <a:spLocks noGrp="1"/>
              </p:cNvSpPr>
              <p:nvPr>
                <p:ph idx="1"/>
              </p:nvPr>
            </p:nvSpPr>
            <p:spPr>
              <a:xfrm>
                <a:off x="1295400" y="1981201"/>
                <a:ext cx="9601200" cy="3809999"/>
              </a:xfrm>
            </p:spPr>
            <p:txBody>
              <a:bodyPr>
                <a:normAutofit lnSpcReduction="10000"/>
              </a:bodyPr>
              <a:lstStyle/>
              <a:p>
                <a:r>
                  <a:rPr lang="en-GB" dirty="0"/>
                  <a:t>Existing social ad recommendation systems learn a model </a:t>
                </a:r>
                <a:r>
                  <a:rPr lang="de-CH" dirty="0"/>
                  <a:t>for personal interests offline</a:t>
                </a:r>
              </a:p>
              <a:p>
                <a:pPr lvl="1"/>
                <a:r>
                  <a:rPr lang="de-CH" dirty="0"/>
                  <a:t>Static model, Offilne computed, returns with the user news feed</a:t>
                </a:r>
              </a:p>
              <a:p>
                <a:r>
                  <a:rPr lang="de-CH" dirty="0"/>
                  <a:t>These models don’t work in the context aware </a:t>
                </a:r>
              </a:p>
              <a:p>
                <a:pPr lvl="1"/>
                <a:r>
                  <a:rPr lang="de-CH" dirty="0"/>
                  <a:t>Dynamaic context, write operations, news feed variations</a:t>
                </a:r>
              </a:p>
              <a:p>
                <a:r>
                  <a:rPr lang="de-CH" dirty="0"/>
                  <a:t>User triggers read operation.</a:t>
                </a:r>
              </a:p>
              <a:p>
                <a:pPr lvl="1"/>
                <a:r>
                  <a:rPr lang="de-CH" dirty="0"/>
                  <a:t>Scan all ads database without prober index, very high cost </a:t>
                </a:r>
              </a:p>
              <a:p>
                <a:r>
                  <a:rPr lang="de-CH" dirty="0"/>
                  <a:t>Rewrite the ranking functions in aggregation way</a:t>
                </a:r>
              </a:p>
              <a:p>
                <a:pPr lvl="1">
                  <a:spcAft>
                    <a:spcPts val="1200"/>
                  </a:spcAft>
                </a:pPr>
                <a14:m>
                  <m:oMath xmlns:m="http://schemas.openxmlformats.org/officeDocument/2006/math">
                    <m:r>
                      <m:rPr>
                        <m:nor/>
                      </m:rPr>
                      <a:rPr lang="el-GR" smtClean="0"/>
                      <m:t>φ</m:t>
                    </m:r>
                    <m:r>
                      <m:rPr>
                        <m:nor/>
                      </m:rPr>
                      <a:rPr lang="el-GR" smtClean="0"/>
                      <m:t>(</m:t>
                    </m:r>
                    <m:r>
                      <m:rPr>
                        <m:nor/>
                      </m:rPr>
                      <a:rPr lang="de-CH" smtClean="0"/>
                      <m:t>u</m:t>
                    </m:r>
                    <m:r>
                      <m:rPr>
                        <m:nor/>
                      </m:rPr>
                      <a:rPr lang="de-CH" smtClean="0"/>
                      <m:t>, </m:t>
                    </m:r>
                    <m:r>
                      <m:rPr>
                        <m:nor/>
                      </m:rPr>
                      <a:rPr lang="de-CH" smtClean="0"/>
                      <m:t>a</m:t>
                    </m:r>
                    <m:r>
                      <m:rPr>
                        <m:nor/>
                      </m:rPr>
                      <a:rPr lang="de-CH" smtClean="0"/>
                      <m:t>) = </m:t>
                    </m:r>
                    <m:nary>
                      <m:naryPr>
                        <m:chr m:val="∑"/>
                        <m:supHide m:val="on"/>
                        <m:ctrlPr>
                          <a:rPr lang="de-CH" i="1" smtClean="0">
                            <a:latin typeface="Cambria Math" panose="02040503050406030204" pitchFamily="18" charset="0"/>
                          </a:rPr>
                        </m:ctrlPr>
                      </m:naryPr>
                      <m:sub>
                        <m:r>
                          <m:rPr>
                            <m:brk m:alnAt="7"/>
                          </m:rPr>
                          <a:rPr lang="de-CH" b="0" i="1" smtClean="0">
                            <a:latin typeface="Cambria Math" panose="02040503050406030204" pitchFamily="18" charset="0"/>
                          </a:rPr>
                          <m:t>𝑤</m:t>
                        </m:r>
                        <m:r>
                          <a:rPr lang="de-CH" b="0" i="1" smtClean="0">
                            <a:latin typeface="Cambria Math" panose="02040503050406030204" pitchFamily="18" charset="0"/>
                            <a:ea typeface="Cambria Math" panose="02040503050406030204" pitchFamily="18" charset="0"/>
                          </a:rPr>
                          <m:t>∈</m:t>
                        </m:r>
                        <m:r>
                          <a:rPr lang="de-CH" b="0" i="1" smtClean="0">
                            <a:latin typeface="Cambria Math" panose="02040503050406030204" pitchFamily="18" charset="0"/>
                            <a:ea typeface="Cambria Math" panose="02040503050406030204" pitchFamily="18" charset="0"/>
                          </a:rPr>
                          <m:t>𝑇</m:t>
                        </m:r>
                      </m:sub>
                      <m:sup/>
                      <m:e>
                        <m:d>
                          <m:dPr>
                            <m:begChr m:val="["/>
                            <m:endChr m:val="]"/>
                            <m:ctrlPr>
                              <a:rPr lang="de-CH" b="0" i="1" smtClean="0">
                                <a:latin typeface="Cambria Math" panose="02040503050406030204" pitchFamily="18" charset="0"/>
                                <a:ea typeface="Cambria Math" panose="02040503050406030204" pitchFamily="18" charset="0"/>
                              </a:rPr>
                            </m:ctrlPr>
                          </m:dPr>
                          <m:e>
                            <m:r>
                              <a:rPr lang="de-CH" b="0" i="1" smtClean="0">
                                <a:latin typeface="Cambria Math" panose="02040503050406030204" pitchFamily="18" charset="0"/>
                                <a:ea typeface="Cambria Math" panose="02040503050406030204" pitchFamily="18" charset="0"/>
                              </a:rPr>
                              <m:t>𝛼</m:t>
                            </m:r>
                            <m:r>
                              <a:rPr lang="de-CH" b="0" i="1" smtClean="0">
                                <a:latin typeface="Cambria Math" panose="02040503050406030204" pitchFamily="18" charset="0"/>
                                <a:ea typeface="Cambria Math" panose="02040503050406030204" pitchFamily="18" charset="0"/>
                              </a:rPr>
                              <m:t>.</m:t>
                            </m:r>
                            <m:r>
                              <a:rPr lang="de-CH" b="0" i="1" smtClean="0">
                                <a:latin typeface="Cambria Math" panose="02040503050406030204" pitchFamily="18" charset="0"/>
                                <a:ea typeface="Cambria Math" panose="02040503050406030204" pitchFamily="18" charset="0"/>
                              </a:rPr>
                              <m:t>𝑟𝑒𝑙</m:t>
                            </m:r>
                            <m:d>
                              <m:dPr>
                                <m:ctrlPr>
                                  <a:rPr lang="de-CH" b="0" i="1" smtClean="0">
                                    <a:latin typeface="Cambria Math" panose="02040503050406030204" pitchFamily="18" charset="0"/>
                                    <a:ea typeface="Cambria Math" panose="02040503050406030204" pitchFamily="18" charset="0"/>
                                  </a:rPr>
                                </m:ctrlPr>
                              </m:dPr>
                              <m:e>
                                <m:r>
                                  <a:rPr lang="de-CH" b="0" i="1" smtClean="0">
                                    <a:latin typeface="Cambria Math" panose="02040503050406030204" pitchFamily="18" charset="0"/>
                                    <a:ea typeface="Cambria Math" panose="02040503050406030204" pitchFamily="18" charset="0"/>
                                  </a:rPr>
                                  <m:t>𝑢</m:t>
                                </m:r>
                                <m:r>
                                  <a:rPr lang="de-CH" b="0" i="1" smtClean="0">
                                    <a:latin typeface="Cambria Math" panose="02040503050406030204" pitchFamily="18" charset="0"/>
                                    <a:ea typeface="Cambria Math" panose="02040503050406030204" pitchFamily="18" charset="0"/>
                                  </a:rPr>
                                  <m:t>,</m:t>
                                </m:r>
                                <m:r>
                                  <a:rPr lang="de-CH" b="0" i="1" smtClean="0">
                                    <a:latin typeface="Cambria Math" panose="02040503050406030204" pitchFamily="18" charset="0"/>
                                    <a:ea typeface="Cambria Math" panose="02040503050406030204" pitchFamily="18" charset="0"/>
                                  </a:rPr>
                                  <m:t>𝑤</m:t>
                                </m:r>
                              </m:e>
                            </m:d>
                            <m:r>
                              <a:rPr lang="de-CH" b="0" i="1" smtClean="0">
                                <a:latin typeface="Cambria Math" panose="02040503050406030204" pitchFamily="18" charset="0"/>
                                <a:ea typeface="Cambria Math" panose="02040503050406030204" pitchFamily="18" charset="0"/>
                              </a:rPr>
                              <m:t>+ </m:t>
                            </m:r>
                            <m:f>
                              <m:fPr>
                                <m:ctrlPr>
                                  <a:rPr lang="de-CH" b="0" i="1" smtClean="0">
                                    <a:latin typeface="Cambria Math" panose="02040503050406030204" pitchFamily="18" charset="0"/>
                                    <a:ea typeface="Cambria Math" panose="02040503050406030204" pitchFamily="18" charset="0"/>
                                  </a:rPr>
                                </m:ctrlPr>
                              </m:fPr>
                              <m:num>
                                <m:r>
                                  <a:rPr lang="de-CH" b="0" i="1" smtClean="0">
                                    <a:latin typeface="Cambria Math" panose="02040503050406030204" pitchFamily="18" charset="0"/>
                                    <a:ea typeface="Cambria Math" panose="02040503050406030204" pitchFamily="18" charset="0"/>
                                  </a:rPr>
                                  <m:t>1</m:t>
                                </m:r>
                                <m:r>
                                  <a:rPr lang="de-CH" b="0" i="1" smtClean="0">
                                    <a:latin typeface="Cambria Math" panose="02040503050406030204" pitchFamily="18" charset="0"/>
                                    <a:ea typeface="Cambria Math" panose="02040503050406030204" pitchFamily="18" charset="0"/>
                                  </a:rPr>
                                  <m:t>−</m:t>
                                </m:r>
                                <m:r>
                                  <a:rPr lang="de-CH" b="0" i="1" smtClean="0">
                                    <a:latin typeface="Cambria Math" panose="02040503050406030204" pitchFamily="18" charset="0"/>
                                    <a:ea typeface="Cambria Math" panose="02040503050406030204" pitchFamily="18" charset="0"/>
                                  </a:rPr>
                                  <m:t>𝛼</m:t>
                                </m:r>
                              </m:num>
                              <m:den>
                                <m:r>
                                  <a:rPr lang="de-CH" b="0" i="1" smtClean="0">
                                    <a:latin typeface="Cambria Math" panose="02040503050406030204" pitchFamily="18" charset="0"/>
                                    <a:ea typeface="Cambria Math" panose="02040503050406030204" pitchFamily="18" charset="0"/>
                                  </a:rPr>
                                  <m:t>𝑚</m:t>
                                </m:r>
                              </m:den>
                            </m:f>
                            <m:nary>
                              <m:naryPr>
                                <m:chr m:val="∑"/>
                                <m:supHide m:val="on"/>
                                <m:ctrlPr>
                                  <a:rPr lang="de-CH" b="0" i="1" smtClean="0">
                                    <a:latin typeface="Cambria Math" panose="02040503050406030204" pitchFamily="18" charset="0"/>
                                    <a:ea typeface="Cambria Math" panose="02040503050406030204" pitchFamily="18" charset="0"/>
                                  </a:rPr>
                                </m:ctrlPr>
                              </m:naryPr>
                              <m:sub>
                                <m:r>
                                  <m:rPr>
                                    <m:brk m:alnAt="7"/>
                                  </m:rPr>
                                  <a:rPr lang="de-CH" b="0" i="1" smtClean="0">
                                    <a:latin typeface="Cambria Math" panose="02040503050406030204" pitchFamily="18" charset="0"/>
                                    <a:ea typeface="Cambria Math" panose="02040503050406030204" pitchFamily="18" charset="0"/>
                                  </a:rPr>
                                  <m:t>𝑑</m:t>
                                </m:r>
                                <m:r>
                                  <a:rPr lang="de-CH" b="0" i="1" smtClean="0">
                                    <a:latin typeface="Cambria Math" panose="02040503050406030204" pitchFamily="18" charset="0"/>
                                    <a:ea typeface="Cambria Math" panose="02040503050406030204" pitchFamily="18" charset="0"/>
                                  </a:rPr>
                                  <m:t>∈</m:t>
                                </m:r>
                                <m:r>
                                  <a:rPr lang="de-CH" b="0" i="1" smtClean="0">
                                    <a:latin typeface="Cambria Math" panose="02040503050406030204" pitchFamily="18" charset="0"/>
                                    <a:ea typeface="Cambria Math" panose="02040503050406030204" pitchFamily="18" charset="0"/>
                                  </a:rPr>
                                  <m:t>𝑊𝑢</m:t>
                                </m:r>
                              </m:sub>
                              <m:sup/>
                              <m:e>
                                <m:r>
                                  <a:rPr lang="de-CH" b="0" i="1" smtClean="0">
                                    <a:latin typeface="Cambria Math" panose="02040503050406030204" pitchFamily="18" charset="0"/>
                                    <a:ea typeface="Cambria Math" panose="02040503050406030204" pitchFamily="18" charset="0"/>
                                  </a:rPr>
                                  <m:t>𝑟𝑒𝑙</m:t>
                                </m:r>
                                <m:d>
                                  <m:dPr>
                                    <m:ctrlPr>
                                      <a:rPr lang="de-CH" b="0" i="1" smtClean="0">
                                        <a:latin typeface="Cambria Math" panose="02040503050406030204" pitchFamily="18" charset="0"/>
                                        <a:ea typeface="Cambria Math" panose="02040503050406030204" pitchFamily="18" charset="0"/>
                                      </a:rPr>
                                    </m:ctrlPr>
                                  </m:dPr>
                                  <m:e>
                                    <m:r>
                                      <a:rPr lang="de-CH" b="0" i="1" smtClean="0">
                                        <a:latin typeface="Cambria Math" panose="02040503050406030204" pitchFamily="18" charset="0"/>
                                        <a:ea typeface="Cambria Math" panose="02040503050406030204" pitchFamily="18" charset="0"/>
                                      </a:rPr>
                                      <m:t>𝑑</m:t>
                                    </m:r>
                                    <m:r>
                                      <a:rPr lang="de-CH" b="0" i="1" smtClean="0">
                                        <a:latin typeface="Cambria Math" panose="02040503050406030204" pitchFamily="18" charset="0"/>
                                        <a:ea typeface="Cambria Math" panose="02040503050406030204" pitchFamily="18" charset="0"/>
                                      </a:rPr>
                                      <m:t>,</m:t>
                                    </m:r>
                                    <m:r>
                                      <a:rPr lang="de-CH" b="0" i="1" smtClean="0">
                                        <a:latin typeface="Cambria Math" panose="02040503050406030204" pitchFamily="18" charset="0"/>
                                        <a:ea typeface="Cambria Math" panose="02040503050406030204" pitchFamily="18" charset="0"/>
                                      </a:rPr>
                                      <m:t>𝑤</m:t>
                                    </m:r>
                                  </m:e>
                                </m:d>
                              </m:e>
                            </m:nary>
                          </m:e>
                        </m:d>
                        <m:r>
                          <a:rPr lang="de-CH" b="0" i="1" smtClean="0">
                            <a:latin typeface="Cambria Math" panose="02040503050406030204" pitchFamily="18" charset="0"/>
                          </a:rPr>
                          <m:t>.</m:t>
                        </m:r>
                        <m:r>
                          <a:rPr lang="de-CH" b="0" i="1" smtClean="0">
                            <a:latin typeface="Cambria Math" panose="02040503050406030204" pitchFamily="18" charset="0"/>
                          </a:rPr>
                          <m:t>𝑟𝑒𝑙</m:t>
                        </m:r>
                        <m:r>
                          <a:rPr lang="de-CH" b="0" i="1" smtClean="0">
                            <a:latin typeface="Cambria Math" panose="02040503050406030204" pitchFamily="18" charset="0"/>
                          </a:rPr>
                          <m:t>(</m:t>
                        </m:r>
                        <m:r>
                          <a:rPr lang="de-CH" b="0" i="1" smtClean="0">
                            <a:latin typeface="Cambria Math" panose="02040503050406030204" pitchFamily="18" charset="0"/>
                          </a:rPr>
                          <m:t>𝑎</m:t>
                        </m:r>
                        <m:r>
                          <a:rPr lang="de-CH" b="0" i="1" smtClean="0">
                            <a:latin typeface="Cambria Math" panose="02040503050406030204" pitchFamily="18" charset="0"/>
                          </a:rPr>
                          <m:t>,</m:t>
                        </m:r>
                        <m:r>
                          <a:rPr lang="de-CH" b="0" i="1" smtClean="0">
                            <a:latin typeface="Cambria Math" panose="02040503050406030204" pitchFamily="18" charset="0"/>
                          </a:rPr>
                          <m:t>𝑤</m:t>
                        </m:r>
                        <m:r>
                          <a:rPr lang="de-CH" b="0" i="1" smtClean="0">
                            <a:latin typeface="Cambria Math" panose="02040503050406030204" pitchFamily="18" charset="0"/>
                          </a:rPr>
                          <m:t>)</m:t>
                        </m:r>
                      </m:e>
                    </m:nary>
                  </m:oMath>
                </a14:m>
                <a:endParaRPr lang="de-CH" dirty="0"/>
              </a:p>
            </p:txBody>
          </p:sp>
        </mc:Choice>
        <mc:Fallback>
          <p:sp>
            <p:nvSpPr>
              <p:cNvPr id="10" name="Content Placeholder 9">
                <a:extLst>
                  <a:ext uri="{FF2B5EF4-FFF2-40B4-BE49-F238E27FC236}">
                    <a16:creationId xmlns:a16="http://schemas.microsoft.com/office/drawing/2014/main" id="{63D34192-D644-4222-BBF5-FBFDFDAEF83E}"/>
                  </a:ext>
                </a:extLst>
              </p:cNvPr>
              <p:cNvSpPr>
                <a:spLocks noGrp="1" noRot="1" noChangeAspect="1" noMove="1" noResize="1" noEditPoints="1" noAdjustHandles="1" noChangeArrowheads="1" noChangeShapeType="1" noTextEdit="1"/>
              </p:cNvSpPr>
              <p:nvPr>
                <p:ph idx="1"/>
              </p:nvPr>
            </p:nvSpPr>
            <p:spPr>
              <a:xfrm>
                <a:off x="1295400" y="1981201"/>
                <a:ext cx="9601200" cy="3809999"/>
              </a:xfrm>
              <a:blipFill>
                <a:blip r:embed="rId2"/>
                <a:stretch>
                  <a:fillRect l="-571" t="-2240" b="-12000"/>
                </a:stretch>
              </a:blipFill>
            </p:spPr>
            <p:txBody>
              <a:bodyPr/>
              <a:lstStyle/>
              <a:p>
                <a:r>
                  <a:rPr lang="en-GB">
                    <a:noFill/>
                  </a:rPr>
                  <a:t> </a:t>
                </a:r>
              </a:p>
            </p:txBody>
          </p:sp>
        </mc:Fallback>
      </mc:AlternateContent>
      <p:sp>
        <p:nvSpPr>
          <p:cNvPr id="9" name="Footer Placeholder 8">
            <a:extLst>
              <a:ext uri="{FF2B5EF4-FFF2-40B4-BE49-F238E27FC236}">
                <a16:creationId xmlns:a16="http://schemas.microsoft.com/office/drawing/2014/main" id="{46DDD673-3598-47B0-9A60-A851FBBD6C0F}"/>
              </a:ext>
            </a:extLst>
          </p:cNvPr>
          <p:cNvSpPr>
            <a:spLocks noGrp="1"/>
          </p:cNvSpPr>
          <p:nvPr>
            <p:ph type="ftr" sz="quarter" idx="11"/>
          </p:nvPr>
        </p:nvSpPr>
        <p:spPr/>
        <p:txBody>
          <a:bodyPr/>
          <a:lstStyle/>
          <a:p>
            <a:r>
              <a:rPr lang="en-GB" dirty="0"/>
              <a:t>Context-aware advertisement recommendation for high-speed social news feeding</a:t>
            </a:r>
            <a:endParaRPr lang="en-US" dirty="0"/>
          </a:p>
        </p:txBody>
      </p:sp>
      <p:sp>
        <p:nvSpPr>
          <p:cNvPr id="7" name="Date Placeholder 6">
            <a:extLst>
              <a:ext uri="{FF2B5EF4-FFF2-40B4-BE49-F238E27FC236}">
                <a16:creationId xmlns:a16="http://schemas.microsoft.com/office/drawing/2014/main" id="{D4E716F0-784E-4C3F-83E2-E71912AD956A}"/>
              </a:ext>
            </a:extLst>
          </p:cNvPr>
          <p:cNvSpPr>
            <a:spLocks noGrp="1"/>
          </p:cNvSpPr>
          <p:nvPr>
            <p:ph type="dt" sz="half" idx="10"/>
          </p:nvPr>
        </p:nvSpPr>
        <p:spPr/>
        <p:txBody>
          <a:bodyPr/>
          <a:lstStyle/>
          <a:p>
            <a:r>
              <a:rPr lang="en-CH" dirty="0"/>
              <a:t>13/12/2017</a:t>
            </a:r>
            <a:endParaRPr lang="en-US" dirty="0"/>
          </a:p>
        </p:txBody>
      </p:sp>
      <p:sp>
        <p:nvSpPr>
          <p:cNvPr id="8" name="Slide Number Placeholder 7">
            <a:extLst>
              <a:ext uri="{FF2B5EF4-FFF2-40B4-BE49-F238E27FC236}">
                <a16:creationId xmlns:a16="http://schemas.microsoft.com/office/drawing/2014/main" id="{049C1873-C6B5-4053-A438-C6643F073CC1}"/>
              </a:ext>
            </a:extLst>
          </p:cNvPr>
          <p:cNvSpPr>
            <a:spLocks noGrp="1"/>
          </p:cNvSpPr>
          <p:nvPr>
            <p:ph type="sldNum" sz="quarter" idx="12"/>
          </p:nvPr>
        </p:nvSpPr>
        <p:spPr/>
        <p:txBody>
          <a:bodyPr/>
          <a:lstStyle/>
          <a:p>
            <a:fld id="{E31375A4-56A4-47D6-9801-1991572033F7}" type="slidenum">
              <a:rPr lang="en-US" smtClean="0"/>
              <a:t>8</a:t>
            </a:fld>
            <a:endParaRPr lang="en-US" dirty="0"/>
          </a:p>
        </p:txBody>
      </p:sp>
      <p:sp>
        <p:nvSpPr>
          <p:cNvPr id="5" name="Right Brace 4">
            <a:extLst>
              <a:ext uri="{FF2B5EF4-FFF2-40B4-BE49-F238E27FC236}">
                <a16:creationId xmlns:a16="http://schemas.microsoft.com/office/drawing/2014/main" id="{EC4FB6A4-B630-422D-8739-8425901278CE}"/>
              </a:ext>
            </a:extLst>
          </p:cNvPr>
          <p:cNvSpPr/>
          <p:nvPr/>
        </p:nvSpPr>
        <p:spPr>
          <a:xfrm rot="5400000">
            <a:off x="5044033" y="4030216"/>
            <a:ext cx="297711" cy="331893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H" dirty="0"/>
          </a:p>
        </p:txBody>
      </p:sp>
      <p:sp>
        <p:nvSpPr>
          <p:cNvPr id="26" name="TextBox 25">
            <a:extLst>
              <a:ext uri="{FF2B5EF4-FFF2-40B4-BE49-F238E27FC236}">
                <a16:creationId xmlns:a16="http://schemas.microsoft.com/office/drawing/2014/main" id="{C5FE3DE3-B6B7-42D0-828F-B3F1E4F1715B}"/>
              </a:ext>
            </a:extLst>
          </p:cNvPr>
          <p:cNvSpPr txBox="1"/>
          <p:nvPr/>
        </p:nvSpPr>
        <p:spPr>
          <a:xfrm>
            <a:off x="4369850" y="5655125"/>
            <a:ext cx="542260" cy="338554"/>
          </a:xfrm>
          <a:prstGeom prst="rect">
            <a:avLst/>
          </a:prstGeom>
          <a:noFill/>
        </p:spPr>
        <p:txBody>
          <a:bodyPr wrap="square" rtlCol="0">
            <a:spAutoFit/>
          </a:bodyPr>
          <a:lstStyle/>
          <a:p>
            <a:r>
              <a:rPr lang="en-GB" sz="1600" dirty="0"/>
              <a:t>Q</a:t>
            </a:r>
            <a:r>
              <a:rPr lang="en-GB" sz="1600" baseline="-25000" dirty="0"/>
              <a:t>u</a:t>
            </a:r>
          </a:p>
        </p:txBody>
      </p:sp>
    </p:spTree>
    <p:extLst>
      <p:ext uri="{BB962C8B-B14F-4D97-AF65-F5344CB8AC3E}">
        <p14:creationId xmlns:p14="http://schemas.microsoft.com/office/powerpoint/2010/main" val="3229171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7C3D8-E7CF-4A47-9206-25B069B6A0A3}"/>
              </a:ext>
            </a:extLst>
          </p:cNvPr>
          <p:cNvSpPr>
            <a:spLocks noGrp="1"/>
          </p:cNvSpPr>
          <p:nvPr>
            <p:ph type="title"/>
          </p:nvPr>
        </p:nvSpPr>
        <p:spPr/>
        <p:txBody>
          <a:bodyPr/>
          <a:lstStyle/>
          <a:p>
            <a:r>
              <a:rPr lang="de-CH" b="0" dirty="0"/>
              <a:t>3.1 Online retrieval algorithm 2/3</a:t>
            </a:r>
            <a:endParaRPr lang="en-GB" dirty="0"/>
          </a:p>
        </p:txBody>
      </p:sp>
      <p:sp>
        <p:nvSpPr>
          <p:cNvPr id="3" name="Content Placeholder 2">
            <a:extLst>
              <a:ext uri="{FF2B5EF4-FFF2-40B4-BE49-F238E27FC236}">
                <a16:creationId xmlns:a16="http://schemas.microsoft.com/office/drawing/2014/main" id="{573899AE-1346-4F83-8E7B-403C1C8D7E09}"/>
              </a:ext>
            </a:extLst>
          </p:cNvPr>
          <p:cNvSpPr>
            <a:spLocks noGrp="1"/>
          </p:cNvSpPr>
          <p:nvPr>
            <p:ph idx="1"/>
          </p:nvPr>
        </p:nvSpPr>
        <p:spPr/>
        <p:txBody>
          <a:bodyPr>
            <a:noAutofit/>
          </a:bodyPr>
          <a:lstStyle/>
          <a:p>
            <a:pPr marL="0" indent="0">
              <a:buNone/>
            </a:pPr>
            <a:r>
              <a:rPr lang="en-GB" dirty="0"/>
              <a:t>After rewriting the ranking function in aggregation way we can simplify the online </a:t>
            </a:r>
          </a:p>
          <a:p>
            <a:pPr marL="0" indent="0">
              <a:buNone/>
            </a:pPr>
            <a:r>
              <a:rPr lang="en-GB" dirty="0"/>
              <a:t>Retrieval algorithm as follows:</a:t>
            </a:r>
          </a:p>
          <a:p>
            <a:pPr marL="457200" indent="-457200">
              <a:lnSpc>
                <a:spcPct val="160000"/>
              </a:lnSpc>
              <a:spcBef>
                <a:spcPts val="600"/>
              </a:spcBef>
              <a:buFont typeface="+mj-lt"/>
              <a:buAutoNum type="arabicPeriod"/>
            </a:pPr>
            <a:r>
              <a:rPr lang="de-CH" dirty="0"/>
              <a:t>Rel(a,w) independent of the dynamic context so it could be offiline calcultaed and sorted </a:t>
            </a:r>
          </a:p>
          <a:p>
            <a:pPr marL="457200" indent="-457200">
              <a:lnSpc>
                <a:spcPct val="160000"/>
              </a:lnSpc>
              <a:spcBef>
                <a:spcPts val="0"/>
              </a:spcBef>
              <a:buFont typeface="+mj-lt"/>
              <a:buAutoNum type="arabicPeriod"/>
            </a:pPr>
            <a:r>
              <a:rPr lang="en-GB" dirty="0"/>
              <a:t>Therefore, we can maintain |T| inverted lists for each user, each sorted by rel(a,w).</a:t>
            </a:r>
          </a:p>
          <a:p>
            <a:pPr marL="457200" indent="-457200">
              <a:lnSpc>
                <a:spcPct val="160000"/>
              </a:lnSpc>
              <a:spcBef>
                <a:spcPts val="0"/>
              </a:spcBef>
              <a:buFont typeface="+mj-lt"/>
              <a:buAutoNum type="arabicPeriod"/>
            </a:pPr>
            <a:r>
              <a:rPr lang="de-CH" dirty="0"/>
              <a:t>Appling the threshold algorithm</a:t>
            </a:r>
            <a:endParaRPr lang="en-GB" dirty="0"/>
          </a:p>
        </p:txBody>
      </p:sp>
      <p:sp>
        <p:nvSpPr>
          <p:cNvPr id="4" name="Footer Placeholder 3">
            <a:extLst>
              <a:ext uri="{FF2B5EF4-FFF2-40B4-BE49-F238E27FC236}">
                <a16:creationId xmlns:a16="http://schemas.microsoft.com/office/drawing/2014/main" id="{BA83B4D1-6AED-42E0-93E2-95B735731A00}"/>
              </a:ext>
            </a:extLst>
          </p:cNvPr>
          <p:cNvSpPr>
            <a:spLocks noGrp="1"/>
          </p:cNvSpPr>
          <p:nvPr>
            <p:ph type="ftr" sz="quarter" idx="11"/>
          </p:nvPr>
        </p:nvSpPr>
        <p:spPr/>
        <p:txBody>
          <a:bodyPr/>
          <a:lstStyle/>
          <a:p>
            <a:r>
              <a:rPr lang="en-GB" dirty="0"/>
              <a:t>Context-aware advertisement recommendation for high-speed social news feeding</a:t>
            </a:r>
            <a:endParaRPr lang="en-US" dirty="0"/>
          </a:p>
        </p:txBody>
      </p:sp>
      <p:sp>
        <p:nvSpPr>
          <p:cNvPr id="5" name="Date Placeholder 4">
            <a:extLst>
              <a:ext uri="{FF2B5EF4-FFF2-40B4-BE49-F238E27FC236}">
                <a16:creationId xmlns:a16="http://schemas.microsoft.com/office/drawing/2014/main" id="{7AC70657-9265-4A22-BA3E-FE58A1180778}"/>
              </a:ext>
            </a:extLst>
          </p:cNvPr>
          <p:cNvSpPr>
            <a:spLocks noGrp="1"/>
          </p:cNvSpPr>
          <p:nvPr>
            <p:ph type="dt" sz="half" idx="10"/>
          </p:nvPr>
        </p:nvSpPr>
        <p:spPr/>
        <p:txBody>
          <a:bodyPr/>
          <a:lstStyle/>
          <a:p>
            <a:r>
              <a:rPr lang="en-CH" dirty="0"/>
              <a:t>13/12/2017</a:t>
            </a:r>
            <a:endParaRPr lang="en-US" dirty="0"/>
          </a:p>
        </p:txBody>
      </p:sp>
      <p:sp>
        <p:nvSpPr>
          <p:cNvPr id="6" name="Slide Number Placeholder 5">
            <a:extLst>
              <a:ext uri="{FF2B5EF4-FFF2-40B4-BE49-F238E27FC236}">
                <a16:creationId xmlns:a16="http://schemas.microsoft.com/office/drawing/2014/main" id="{8F59A7E5-ABEA-4B8E-BF27-4384031F5B9C}"/>
              </a:ext>
            </a:extLst>
          </p:cNvPr>
          <p:cNvSpPr>
            <a:spLocks noGrp="1"/>
          </p:cNvSpPr>
          <p:nvPr>
            <p:ph type="sldNum" sz="quarter" idx="12"/>
          </p:nvPr>
        </p:nvSpPr>
        <p:spPr/>
        <p:txBody>
          <a:bodyPr/>
          <a:lstStyle/>
          <a:p>
            <a:fld id="{E31375A4-56A4-47D6-9801-1991572033F7}" type="slidenum">
              <a:rPr lang="en-US" smtClean="0"/>
              <a:t>9</a:t>
            </a:fld>
            <a:endParaRPr lang="en-US" dirty="0"/>
          </a:p>
        </p:txBody>
      </p:sp>
    </p:spTree>
    <p:extLst>
      <p:ext uri="{BB962C8B-B14F-4D97-AF65-F5344CB8AC3E}">
        <p14:creationId xmlns:p14="http://schemas.microsoft.com/office/powerpoint/2010/main" val="36954442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Diamond Grid 16x9">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usiness diamond grid presentation (widescreen).potx" id="{B2221865-AD13-4DF0-B68E-BF08E8CC5659}" vid="{BAA0C488-98B6-4F47-8E1C-5C7CD9605F73}"/>
    </a:ext>
  </a:extLst>
</a:theme>
</file>

<file path=ppt/theme/theme2.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diamond grid presentation (widescreen)</Template>
  <TotalTime>1686</TotalTime>
  <Words>1434</Words>
  <Application>Microsoft Office PowerPoint</Application>
  <PresentationFormat>Widescreen</PresentationFormat>
  <Paragraphs>161</Paragraphs>
  <Slides>16</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Cambria Math</vt:lpstr>
      <vt:lpstr>Tahoma</vt:lpstr>
      <vt:lpstr>Wingdings</vt:lpstr>
      <vt:lpstr>Diamond Grid 16x9</vt:lpstr>
      <vt:lpstr>Context-aware advertisement recommendation for  high-speed social news feeding</vt:lpstr>
      <vt:lpstr>Agenda</vt:lpstr>
      <vt:lpstr>1. Introduction</vt:lpstr>
      <vt:lpstr>2. Related work</vt:lpstr>
      <vt:lpstr>3. Hybrid model construction</vt:lpstr>
      <vt:lpstr>System Overview of Context-Aware Advertisement Recommendation  in Social Networks</vt:lpstr>
      <vt:lpstr>Combining the two equations </vt:lpstr>
      <vt:lpstr>3.1 Online retrieval algorithm 1/3</vt:lpstr>
      <vt:lpstr>3.1 Online retrieval algorithm 2/3</vt:lpstr>
      <vt:lpstr>3.1 Online retrieval algorithm 3/3</vt:lpstr>
      <vt:lpstr>3.2 Safe region algorithm 1/3</vt:lpstr>
      <vt:lpstr>Safe region algorithm: Construction 2/3</vt:lpstr>
      <vt:lpstr>Safe region algorithm: Optimization 3/3</vt:lpstr>
      <vt:lpstr>4. Hybrid model 1/2</vt:lpstr>
      <vt:lpstr>4. Hybrid model 2/2</vt:lpstr>
      <vt:lpstr>5. 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Altahan, Mohammad (STUDENTS)</dc:creator>
  <cp:lastModifiedBy>Altahan, Mohammad (STUDENTS)</cp:lastModifiedBy>
  <cp:revision>89</cp:revision>
  <dcterms:created xsi:type="dcterms:W3CDTF">2017-12-03T16:31:14Z</dcterms:created>
  <dcterms:modified xsi:type="dcterms:W3CDTF">2017-12-10T10:08:09Z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