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handoutMasterIdLst>
    <p:handoutMasterId r:id="rId17"/>
  </p:handoutMasterIdLst>
  <p:sldIdLst>
    <p:sldId id="261" r:id="rId2"/>
    <p:sldId id="257" r:id="rId3"/>
    <p:sldId id="271" r:id="rId4"/>
    <p:sldId id="262" r:id="rId5"/>
    <p:sldId id="263" r:id="rId6"/>
    <p:sldId id="264" r:id="rId7"/>
    <p:sldId id="265" r:id="rId8"/>
    <p:sldId id="266" r:id="rId9"/>
    <p:sldId id="267" r:id="rId10"/>
    <p:sldId id="268" r:id="rId11"/>
    <p:sldId id="269" r:id="rId12"/>
    <p:sldId id="270" r:id="rId13"/>
    <p:sldId id="272"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tahan, Mohammad (STUDENTS)" initials="AM(" lastIdx="2" clrIdx="0">
    <p:extLst>
      <p:ext uri="{19B8F6BF-5375-455C-9EA6-DF929625EA0E}">
        <p15:presenceInfo xmlns:p15="http://schemas.microsoft.com/office/powerpoint/2012/main" userId="Altahan, Mohammad (STUDENT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706" autoAdjust="0"/>
  </p:normalViewPr>
  <p:slideViewPr>
    <p:cSldViewPr snapToGrid="0">
      <p:cViewPr varScale="1">
        <p:scale>
          <a:sx n="90" d="100"/>
          <a:sy n="90" d="100"/>
        </p:scale>
        <p:origin x="576" y="78"/>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2-04T22:01:10.740" idx="1">
    <p:pos x="5974" y="2404"/>
    <p:text>first they take the dimention wiht the minmum distance and the then check if the expansion is safe with the expansion unit so the query vector will not got beyond the boundries if we add or subtract the expansion unit.</p:text>
    <p:extLst>
      <p:ext uri="{C676402C-5697-4E1C-873F-D02D1690AC5C}">
        <p15:threadingInfo xmlns:p15="http://schemas.microsoft.com/office/powerpoint/2012/main" timeZoneBias="-60"/>
      </p:ext>
    </p:extLst>
  </p:cm>
  <p:cm authorId="1" dt="2017-12-04T22:05:11.171" idx="2">
    <p:pos x="10" y="10"/>
    <p:text>if its minimum relevance to the current top-k ads, denoted by
Sl, is still larger than the maximum relevance to those not in R, denoted by Su, then the expansion is safe. Otherwise, the
algorithm terminates and returns the safe region expanded in
partial dimensions</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A29113-7A70-4E0E-B036-871C49B835F1}" type="doc">
      <dgm:prSet loTypeId="urn:microsoft.com/office/officeart/2005/8/layout/hProcess6" loCatId="process" qsTypeId="urn:microsoft.com/office/officeart/2005/8/quickstyle/simple1" qsCatId="simple" csTypeId="urn:microsoft.com/office/officeart/2005/8/colors/accent1_1" csCatId="accent1" phldr="1"/>
      <dgm:spPr/>
      <dgm:t>
        <a:bodyPr/>
        <a:lstStyle/>
        <a:p>
          <a:endParaRPr lang="en-US"/>
        </a:p>
      </dgm:t>
    </dgm:pt>
    <dgm:pt modelId="{8734DFB3-ADD8-4FD2-87D8-1981AA0ADD0B}" type="pres">
      <dgm:prSet presAssocID="{FBA29113-7A70-4E0E-B036-871C49B835F1}" presName="theList" presStyleCnt="0">
        <dgm:presLayoutVars>
          <dgm:dir/>
          <dgm:animLvl val="lvl"/>
          <dgm:resizeHandles val="exact"/>
        </dgm:presLayoutVars>
      </dgm:prSet>
      <dgm:spPr/>
    </dgm:pt>
  </dgm:ptLst>
  <dgm:cxnLst>
    <dgm:cxn modelId="{31498E67-CEA0-4571-B7AB-26A2113144F6}" type="presOf" srcId="{FBA29113-7A70-4E0E-B036-871C49B835F1}" destId="{8734DFB3-ADD8-4FD2-87D8-1981AA0ADD0B}" srcOrd="0"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12/5/2017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dirty="0"/>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12/5/2017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dirty="0"/>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4" name="Date Placeholder 3"/>
          <p:cNvSpPr>
            <a:spLocks noGrp="1"/>
          </p:cNvSpPr>
          <p:nvPr>
            <p:ph type="dt" sz="half" idx="10"/>
          </p:nvPr>
        </p:nvSpPr>
        <p:spPr/>
        <p:txBody>
          <a:bodyPr/>
          <a:lstStyle/>
          <a:p>
            <a:r>
              <a:rPr lang="en-CH" dirty="0"/>
              <a:t>13/12/2017</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4" name="Date Placeholder 3"/>
          <p:cNvSpPr>
            <a:spLocks noGrp="1"/>
          </p:cNvSpPr>
          <p:nvPr>
            <p:ph type="dt" sz="half" idx="10"/>
          </p:nvPr>
        </p:nvSpPr>
        <p:spPr/>
        <p:txBody>
          <a:bodyPr/>
          <a:lstStyle/>
          <a:p>
            <a:r>
              <a:rPr lang="en-CH" dirty="0"/>
              <a:t>13/12/2017</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4" name="Date Placeholder 3"/>
          <p:cNvSpPr>
            <a:spLocks noGrp="1"/>
          </p:cNvSpPr>
          <p:nvPr>
            <p:ph type="dt" sz="half" idx="10"/>
          </p:nvPr>
        </p:nvSpPr>
        <p:spPr/>
        <p:txBody>
          <a:bodyPr/>
          <a:lstStyle/>
          <a:p>
            <a:r>
              <a:rPr lang="en-CH" dirty="0"/>
              <a:t>13/12/2017</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5" name="Date Placeholder 4"/>
          <p:cNvSpPr>
            <a:spLocks noGrp="1"/>
          </p:cNvSpPr>
          <p:nvPr>
            <p:ph type="dt" sz="half" idx="10"/>
          </p:nvPr>
        </p:nvSpPr>
        <p:spPr/>
        <p:txBody>
          <a:bodyPr/>
          <a:lstStyle/>
          <a:p>
            <a:r>
              <a:rPr lang="en-CH" dirty="0"/>
              <a:t>13/12/2017</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7" name="Date Placeholder 6"/>
          <p:cNvSpPr>
            <a:spLocks noGrp="1"/>
          </p:cNvSpPr>
          <p:nvPr>
            <p:ph type="dt" sz="half" idx="10"/>
          </p:nvPr>
        </p:nvSpPr>
        <p:spPr/>
        <p:txBody>
          <a:bodyPr/>
          <a:lstStyle/>
          <a:p>
            <a:r>
              <a:rPr lang="en-CH" dirty="0"/>
              <a:t>13/12/2017</a:t>
            </a:r>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3" name="Date Placeholder 2"/>
          <p:cNvSpPr>
            <a:spLocks noGrp="1"/>
          </p:cNvSpPr>
          <p:nvPr>
            <p:ph type="dt" sz="half" idx="10"/>
          </p:nvPr>
        </p:nvSpPr>
        <p:spPr/>
        <p:txBody>
          <a:bodyPr/>
          <a:lstStyle/>
          <a:p>
            <a:r>
              <a:rPr lang="en-CH" dirty="0"/>
              <a:t>13/12/2017</a:t>
            </a:r>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13" name="Footer Placeholder 212"/>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212" name="Date Placeholder 211"/>
          <p:cNvSpPr>
            <a:spLocks noGrp="1"/>
          </p:cNvSpPr>
          <p:nvPr>
            <p:ph type="dt" sz="half" idx="10"/>
          </p:nvPr>
        </p:nvSpPr>
        <p:spPr/>
        <p:txBody>
          <a:bodyPr/>
          <a:lstStyle/>
          <a:p>
            <a:r>
              <a:rPr lang="en-CH" dirty="0"/>
              <a:t>13/12/2017</a:t>
            </a:r>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5" name="Date Placeholder 4"/>
          <p:cNvSpPr>
            <a:spLocks noGrp="1"/>
          </p:cNvSpPr>
          <p:nvPr>
            <p:ph type="dt" sz="half" idx="10"/>
          </p:nvPr>
        </p:nvSpPr>
        <p:spPr/>
        <p:txBody>
          <a:bodyPr/>
          <a:lstStyle>
            <a:lvl1pPr>
              <a:defRPr>
                <a:solidFill>
                  <a:schemeClr val="bg1"/>
                </a:solidFill>
              </a:defRPr>
            </a:lvl1pPr>
          </a:lstStyle>
          <a:p>
            <a:r>
              <a:rPr lang="en-CH" dirty="0"/>
              <a:t>13/12/2017</a:t>
            </a:r>
            <a:endParaRPr lang="en-US" dirty="0"/>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GB" dirty="0"/>
              <a:t>Context-aware advertisement recommendation for high-speed social news feeding</a:t>
            </a:r>
            <a:endParaRPr lang="en-US" dirty="0"/>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r>
              <a:rPr lang="en-CH" dirty="0"/>
              <a:t>13/12/2017</a:t>
            </a:r>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4800" dirty="0"/>
              <a:t>Context-aware advertisement recommendation for </a:t>
            </a:r>
            <a:br>
              <a:rPr lang="en-GB" sz="4800" dirty="0"/>
            </a:br>
            <a:r>
              <a:rPr lang="en-GB" sz="4800" dirty="0"/>
              <a:t>high-speed social news feeding</a:t>
            </a:r>
            <a:endParaRPr lang="en-US" sz="4800" dirty="0"/>
          </a:p>
        </p:txBody>
      </p:sp>
      <p:sp>
        <p:nvSpPr>
          <p:cNvPr id="3" name="Subtitle 2"/>
          <p:cNvSpPr>
            <a:spLocks noGrp="1"/>
          </p:cNvSpPr>
          <p:nvPr>
            <p:ph type="subTitle" idx="1"/>
          </p:nvPr>
        </p:nvSpPr>
        <p:spPr>
          <a:xfrm>
            <a:off x="1293845" y="5432564"/>
            <a:ext cx="9604310" cy="744952"/>
          </a:xfrm>
        </p:spPr>
        <p:txBody>
          <a:bodyPr>
            <a:normAutofit/>
          </a:bodyPr>
          <a:lstStyle/>
          <a:p>
            <a:r>
              <a:rPr lang="en-US" dirty="0"/>
              <a:t>Seminar Data Science – Mohammad Altahan – 13.12.2017</a:t>
            </a:r>
          </a:p>
        </p:txBody>
      </p:sp>
      <p:pic>
        <p:nvPicPr>
          <p:cNvPr id="5" name="Picture 4">
            <a:extLst>
              <a:ext uri="{FF2B5EF4-FFF2-40B4-BE49-F238E27FC236}">
                <a16:creationId xmlns:a16="http://schemas.microsoft.com/office/drawing/2014/main" id="{6E79C76F-674C-4893-81BC-FEDE0D2D1F96}"/>
              </a:ext>
            </a:extLst>
          </p:cNvPr>
          <p:cNvPicPr>
            <a:picLocks noChangeAspect="1"/>
          </p:cNvPicPr>
          <p:nvPr/>
        </p:nvPicPr>
        <p:blipFill>
          <a:blip r:embed="rId2"/>
          <a:stretch>
            <a:fillRect/>
          </a:stretch>
        </p:blipFill>
        <p:spPr>
          <a:xfrm>
            <a:off x="1293845" y="680484"/>
            <a:ext cx="2095500" cy="1428750"/>
          </a:xfrm>
          <a:prstGeom prst="rect">
            <a:avLst/>
          </a:prstGeom>
        </p:spPr>
      </p:pic>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DBCC7E-3F44-4755-B4FF-ACD076736078}"/>
              </a:ext>
            </a:extLst>
          </p:cNvPr>
          <p:cNvSpPr>
            <a:spLocks noGrp="1"/>
          </p:cNvSpPr>
          <p:nvPr>
            <p:ph type="title"/>
          </p:nvPr>
        </p:nvSpPr>
        <p:spPr/>
        <p:txBody>
          <a:bodyPr/>
          <a:lstStyle/>
          <a:p>
            <a:r>
              <a:rPr lang="de-CH" b="0"/>
              <a:t>SAFE REGION ALGORITHM</a:t>
            </a:r>
            <a:endParaRPr lang="en-CH" dirty="0"/>
          </a:p>
        </p:txBody>
      </p:sp>
      <p:sp>
        <p:nvSpPr>
          <p:cNvPr id="6" name="Content Placeholder 5">
            <a:extLst>
              <a:ext uri="{FF2B5EF4-FFF2-40B4-BE49-F238E27FC236}">
                <a16:creationId xmlns:a16="http://schemas.microsoft.com/office/drawing/2014/main" id="{C993C44A-D006-4A28-9DFA-4FFCA0F8EDC9}"/>
              </a:ext>
            </a:extLst>
          </p:cNvPr>
          <p:cNvSpPr>
            <a:spLocks noGrp="1"/>
          </p:cNvSpPr>
          <p:nvPr>
            <p:ph idx="1"/>
          </p:nvPr>
        </p:nvSpPr>
        <p:spPr/>
        <p:txBody>
          <a:bodyPr>
            <a:normAutofit fontScale="85000" lnSpcReduction="20000"/>
          </a:bodyPr>
          <a:lstStyle/>
          <a:p>
            <a:pPr>
              <a:lnSpc>
                <a:spcPct val="120000"/>
              </a:lnSpc>
            </a:pPr>
            <a:r>
              <a:rPr lang="de-CH"/>
              <a:t>Read and write operations</a:t>
            </a:r>
          </a:p>
          <a:p>
            <a:pPr lvl="1">
              <a:lnSpc>
                <a:spcPct val="120000"/>
              </a:lnSpc>
            </a:pPr>
            <a:r>
              <a:rPr lang="de-CH"/>
              <a:t>90% readers, 9%edit, 1%create</a:t>
            </a:r>
          </a:p>
          <a:p>
            <a:pPr>
              <a:lnSpc>
                <a:spcPct val="120000"/>
              </a:lnSpc>
            </a:pPr>
            <a:r>
              <a:rPr lang="en-GB" dirty="0"/>
              <a:t>Frequently</a:t>
            </a:r>
            <a:r>
              <a:rPr lang="de-CH"/>
              <a:t> login users</a:t>
            </a:r>
          </a:p>
          <a:p>
            <a:pPr lvl="1">
              <a:lnSpc>
                <a:spcPct val="120000"/>
              </a:lnSpc>
            </a:pPr>
            <a:r>
              <a:rPr lang="de-CH"/>
              <a:t>Online retrival will not be appropriate, small context variation.</a:t>
            </a:r>
          </a:p>
          <a:p>
            <a:pPr>
              <a:lnSpc>
                <a:spcPct val="120000"/>
              </a:lnSpc>
            </a:pPr>
            <a:r>
              <a:rPr lang="en-GB" dirty="0"/>
              <a:t> propose a safe region algorithm that examines whether the top-k ads have changed since the previous user read requests. </a:t>
            </a:r>
          </a:p>
          <a:p>
            <a:pPr lvl="1">
              <a:lnSpc>
                <a:spcPct val="120000"/>
              </a:lnSpc>
            </a:pPr>
            <a:r>
              <a:rPr lang="en-GB" dirty="0"/>
              <a:t>This can be done efficiently by maintaining a safe region for each user. As long as the new</a:t>
            </a:r>
          </a:p>
          <a:p>
            <a:pPr lvl="1">
              <a:lnSpc>
                <a:spcPct val="120000"/>
              </a:lnSpc>
            </a:pPr>
            <a:r>
              <a:rPr lang="en-GB" dirty="0"/>
              <a:t>context-aware query vector triggered by a user read operation is still located in the safe region, the top-k ads can be directly</a:t>
            </a:r>
          </a:p>
          <a:p>
            <a:pPr lvl="1">
              <a:lnSpc>
                <a:spcPct val="120000"/>
              </a:lnSpc>
            </a:pPr>
            <a:r>
              <a:rPr lang="en-GB" dirty="0"/>
              <a:t>presented to the user. Otherwise, we re-compute the new top-k results and update the safe region.</a:t>
            </a:r>
            <a:endParaRPr lang="de-CH"/>
          </a:p>
          <a:p>
            <a:pPr>
              <a:lnSpc>
                <a:spcPct val="120000"/>
              </a:lnSpc>
            </a:pPr>
            <a:endParaRPr lang="en-CH" dirty="0"/>
          </a:p>
        </p:txBody>
      </p:sp>
      <p:sp>
        <p:nvSpPr>
          <p:cNvPr id="4" name="Footer Placeholder 3">
            <a:extLst>
              <a:ext uri="{FF2B5EF4-FFF2-40B4-BE49-F238E27FC236}">
                <a16:creationId xmlns:a16="http://schemas.microsoft.com/office/drawing/2014/main" id="{B4BCA13E-BE33-45FD-AD04-C1BB39B60E00}"/>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2" name="Date Placeholder 1">
            <a:extLst>
              <a:ext uri="{FF2B5EF4-FFF2-40B4-BE49-F238E27FC236}">
                <a16:creationId xmlns:a16="http://schemas.microsoft.com/office/drawing/2014/main" id="{9BF31A0A-9380-4E4D-AFE9-A9D0A842545F}"/>
              </a:ext>
            </a:extLst>
          </p:cNvPr>
          <p:cNvSpPr>
            <a:spLocks noGrp="1"/>
          </p:cNvSpPr>
          <p:nvPr>
            <p:ph type="dt" sz="half" idx="10"/>
          </p:nvPr>
        </p:nvSpPr>
        <p:spPr/>
        <p:txBody>
          <a:bodyPr/>
          <a:lstStyle/>
          <a:p>
            <a:r>
              <a:rPr lang="en-CH" dirty="0"/>
              <a:t>13/12/2017</a:t>
            </a:r>
            <a:endParaRPr lang="en-US" dirty="0"/>
          </a:p>
        </p:txBody>
      </p:sp>
      <p:sp>
        <p:nvSpPr>
          <p:cNvPr id="3" name="Slide Number Placeholder 2">
            <a:extLst>
              <a:ext uri="{FF2B5EF4-FFF2-40B4-BE49-F238E27FC236}">
                <a16:creationId xmlns:a16="http://schemas.microsoft.com/office/drawing/2014/main" id="{CA997915-B393-4D5C-892D-F2CC559551C3}"/>
              </a:ext>
            </a:extLst>
          </p:cNvPr>
          <p:cNvSpPr>
            <a:spLocks noGrp="1"/>
          </p:cNvSpPr>
          <p:nvPr>
            <p:ph type="sldNum" sz="quarter" idx="12"/>
          </p:nvPr>
        </p:nvSpPr>
        <p:spPr/>
        <p:txBody>
          <a:bodyPr/>
          <a:lstStyle/>
          <a:p>
            <a:fld id="{E31375A4-56A4-47D6-9801-1991572033F7}" type="slidenum">
              <a:rPr lang="en-US" smtClean="0"/>
              <a:pPr/>
              <a:t>10</a:t>
            </a:fld>
            <a:endParaRPr lang="en-US" dirty="0"/>
          </a:p>
        </p:txBody>
      </p:sp>
    </p:spTree>
    <p:extLst>
      <p:ext uri="{BB962C8B-B14F-4D97-AF65-F5344CB8AC3E}">
        <p14:creationId xmlns:p14="http://schemas.microsoft.com/office/powerpoint/2010/main" val="154430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b="0" i="1"/>
              <a:t>Safe Region </a:t>
            </a:r>
            <a:r>
              <a:rPr lang="en-GB" b="0" i="1" dirty="0"/>
              <a:t>Construction</a:t>
            </a:r>
            <a:endParaRPr lang="en-GB" dirty="0"/>
          </a:p>
        </p:txBody>
      </p:sp>
      <p:sp>
        <p:nvSpPr>
          <p:cNvPr id="10" name="Content Placeholder 9">
            <a:extLst>
              <a:ext uri="{FF2B5EF4-FFF2-40B4-BE49-F238E27FC236}">
                <a16:creationId xmlns:a16="http://schemas.microsoft.com/office/drawing/2014/main" id="{B7BA4E20-7269-4349-8DE9-C9CF7B96214A}"/>
              </a:ext>
            </a:extLst>
          </p:cNvPr>
          <p:cNvSpPr>
            <a:spLocks noGrp="1"/>
          </p:cNvSpPr>
          <p:nvPr>
            <p:ph idx="1"/>
          </p:nvPr>
        </p:nvSpPr>
        <p:spPr/>
        <p:txBody>
          <a:bodyPr/>
          <a:lstStyle/>
          <a:p>
            <a:endParaRPr lang="en-GB" dirty="0"/>
          </a:p>
        </p:txBody>
      </p:sp>
      <p:sp>
        <p:nvSpPr>
          <p:cNvPr id="8" name="Content Placeholder 7">
            <a:extLst>
              <a:ext uri="{FF2B5EF4-FFF2-40B4-BE49-F238E27FC236}">
                <a16:creationId xmlns:a16="http://schemas.microsoft.com/office/drawing/2014/main" id="{0B4C45BF-2036-4EE5-8C97-1FE464027A8B}"/>
              </a:ext>
            </a:extLst>
          </p:cNvPr>
          <p:cNvSpPr>
            <a:spLocks noGrp="1"/>
          </p:cNvSpPr>
          <p:nvPr>
            <p:ph type="body" sz="half" idx="2"/>
          </p:nvPr>
        </p:nvSpPr>
        <p:spPr/>
        <p:txBody>
          <a:bodyPr/>
          <a:lstStyle/>
          <a:p>
            <a:r>
              <a:rPr lang="de-CH" dirty="0"/>
              <a:t>Global immutable region vs greddy safe regoin</a:t>
            </a:r>
          </a:p>
          <a:p>
            <a:pPr lvl="1"/>
            <a:r>
              <a:rPr lang="en-GB" dirty="0">
                <a:solidFill>
                  <a:schemeClr val="bg1"/>
                </a:solidFill>
              </a:rPr>
              <a:t>Computationally</a:t>
            </a:r>
            <a:r>
              <a:rPr lang="de-CH" dirty="0">
                <a:solidFill>
                  <a:schemeClr val="bg1"/>
                </a:solidFill>
              </a:rPr>
              <a:t> expensive, real time requirments</a:t>
            </a:r>
            <a:r>
              <a:rPr lang="de-CH" dirty="0"/>
              <a:t>.</a:t>
            </a:r>
          </a:p>
          <a:p>
            <a:pPr lvl="1"/>
            <a:endParaRPr lang="de-CH" dirty="0"/>
          </a:p>
        </p:txBody>
      </p:sp>
      <p:sp>
        <p:nvSpPr>
          <p:cNvPr id="7" name="Footer Placeholder 6">
            <a:extLst>
              <a:ext uri="{FF2B5EF4-FFF2-40B4-BE49-F238E27FC236}">
                <a16:creationId xmlns:a16="http://schemas.microsoft.com/office/drawing/2014/main" id="{2C07E372-698D-4439-B7B8-8B34CE081CE4}"/>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3" name="Date Placeholder 2">
            <a:extLst>
              <a:ext uri="{FF2B5EF4-FFF2-40B4-BE49-F238E27FC236}">
                <a16:creationId xmlns:a16="http://schemas.microsoft.com/office/drawing/2014/main" id="{20A40581-55A6-4DEC-9EC9-584341AD1221}"/>
              </a:ext>
            </a:extLst>
          </p:cNvPr>
          <p:cNvSpPr>
            <a:spLocks noGrp="1"/>
          </p:cNvSpPr>
          <p:nvPr>
            <p:ph type="dt" sz="half" idx="10"/>
          </p:nvPr>
        </p:nvSpPr>
        <p:spPr/>
        <p:txBody>
          <a:bodyPr/>
          <a:lstStyle/>
          <a:p>
            <a:r>
              <a:rPr lang="en-CH" dirty="0"/>
              <a:t>13/12/2017</a:t>
            </a:r>
            <a:endParaRPr lang="en-US" dirty="0"/>
          </a:p>
        </p:txBody>
      </p:sp>
      <p:sp>
        <p:nvSpPr>
          <p:cNvPr id="4" name="Slide Number Placeholder 3">
            <a:extLst>
              <a:ext uri="{FF2B5EF4-FFF2-40B4-BE49-F238E27FC236}">
                <a16:creationId xmlns:a16="http://schemas.microsoft.com/office/drawing/2014/main" id="{08E40308-9977-415C-9303-5117BFCA03DB}"/>
              </a:ext>
            </a:extLst>
          </p:cNvPr>
          <p:cNvSpPr>
            <a:spLocks noGrp="1"/>
          </p:cNvSpPr>
          <p:nvPr>
            <p:ph type="sldNum" sz="quarter" idx="12"/>
          </p:nvPr>
        </p:nvSpPr>
        <p:spPr/>
        <p:txBody>
          <a:bodyPr/>
          <a:lstStyle/>
          <a:p>
            <a:fld id="{E31375A4-56A4-47D6-9801-1991572033F7}" type="slidenum">
              <a:rPr lang="en-US" smtClean="0"/>
              <a:pPr/>
              <a:t>11</a:t>
            </a:fld>
            <a:endParaRPr lang="en-US" dirty="0"/>
          </a:p>
        </p:txBody>
      </p:sp>
      <p:pic>
        <p:nvPicPr>
          <p:cNvPr id="6" name="Picture 5" descr="A screenshot of a cell phone screen with text&#10;&#10;Description generated with very high confidence">
            <a:extLst>
              <a:ext uri="{FF2B5EF4-FFF2-40B4-BE49-F238E27FC236}">
                <a16:creationId xmlns:a16="http://schemas.microsoft.com/office/drawing/2014/main" id="{78D68237-EE19-4119-A0CC-4A9C7EE32A0A}"/>
              </a:ext>
            </a:extLst>
          </p:cNvPr>
          <p:cNvPicPr>
            <a:picLocks noChangeAspect="1"/>
          </p:cNvPicPr>
          <p:nvPr/>
        </p:nvPicPr>
        <p:blipFill>
          <a:blip r:embed="rId2"/>
          <a:stretch>
            <a:fillRect/>
          </a:stretch>
        </p:blipFill>
        <p:spPr>
          <a:xfrm>
            <a:off x="1010094" y="1169581"/>
            <a:ext cx="5337544" cy="4883555"/>
          </a:xfrm>
          <a:prstGeom prst="rect">
            <a:avLst/>
          </a:prstGeom>
        </p:spPr>
      </p:pic>
    </p:spTree>
    <p:extLst>
      <p:ext uri="{BB962C8B-B14F-4D97-AF65-F5344CB8AC3E}">
        <p14:creationId xmlns:p14="http://schemas.microsoft.com/office/powerpoint/2010/main" val="410160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Optimization</a:t>
            </a:r>
          </a:p>
        </p:txBody>
      </p:sp>
      <p:sp>
        <p:nvSpPr>
          <p:cNvPr id="2" name="Content Placeholder 1">
            <a:extLst>
              <a:ext uri="{FF2B5EF4-FFF2-40B4-BE49-F238E27FC236}">
                <a16:creationId xmlns:a16="http://schemas.microsoft.com/office/drawing/2014/main" id="{B6D37DA5-591E-49EF-A9EF-F29570BBBDB2}"/>
              </a:ext>
            </a:extLst>
          </p:cNvPr>
          <p:cNvSpPr>
            <a:spLocks noGrp="1"/>
          </p:cNvSpPr>
          <p:nvPr>
            <p:ph idx="1"/>
          </p:nvPr>
        </p:nvSpPr>
        <p:spPr/>
        <p:txBody>
          <a:bodyPr>
            <a:normAutofit fontScale="62500" lnSpcReduction="20000"/>
          </a:bodyPr>
          <a:lstStyle/>
          <a:p>
            <a:pPr>
              <a:lnSpc>
                <a:spcPct val="160000"/>
              </a:lnSpc>
            </a:pPr>
            <a:r>
              <a:rPr lang="en-GB" dirty="0"/>
              <a:t>When the dynamic query vector Qu deviates out of the safe region of user u, we need to adopt the </a:t>
            </a:r>
            <a:r>
              <a:rPr lang="en-GB" i="1" dirty="0"/>
              <a:t>online retrieval </a:t>
            </a:r>
            <a:r>
              <a:rPr lang="en-GB" dirty="0"/>
              <a:t>to obtain top-k ads on the fly and construct a new safe region in the</a:t>
            </a:r>
          </a:p>
          <a:p>
            <a:pPr>
              <a:lnSpc>
                <a:spcPct val="160000"/>
              </a:lnSpc>
            </a:pPr>
            <a:r>
              <a:rPr lang="en-GB" dirty="0"/>
              <a:t>meanwhile. Such computations are rather expensive. Thus for our second optimization, we propose a new idea to “salvage”</a:t>
            </a:r>
          </a:p>
          <a:p>
            <a:pPr>
              <a:lnSpc>
                <a:spcPct val="160000"/>
              </a:lnSpc>
            </a:pPr>
            <a:r>
              <a:rPr lang="en-GB" dirty="0"/>
              <a:t>the maintained safe regions as well as the associated top-k ads from other users. This is because all the query vectors in</a:t>
            </a:r>
          </a:p>
          <a:p>
            <a:pPr>
              <a:lnSpc>
                <a:spcPct val="160000"/>
              </a:lnSpc>
            </a:pPr>
            <a:r>
              <a:rPr lang="en-GB" dirty="0"/>
              <a:t>a safe region share the same top-k ads. When Qu moves out of the safe region, we can search all the safe regions of other</a:t>
            </a:r>
          </a:p>
          <a:p>
            <a:pPr>
              <a:lnSpc>
                <a:spcPct val="160000"/>
              </a:lnSpc>
            </a:pPr>
            <a:r>
              <a:rPr lang="en-GB" dirty="0"/>
              <a:t>users. If we can find a safe region from user v that contains the new query vector Qu of user u, its top-k ads are exactly</a:t>
            </a:r>
          </a:p>
          <a:p>
            <a:pPr>
              <a:lnSpc>
                <a:spcPct val="160000"/>
              </a:lnSpc>
            </a:pPr>
            <a:r>
              <a:rPr lang="en-GB" dirty="0"/>
              <a:t>the same as user u. Moreover, we can assign the safe region of v directly to user u. In this way, the cost of online retrieval and safe region computation can be saved.</a:t>
            </a:r>
          </a:p>
        </p:txBody>
      </p:sp>
    </p:spTree>
    <p:extLst>
      <p:ext uri="{BB962C8B-B14F-4D97-AF65-F5344CB8AC3E}">
        <p14:creationId xmlns:p14="http://schemas.microsoft.com/office/powerpoint/2010/main" val="2794409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CB6A-C1C8-446B-B557-B97076603C24}"/>
              </a:ext>
            </a:extLst>
          </p:cNvPr>
          <p:cNvSpPr>
            <a:spLocks noGrp="1"/>
          </p:cNvSpPr>
          <p:nvPr>
            <p:ph type="title"/>
          </p:nvPr>
        </p:nvSpPr>
        <p:spPr/>
        <p:txBody>
          <a:bodyPr/>
          <a:lstStyle/>
          <a:p>
            <a:r>
              <a:rPr lang="en-GB" b="0" dirty="0"/>
              <a:t>HYBRID ALGORITHM</a:t>
            </a: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D28A200-2292-42CC-BEF7-54AAB2961DE9}"/>
                  </a:ext>
                </a:extLst>
              </p:cNvPr>
              <p:cNvSpPr>
                <a:spLocks noGrp="1"/>
              </p:cNvSpPr>
              <p:nvPr>
                <p:ph idx="1"/>
              </p:nvPr>
            </p:nvSpPr>
            <p:spPr/>
            <p:txBody>
              <a:bodyPr>
                <a:normAutofit lnSpcReduction="10000"/>
              </a:bodyPr>
              <a:lstStyle/>
              <a:p>
                <a:r>
                  <a:rPr lang="en-GB" dirty="0"/>
                  <a:t>Combining the metrices of the online retrieval algorithm and GSR</a:t>
                </a:r>
              </a:p>
              <a:p>
                <a:pPr lvl="1"/>
                <a:r>
                  <a:rPr lang="en-GB" dirty="0"/>
                  <a:t>New post flood, news feed vary dramatically, adopt online retrieval, stable GSR</a:t>
                </a:r>
              </a:p>
              <a:p>
                <a:r>
                  <a:rPr lang="en-GB" dirty="0"/>
                  <a:t>the weightage of topic w appears in a user v’s sliding window</a:t>
                </a:r>
              </a:p>
              <a:p>
                <a:pPr lvl="1"/>
                <a14:m>
                  <m:oMath xmlns:m="http://schemas.openxmlformats.org/officeDocument/2006/math">
                    <m:r>
                      <a:rPr lang="en-GB" b="0" i="1" smtClean="0">
                        <a:latin typeface="Cambria Math" panose="02040503050406030204" pitchFamily="18" charset="0"/>
                      </a:rPr>
                      <m:t>𝑋</m:t>
                    </m:r>
                    <m:r>
                      <a:rPr lang="en-GB" b="0" i="1" baseline="-25000" smtClean="0">
                        <a:latin typeface="Cambria Math" panose="02040503050406030204" pitchFamily="18" charset="0"/>
                      </a:rPr>
                      <m:t>𝑤</m:t>
                    </m:r>
                    <m:r>
                      <a:rPr lang="en-GB" b="0" i="1" baseline="-25000" smtClean="0">
                        <a:latin typeface="Cambria Math" panose="02040503050406030204" pitchFamily="18" charset="0"/>
                      </a:rPr>
                      <m:t>,</m:t>
                    </m:r>
                    <m:r>
                      <a:rPr lang="en-GB" b="0" i="1" baseline="-25000" smtClean="0">
                        <a:latin typeface="Cambria Math" panose="02040503050406030204" pitchFamily="18" charset="0"/>
                      </a:rPr>
                      <m:t>𝑣</m:t>
                    </m:r>
                    <m:r>
                      <a:rPr lang="en-GB" b="0" i="1" smtClean="0">
                        <a:latin typeface="Cambria Math" panose="02040503050406030204" pitchFamily="18" charset="0"/>
                      </a:rPr>
                      <m:t>=</m:t>
                    </m:r>
                    <m:nary>
                      <m:naryPr>
                        <m:chr m:val="∑"/>
                        <m:supHide m:val="on"/>
                        <m:ctrlPr>
                          <a:rPr lang="en-GB" i="1" smtClean="0">
                            <a:latin typeface="Cambria Math" panose="02040503050406030204" pitchFamily="18" charset="0"/>
                          </a:rPr>
                        </m:ctrlPr>
                      </m:naryPr>
                      <m:sub>
                        <m:r>
                          <m:rPr>
                            <m:brk m:alnAt="7"/>
                          </m:rPr>
                          <a:rPr lang="en-GB" b="0" i="1" smtClean="0">
                            <a:latin typeface="Cambria Math" panose="02040503050406030204" pitchFamily="18" charset="0"/>
                          </a:rPr>
                          <m:t>𝑛</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𝑁</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𝑣</m:t>
                        </m:r>
                        <m:r>
                          <a:rPr lang="en-GB" b="0" i="1" smtClean="0">
                            <a:latin typeface="Cambria Math" panose="02040503050406030204" pitchFamily="18" charset="0"/>
                            <a:ea typeface="Cambria Math" panose="02040503050406030204" pitchFamily="18" charset="0"/>
                          </a:rPr>
                          <m:t>)</m:t>
                        </m:r>
                      </m:sub>
                      <m:sup/>
                      <m:e>
                        <m:nary>
                          <m:naryPr>
                            <m:chr m:val="∑"/>
                            <m:supHide m:val="on"/>
                            <m:ctrlPr>
                              <a:rPr lang="en-GB" i="1" smtClean="0">
                                <a:latin typeface="Cambria Math" panose="02040503050406030204" pitchFamily="18" charset="0"/>
                              </a:rPr>
                            </m:ctrlPr>
                          </m:naryPr>
                          <m:sub>
                            <m:r>
                              <m:rPr>
                                <m:brk m:alnAt="7"/>
                              </m:rPr>
                              <a:rPr lang="en-GB" b="0" i="1" smtClean="0">
                                <a:latin typeface="Cambria Math" panose="02040503050406030204" pitchFamily="18" charset="0"/>
                              </a:rPr>
                              <m:t>1</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𝑖</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𝑀𝑣</m:t>
                            </m:r>
                            <m:r>
                              <a:rPr lang="en-GB" b="0" i="1" baseline="-25000" smtClean="0">
                                <a:latin typeface="Cambria Math" panose="02040503050406030204" pitchFamily="18" charset="0"/>
                                <a:ea typeface="Cambria Math" panose="02040503050406030204" pitchFamily="18" charset="0"/>
                              </a:rPr>
                              <m:t>,</m:t>
                            </m:r>
                            <m:r>
                              <a:rPr lang="en-GB" b="0" i="1" baseline="-25000" smtClean="0">
                                <a:latin typeface="Cambria Math" panose="02040503050406030204" pitchFamily="18" charset="0"/>
                                <a:ea typeface="Cambria Math" panose="02040503050406030204" pitchFamily="18" charset="0"/>
                              </a:rPr>
                              <m:t>𝑛</m:t>
                            </m:r>
                          </m:sub>
                          <m:sup/>
                          <m:e>
                            <m:r>
                              <a:rPr lang="en-GB" b="0" i="1" smtClean="0">
                                <a:latin typeface="Cambria Math" panose="02040503050406030204" pitchFamily="18" charset="0"/>
                              </a:rPr>
                              <m:t>𝐷</m:t>
                            </m:r>
                            <m:r>
                              <a:rPr lang="en-GB" b="0" i="1" baseline="-25000" smtClean="0">
                                <a:latin typeface="Cambria Math" panose="02040503050406030204" pitchFamily="18" charset="0"/>
                              </a:rPr>
                              <m:t>𝑤</m:t>
                            </m:r>
                            <m:r>
                              <a:rPr lang="en-GB" b="0" i="1" baseline="-25000" smtClean="0">
                                <a:latin typeface="Cambria Math" panose="02040503050406030204" pitchFamily="18" charset="0"/>
                              </a:rPr>
                              <m:t>,</m:t>
                            </m:r>
                            <m:r>
                              <a:rPr lang="en-GB" b="0" i="1" baseline="-25000"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m:t>
                            </m:r>
                          </m:e>
                        </m:nary>
                      </m:e>
                    </m:nary>
                  </m:oMath>
                </a14:m>
                <a:endParaRPr lang="en-GB" dirty="0"/>
              </a:p>
              <a:p>
                <a:r>
                  <a:rPr lang="en-GB" dirty="0"/>
                  <a:t>the variance of a topic w in a user v’s news feed</a:t>
                </a:r>
              </a:p>
              <a:p>
                <a:pPr lvl="1"/>
                <a:r>
                  <a:rPr lang="en-GB" dirty="0"/>
                  <a:t>Var[</a:t>
                </a:r>
                <a:r>
                  <a:rPr lang="en-GB" dirty="0" err="1"/>
                  <a:t>X</a:t>
                </a:r>
                <a:r>
                  <a:rPr lang="en-GB" baseline="-25000" dirty="0" err="1"/>
                  <a:t>w,v</a:t>
                </a:r>
                <a:r>
                  <a:rPr lang="en-GB" dirty="0"/>
                  <a:t>]</a:t>
                </a:r>
                <a14:m>
                  <m:oMath xmlns:m="http://schemas.openxmlformats.org/officeDocument/2006/math">
                    <m:r>
                      <a:rPr lang="en-GB" i="1">
                        <a:latin typeface="Cambria Math" panose="02040503050406030204" pitchFamily="18" charset="0"/>
                      </a:rPr>
                      <m:t>=</m:t>
                    </m:r>
                    <m:r>
                      <a:rPr lang="de-CH" b="0" i="1" smtClean="0">
                        <a:latin typeface="Cambria Math" panose="02040503050406030204" pitchFamily="18" charset="0"/>
                      </a:rPr>
                      <m:t>𝑣𝑎𝑟</m:t>
                    </m:r>
                    <m:r>
                      <a:rPr lang="de-CH" b="0" i="1" smtClean="0">
                        <a:latin typeface="Cambria Math" panose="02040503050406030204" pitchFamily="18" charset="0"/>
                      </a:rPr>
                      <m:t>[ </m:t>
                    </m:r>
                    <m:nary>
                      <m:naryPr>
                        <m:chr m:val="∑"/>
                        <m:supHide m:val="on"/>
                        <m:ctrlPr>
                          <a:rPr lang="en-GB" i="1">
                            <a:latin typeface="Cambria Math" panose="02040503050406030204" pitchFamily="18" charset="0"/>
                          </a:rPr>
                        </m:ctrlPr>
                      </m:naryPr>
                      <m:sub>
                        <m:r>
                          <m:rPr>
                            <m:brk m:alnAt="7"/>
                          </m:rPr>
                          <a:rPr lang="en-GB" i="1">
                            <a:latin typeface="Cambria Math" panose="02040503050406030204" pitchFamily="18" charset="0"/>
                          </a:rPr>
                          <m:t>𝑛</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𝑁</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𝑣</m:t>
                        </m:r>
                        <m:r>
                          <a:rPr lang="en-GB" i="1">
                            <a:latin typeface="Cambria Math" panose="02040503050406030204" pitchFamily="18" charset="0"/>
                            <a:ea typeface="Cambria Math" panose="02040503050406030204" pitchFamily="18" charset="0"/>
                          </a:rPr>
                          <m:t>)</m:t>
                        </m:r>
                      </m:sub>
                      <m:sup/>
                      <m:e>
                        <m:nary>
                          <m:naryPr>
                            <m:chr m:val="∑"/>
                            <m:supHide m:val="on"/>
                            <m:ctrlPr>
                              <a:rPr lang="en-GB" i="1">
                                <a:latin typeface="Cambria Math" panose="02040503050406030204" pitchFamily="18" charset="0"/>
                              </a:rPr>
                            </m:ctrlPr>
                          </m:naryPr>
                          <m:sub>
                            <m:r>
                              <m:rPr>
                                <m:brk m:alnAt="7"/>
                              </m:rPr>
                              <a:rPr lang="en-GB" i="1">
                                <a:latin typeface="Cambria Math" panose="02040503050406030204" pitchFamily="18" charset="0"/>
                              </a:rPr>
                              <m:t>1</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𝑖</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𝑀𝑣</m:t>
                            </m:r>
                            <m:r>
                              <a:rPr lang="en-GB" i="1" baseline="-25000">
                                <a:latin typeface="Cambria Math" panose="02040503050406030204" pitchFamily="18" charset="0"/>
                                <a:ea typeface="Cambria Math" panose="02040503050406030204" pitchFamily="18" charset="0"/>
                              </a:rPr>
                              <m:t>,</m:t>
                            </m:r>
                            <m:r>
                              <a:rPr lang="en-GB" i="1" baseline="-25000">
                                <a:latin typeface="Cambria Math" panose="02040503050406030204" pitchFamily="18" charset="0"/>
                                <a:ea typeface="Cambria Math" panose="02040503050406030204" pitchFamily="18" charset="0"/>
                              </a:rPr>
                              <m:t>𝑛</m:t>
                            </m:r>
                          </m:sub>
                          <m:sup/>
                          <m:e>
                            <m:r>
                              <a:rPr lang="en-GB" i="1">
                                <a:latin typeface="Cambria Math" panose="02040503050406030204" pitchFamily="18" charset="0"/>
                              </a:rPr>
                              <m:t>𝐷</m:t>
                            </m:r>
                            <m:r>
                              <a:rPr lang="en-GB" i="1" baseline="-25000">
                                <a:latin typeface="Cambria Math" panose="02040503050406030204" pitchFamily="18" charset="0"/>
                              </a:rPr>
                              <m:t>𝑤</m:t>
                            </m:r>
                            <m:r>
                              <a:rPr lang="en-GB" i="1" baseline="-25000">
                                <a:latin typeface="Cambria Math" panose="02040503050406030204" pitchFamily="18" charset="0"/>
                              </a:rPr>
                              <m:t>,</m:t>
                            </m:r>
                            <m:r>
                              <a:rPr lang="en-GB" i="1" baseline="-25000">
                                <a:latin typeface="Cambria Math" panose="02040503050406030204" pitchFamily="18" charset="0"/>
                              </a:rPr>
                              <m:t>𝑛</m:t>
                            </m:r>
                            <m:r>
                              <a:rPr lang="en-GB" i="1">
                                <a:latin typeface="Cambria Math" panose="02040503050406030204" pitchFamily="18" charset="0"/>
                              </a:rPr>
                              <m:t>(</m:t>
                            </m:r>
                            <m:r>
                              <a:rPr lang="en-GB" i="1">
                                <a:latin typeface="Cambria Math" panose="02040503050406030204" pitchFamily="18" charset="0"/>
                              </a:rPr>
                              <m:t>𝑓</m:t>
                            </m:r>
                            <m:r>
                              <a:rPr lang="en-GB" i="1">
                                <a:latin typeface="Cambria Math" panose="02040503050406030204" pitchFamily="18" charset="0"/>
                              </a:rPr>
                              <m:t>,</m:t>
                            </m:r>
                            <m:r>
                              <a:rPr lang="en-GB" i="1">
                                <a:latin typeface="Cambria Math" panose="02040503050406030204" pitchFamily="18" charset="0"/>
                              </a:rPr>
                              <m:t>𝑛</m:t>
                            </m:r>
                            <m:r>
                              <a:rPr lang="en-GB" i="1">
                                <a:latin typeface="Cambria Math" panose="02040503050406030204" pitchFamily="18" charset="0"/>
                              </a:rPr>
                              <m:t>)]</m:t>
                            </m:r>
                          </m:e>
                        </m:nary>
                      </m:e>
                    </m:nary>
                  </m:oMath>
                </a14:m>
                <a:endParaRPr lang="en-GB" dirty="0"/>
              </a:p>
              <a:p>
                <a:r>
                  <a:rPr lang="de-CH" dirty="0"/>
                  <a:t>C</a:t>
                </a:r>
                <a:r>
                  <a:rPr lang="en-GB" dirty="0" err="1"/>
                  <a:t>ombine</a:t>
                </a:r>
                <a:r>
                  <a:rPr lang="en-GB" dirty="0"/>
                  <a:t> with static user interests</a:t>
                </a:r>
              </a:p>
              <a:p>
                <a:pPr lvl="1"/>
                <a14:m>
                  <m:oMath xmlns:m="http://schemas.openxmlformats.org/officeDocument/2006/math">
                    <m:func>
                      <m:funcPr>
                        <m:ctrlPr>
                          <a:rPr lang="en-GB" i="1" smtClean="0">
                            <a:latin typeface="Cambria Math" panose="02040503050406030204" pitchFamily="18" charset="0"/>
                          </a:rPr>
                        </m:ctrlPr>
                      </m:funcPr>
                      <m:fName>
                        <m:limLow>
                          <m:limLowPr>
                            <m:ctrlPr>
                              <a:rPr lang="en-GB" i="1" smtClean="0">
                                <a:latin typeface="Cambria Math" panose="02040503050406030204" pitchFamily="18" charset="0"/>
                              </a:rPr>
                            </m:ctrlPr>
                          </m:limLowPr>
                          <m:e>
                            <m:r>
                              <m:rPr>
                                <m:sty m:val="p"/>
                              </m:rPr>
                              <a:rPr lang="en-GB" i="0" smtClean="0">
                                <a:latin typeface="Cambria Math" panose="02040503050406030204" pitchFamily="18" charset="0"/>
                              </a:rPr>
                              <m:t>max</m:t>
                            </m:r>
                          </m:e>
                          <m:lim>
                            <m:r>
                              <a:rPr lang="de-CH" b="0" i="1" smtClean="0">
                                <a:latin typeface="Cambria Math" panose="02040503050406030204" pitchFamily="18" charset="0"/>
                              </a:rPr>
                              <m:t>𝑤</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𝑇</m:t>
                            </m:r>
                          </m:lim>
                        </m:limLow>
                      </m:fName>
                      <m:e>
                        <m:f>
                          <m:fPr>
                            <m:ctrlPr>
                              <a:rPr lang="en-GB" i="1" smtClean="0">
                                <a:latin typeface="Cambria Math" panose="02040503050406030204" pitchFamily="18" charset="0"/>
                              </a:rPr>
                            </m:ctrlPr>
                          </m:fPr>
                          <m:num>
                            <m:f>
                              <m:fPr>
                                <m:ctrlPr>
                                  <a:rPr lang="en-GB" i="1" smtClean="0">
                                    <a:latin typeface="Cambria Math" panose="02040503050406030204" pitchFamily="18" charset="0"/>
                                  </a:rPr>
                                </m:ctrlPr>
                              </m:fPr>
                              <m:num>
                                <m:r>
                                  <a:rPr lang="de-CH" b="0" i="1" smtClean="0">
                                    <a:latin typeface="Cambria Math" panose="02040503050406030204" pitchFamily="18" charset="0"/>
                                  </a:rPr>
                                  <m:t>1−</m:t>
                                </m:r>
                                <m:r>
                                  <a:rPr lang="de-CH" b="0" i="1" smtClean="0">
                                    <a:latin typeface="Cambria Math" panose="02040503050406030204" pitchFamily="18" charset="0"/>
                                    <a:ea typeface="Cambria Math" panose="02040503050406030204" pitchFamily="18" charset="0"/>
                                  </a:rPr>
                                  <m:t>∝</m:t>
                                </m:r>
                              </m:num>
                              <m:den>
                                <m:r>
                                  <a:rPr lang="de-CH" b="0" i="1" smtClean="0">
                                    <a:latin typeface="Cambria Math" panose="02040503050406030204" pitchFamily="18" charset="0"/>
                                  </a:rPr>
                                  <m:t>𝑚</m:t>
                                </m:r>
                              </m:den>
                            </m:f>
                            <m:rad>
                              <m:radPr>
                                <m:degHide m:val="on"/>
                                <m:ctrlPr>
                                  <a:rPr lang="en-GB" i="1" smtClean="0">
                                    <a:latin typeface="Cambria Math" panose="02040503050406030204" pitchFamily="18" charset="0"/>
                                  </a:rPr>
                                </m:ctrlPr>
                              </m:radPr>
                              <m:deg/>
                              <m:e>
                                <m:r>
                                  <a:rPr lang="de-CH" b="0" i="1" smtClean="0">
                                    <a:latin typeface="Cambria Math" panose="02040503050406030204" pitchFamily="18" charset="0"/>
                                  </a:rPr>
                                  <m:t>𝑣𝑎𝑟</m:t>
                                </m:r>
                                <m:r>
                                  <a:rPr lang="de-CH" b="0" i="1" smtClean="0">
                                    <a:latin typeface="Cambria Math" panose="02040503050406030204" pitchFamily="18" charset="0"/>
                                  </a:rPr>
                                  <m:t>[</m:t>
                                </m:r>
                                <m:r>
                                  <a:rPr lang="de-CH" b="0" i="1" smtClean="0">
                                    <a:latin typeface="Cambria Math" panose="02040503050406030204" pitchFamily="18" charset="0"/>
                                  </a:rPr>
                                  <m:t>𝑋𝑤</m:t>
                                </m:r>
                                <m:r>
                                  <a:rPr lang="de-CH" b="0" i="1" baseline="-25000" smtClean="0">
                                    <a:latin typeface="Cambria Math" panose="02040503050406030204" pitchFamily="18" charset="0"/>
                                  </a:rPr>
                                  <m:t>,</m:t>
                                </m:r>
                                <m:r>
                                  <a:rPr lang="de-CH" b="0" i="1" baseline="-25000" smtClean="0">
                                    <a:latin typeface="Cambria Math" panose="02040503050406030204" pitchFamily="18" charset="0"/>
                                  </a:rPr>
                                  <m:t>𝑣</m:t>
                                </m:r>
                                <m:r>
                                  <a:rPr lang="de-CH" b="0" i="1" smtClean="0">
                                    <a:latin typeface="Cambria Math" panose="02040503050406030204" pitchFamily="18" charset="0"/>
                                  </a:rPr>
                                  <m:t>]</m:t>
                                </m:r>
                              </m:e>
                            </m:rad>
                          </m:num>
                          <m:den>
                            <m:r>
                              <a:rPr lang="en-GB"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𝑟𝑒𝑙</m:t>
                            </m:r>
                            <m:d>
                              <m:dPr>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𝑢</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𝑤</m:t>
                                </m:r>
                              </m:e>
                            </m:d>
                            <m:r>
                              <a:rPr lang="de-CH" b="0" i="1" smtClean="0">
                                <a:latin typeface="Cambria Math" panose="02040503050406030204" pitchFamily="18" charset="0"/>
                                <a:ea typeface="Cambria Math" panose="02040503050406030204" pitchFamily="18" charset="0"/>
                              </a:rPr>
                              <m:t>+</m:t>
                            </m:r>
                            <m:f>
                              <m:fPr>
                                <m:ctrlPr>
                                  <a:rPr lang="de-CH" b="0" i="1" smtClean="0">
                                    <a:latin typeface="Cambria Math" panose="02040503050406030204" pitchFamily="18" charset="0"/>
                                    <a:ea typeface="Cambria Math" panose="02040503050406030204" pitchFamily="18" charset="0"/>
                                  </a:rPr>
                                </m:ctrlPr>
                              </m:fPr>
                              <m:num>
                                <m:r>
                                  <a:rPr lang="de-CH" b="0" i="1" smtClean="0">
                                    <a:latin typeface="Cambria Math" panose="02040503050406030204" pitchFamily="18" charset="0"/>
                                    <a:ea typeface="Cambria Math" panose="02040503050406030204" pitchFamily="18" charset="0"/>
                                  </a:rPr>
                                  <m:t>1−∝</m:t>
                                </m:r>
                              </m:num>
                              <m:den>
                                <m:r>
                                  <a:rPr lang="de-CH" b="0" i="1" smtClean="0">
                                    <a:latin typeface="Cambria Math" panose="02040503050406030204" pitchFamily="18" charset="0"/>
                                    <a:ea typeface="Cambria Math" panose="02040503050406030204" pitchFamily="18" charset="0"/>
                                  </a:rPr>
                                  <m:t>𝑚</m:t>
                                </m:r>
                              </m:den>
                            </m:f>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𝐸</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𝑋𝑣</m:t>
                            </m:r>
                            <m:r>
                              <a:rPr lang="de-CH" b="0" i="1" baseline="-25000" smtClean="0">
                                <a:latin typeface="Cambria Math" panose="02040503050406030204" pitchFamily="18" charset="0"/>
                                <a:ea typeface="Cambria Math" panose="02040503050406030204" pitchFamily="18" charset="0"/>
                              </a:rPr>
                              <m:t>,</m:t>
                            </m:r>
                            <m:r>
                              <a:rPr lang="de-CH" b="0" i="1" baseline="-25000" smtClean="0">
                                <a:latin typeface="Cambria Math" panose="02040503050406030204" pitchFamily="18" charset="0"/>
                                <a:ea typeface="Cambria Math" panose="02040503050406030204" pitchFamily="18" charset="0"/>
                              </a:rPr>
                              <m:t>𝑤</m:t>
                            </m:r>
                            <m:r>
                              <a:rPr lang="de-CH" b="0" i="1" smtClean="0">
                                <a:latin typeface="Cambria Math" panose="02040503050406030204" pitchFamily="18" charset="0"/>
                                <a:ea typeface="Cambria Math" panose="02040503050406030204" pitchFamily="18" charset="0"/>
                              </a:rPr>
                              <m:t>]</m:t>
                            </m:r>
                          </m:den>
                        </m:f>
                      </m:e>
                    </m:func>
                  </m:oMath>
                </a14:m>
                <a:endParaRPr lang="en-GB" dirty="0"/>
              </a:p>
              <a:p>
                <a:endParaRPr lang="en-GB" dirty="0"/>
              </a:p>
            </p:txBody>
          </p:sp>
        </mc:Choice>
        <mc:Fallback>
          <p:sp>
            <p:nvSpPr>
              <p:cNvPr id="3" name="Content Placeholder 2">
                <a:extLst>
                  <a:ext uri="{FF2B5EF4-FFF2-40B4-BE49-F238E27FC236}">
                    <a16:creationId xmlns:a16="http://schemas.microsoft.com/office/drawing/2014/main" id="{0D28A200-2292-42CC-BEF7-54AAB2961DE9}"/>
                  </a:ext>
                </a:extLst>
              </p:cNvPr>
              <p:cNvSpPr>
                <a:spLocks noGrp="1" noRot="1" noChangeAspect="1" noMove="1" noResize="1" noEditPoints="1" noAdjustHandles="1" noChangeArrowheads="1" noChangeShapeType="1" noTextEdit="1"/>
              </p:cNvSpPr>
              <p:nvPr>
                <p:ph idx="1"/>
              </p:nvPr>
            </p:nvSpPr>
            <p:spPr>
              <a:blipFill>
                <a:blip r:embed="rId2"/>
                <a:stretch>
                  <a:fillRect l="-571" t="-2240"/>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8BA88E52-4BF3-4592-A50B-C0F9B4281B59}"/>
              </a:ext>
            </a:extLst>
          </p:cNvPr>
          <p:cNvSpPr>
            <a:spLocks noGrp="1"/>
          </p:cNvSpPr>
          <p:nvPr>
            <p:ph type="ftr" sz="quarter" idx="11"/>
          </p:nvPr>
        </p:nvSpPr>
        <p:spPr/>
        <p:txBody>
          <a:bodyPr/>
          <a:lstStyle/>
          <a:p>
            <a:r>
              <a:rPr lang="en-GB"/>
              <a:t>Context-aware advertisement recommendation for high-speed social news feeding</a:t>
            </a:r>
            <a:endParaRPr lang="en-US" dirty="0"/>
          </a:p>
        </p:txBody>
      </p:sp>
      <p:sp>
        <p:nvSpPr>
          <p:cNvPr id="5" name="Date Placeholder 4">
            <a:extLst>
              <a:ext uri="{FF2B5EF4-FFF2-40B4-BE49-F238E27FC236}">
                <a16:creationId xmlns:a16="http://schemas.microsoft.com/office/drawing/2014/main" id="{2DB02D26-B109-4FE7-B32B-12D82D7C00C0}"/>
              </a:ext>
            </a:extLst>
          </p:cNvPr>
          <p:cNvSpPr>
            <a:spLocks noGrp="1"/>
          </p:cNvSpPr>
          <p:nvPr>
            <p:ph type="dt" sz="half" idx="10"/>
          </p:nvPr>
        </p:nvSpPr>
        <p:spPr/>
        <p:txBody>
          <a:bodyPr/>
          <a:lstStyle/>
          <a:p>
            <a:r>
              <a:rPr lang="en-CH"/>
              <a:t>13/12/2017</a:t>
            </a:r>
            <a:endParaRPr lang="en-US" dirty="0"/>
          </a:p>
        </p:txBody>
      </p:sp>
      <p:sp>
        <p:nvSpPr>
          <p:cNvPr id="6" name="Slide Number Placeholder 5">
            <a:extLst>
              <a:ext uri="{FF2B5EF4-FFF2-40B4-BE49-F238E27FC236}">
                <a16:creationId xmlns:a16="http://schemas.microsoft.com/office/drawing/2014/main" id="{ED42F517-56D4-4F6A-A5A7-DA0AE29B42A4}"/>
              </a:ext>
            </a:extLst>
          </p:cNvPr>
          <p:cNvSpPr>
            <a:spLocks noGrp="1"/>
          </p:cNvSpPr>
          <p:nvPr>
            <p:ph type="sldNum" sz="quarter" idx="12"/>
          </p:nvPr>
        </p:nvSpPr>
        <p:spPr/>
        <p:txBody>
          <a:bodyPr/>
          <a:lstStyle/>
          <a:p>
            <a:fld id="{E31375A4-56A4-47D6-9801-1991572033F7}" type="slidenum">
              <a:rPr lang="en-US" smtClean="0"/>
              <a:t>13</a:t>
            </a:fld>
            <a:endParaRPr lang="en-US" dirty="0"/>
          </a:p>
        </p:txBody>
      </p:sp>
    </p:spTree>
    <p:extLst>
      <p:ext uri="{BB962C8B-B14F-4D97-AF65-F5344CB8AC3E}">
        <p14:creationId xmlns:p14="http://schemas.microsoft.com/office/powerpoint/2010/main" val="423735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467A9-544F-4814-9C4E-22B36D7D4C56}"/>
              </a:ext>
            </a:extLst>
          </p:cNvPr>
          <p:cNvSpPr>
            <a:spLocks noGrp="1"/>
          </p:cNvSpPr>
          <p:nvPr>
            <p:ph type="title"/>
          </p:nvPr>
        </p:nvSpPr>
        <p:spPr/>
        <p:txBody>
          <a:bodyPr/>
          <a:lstStyle/>
          <a:p>
            <a:r>
              <a:rPr lang="de-CH" dirty="0"/>
              <a:t>Hybrid model</a:t>
            </a: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A9FE4AE-1FA6-4134-9ACF-79A929F4FEA6}"/>
                  </a:ext>
                </a:extLst>
              </p:cNvPr>
              <p:cNvSpPr>
                <a:spLocks noGrp="1"/>
              </p:cNvSpPr>
              <p:nvPr>
                <p:ph idx="1"/>
              </p:nvPr>
            </p:nvSpPr>
            <p:spPr/>
            <p:txBody>
              <a:bodyPr>
                <a:normAutofit/>
              </a:bodyPr>
              <a:lstStyle/>
              <a:p>
                <a:r>
                  <a:rPr lang="en-GB" i="1" dirty="0"/>
                  <a:t>the ratio of the read frequency of user v to the write frequency of v’s neighbours will also affect the retrieval strategy selection and is ignored in the above model.</a:t>
                </a:r>
              </a:p>
              <a:p>
                <a14:m>
                  <m:oMath xmlns:m="http://schemas.openxmlformats.org/officeDocument/2006/math">
                    <m:r>
                      <m:rPr>
                        <m:sty m:val="p"/>
                      </m:rPr>
                      <a:rPr lang="de-CH" b="0" i="0" smtClean="0">
                        <a:latin typeface="Cambria Math" panose="02040503050406030204" pitchFamily="18" charset="0"/>
                      </a:rPr>
                      <m:t>p</m:t>
                    </m:r>
                    <m:r>
                      <a:rPr lang="de-CH" b="0" i="0" baseline="20000" smtClean="0">
                        <a:latin typeface="Cambria Math" panose="02040503050406030204" pitchFamily="18" charset="0"/>
                      </a:rPr>
                      <m:t>∗</m:t>
                    </m:r>
                    <m:d>
                      <m:dPr>
                        <m:ctrlPr>
                          <a:rPr lang="de-CH" b="0" smtClean="0">
                            <a:latin typeface="Cambria Math" panose="02040503050406030204" pitchFamily="18" charset="0"/>
                          </a:rPr>
                        </m:ctrlPr>
                      </m:dPr>
                      <m:e>
                        <m:r>
                          <m:rPr>
                            <m:sty m:val="p"/>
                          </m:rPr>
                          <a:rPr lang="de-CH" b="0" i="0" smtClean="0">
                            <a:latin typeface="Cambria Math" panose="02040503050406030204" pitchFamily="18" charset="0"/>
                          </a:rPr>
                          <m:t>v</m:t>
                        </m:r>
                      </m:e>
                    </m:d>
                    <m:r>
                      <a:rPr lang="de-CH" b="0" i="0" smtClean="0">
                        <a:latin typeface="Cambria Math" panose="02040503050406030204" pitchFamily="18" charset="0"/>
                      </a:rPr>
                      <m:t>=</m:t>
                    </m:r>
                    <m:f>
                      <m:fPr>
                        <m:ctrlPr>
                          <a:rPr lang="en-GB">
                            <a:latin typeface="Cambria Math" panose="02040503050406030204" pitchFamily="18" charset="0"/>
                          </a:rPr>
                        </m:ctrlPr>
                      </m:fPr>
                      <m:num>
                        <m:nary>
                          <m:naryPr>
                            <m:chr m:val="∑"/>
                            <m:supHide m:val="on"/>
                            <m:ctrlPr>
                              <a:rPr lang="en-GB">
                                <a:latin typeface="Cambria Math" panose="02040503050406030204" pitchFamily="18" charset="0"/>
                              </a:rPr>
                            </m:ctrlPr>
                          </m:naryPr>
                          <m:sub>
                            <m:r>
                              <m:rPr>
                                <m:sty m:val="p"/>
                                <m:brk m:alnAt="7"/>
                              </m:rPr>
                              <a:rPr lang="de-CH" i="0" smtClean="0">
                                <a:latin typeface="Cambria Math" panose="02040503050406030204" pitchFamily="18" charset="0"/>
                              </a:rPr>
                              <m:t>n</m:t>
                            </m:r>
                            <m:r>
                              <a:rPr lang="de-CH" i="0">
                                <a:latin typeface="Cambria Math" panose="02040503050406030204" pitchFamily="18" charset="0"/>
                              </a:rPr>
                              <m:t>∈</m:t>
                            </m:r>
                            <m:r>
                              <m:rPr>
                                <m:sty m:val="p"/>
                              </m:rPr>
                              <a:rPr lang="de-CH" i="0">
                                <a:latin typeface="Cambria Math" panose="02040503050406030204" pitchFamily="18" charset="0"/>
                              </a:rPr>
                              <m:t>N</m:t>
                            </m:r>
                            <m:r>
                              <a:rPr lang="de-CH" i="0">
                                <a:latin typeface="Cambria Math" panose="02040503050406030204" pitchFamily="18" charset="0"/>
                              </a:rPr>
                              <m:t>(</m:t>
                            </m:r>
                            <m:r>
                              <m:rPr>
                                <m:sty m:val="p"/>
                              </m:rPr>
                              <a:rPr lang="de-CH" i="0">
                                <a:latin typeface="Cambria Math" panose="02040503050406030204" pitchFamily="18" charset="0"/>
                              </a:rPr>
                              <m:t>v</m:t>
                            </m:r>
                            <m:r>
                              <a:rPr lang="de-CH" i="0">
                                <a:latin typeface="Cambria Math" panose="02040503050406030204" pitchFamily="18" charset="0"/>
                              </a:rPr>
                              <m:t>)</m:t>
                            </m:r>
                          </m:sub>
                          <m:sup/>
                          <m:e>
                            <m:r>
                              <m:rPr>
                                <m:nor/>
                              </m:rPr>
                              <a:rPr lang="el-GR">
                                <a:latin typeface="Cambria Math" panose="02040503050406030204" pitchFamily="18" charset="0"/>
                              </a:rPr>
                              <m:t>λ</m:t>
                            </m:r>
                            <m:r>
                              <m:rPr>
                                <m:nor/>
                              </m:rPr>
                              <a:rPr lang="en-GB">
                                <a:latin typeface="Cambria Math" panose="02040503050406030204" pitchFamily="18" charset="0"/>
                              </a:rPr>
                              <m:t>n</m:t>
                            </m:r>
                          </m:e>
                        </m:nary>
                      </m:num>
                      <m:den>
                        <m:r>
                          <m:rPr>
                            <m:nor/>
                          </m:rPr>
                          <a:rPr lang="el-GR">
                            <a:latin typeface="Cambria Math" panose="02040503050406030204" pitchFamily="18" charset="0"/>
                          </a:rPr>
                          <m:t>η</m:t>
                        </m:r>
                        <m:r>
                          <m:rPr>
                            <m:nor/>
                          </m:rPr>
                          <a:rPr lang="en-GB">
                            <a:latin typeface="Cambria Math" panose="02040503050406030204" pitchFamily="18" charset="0"/>
                          </a:rPr>
                          <m:t>v</m:t>
                        </m:r>
                      </m:den>
                    </m:f>
                  </m:oMath>
                </a14:m>
                <a:r>
                  <a:rPr lang="en-GB" dirty="0">
                    <a:latin typeface="Cambria Math" panose="02040503050406030204" pitchFamily="18" charset="0"/>
                  </a:rPr>
                  <a:t>.p(v)</a:t>
                </a:r>
              </a:p>
              <a:p>
                <a:r>
                  <a:rPr lang="en-GB" dirty="0"/>
                  <a:t>Finally, we can use ρ</a:t>
                </a:r>
                <a:r>
                  <a:rPr lang="en-GB" baseline="30000" dirty="0"/>
                  <a:t>∗</a:t>
                </a:r>
                <a:r>
                  <a:rPr lang="en-GB" dirty="0"/>
                  <a:t>(v) to determine the retrieval strategy</a:t>
                </a:r>
                <a:r>
                  <a:rPr lang="ar-SY" dirty="0"/>
                  <a:t> </a:t>
                </a:r>
                <a:r>
                  <a:rPr lang="en-GB" dirty="0"/>
                  <a:t>for user v. If ρ</a:t>
                </a:r>
                <a:r>
                  <a:rPr lang="en-GB" baseline="30000" dirty="0"/>
                  <a:t>∗</a:t>
                </a:r>
                <a:r>
                  <a:rPr lang="en-GB" dirty="0"/>
                  <a:t>(v) is smaller than a pre-defined threshold </a:t>
                </a:r>
                <a:r>
                  <a:rPr lang="en-GB" dirty="0" err="1"/>
                  <a:t>ρ</a:t>
                </a:r>
                <a:r>
                  <a:rPr lang="en-GB" baseline="-25000" dirty="0" err="1"/>
                  <a:t>max</a:t>
                </a:r>
                <a:r>
                  <a:rPr lang="en-GB" dirty="0"/>
                  <a:t>, we adopt the </a:t>
                </a:r>
                <a:r>
                  <a:rPr lang="en-GB" i="1" dirty="0"/>
                  <a:t>safe region </a:t>
                </a:r>
                <a:r>
                  <a:rPr lang="en-GB" dirty="0"/>
                  <a:t>strategy for user v. Otherwise </a:t>
                </a:r>
                <a:r>
                  <a:rPr lang="en-GB" i="1" dirty="0"/>
                  <a:t>online retrieval </a:t>
                </a:r>
                <a:r>
                  <a:rPr lang="en-GB" dirty="0"/>
                  <a:t>is used when v logins/refreshes its personal social page.</a:t>
                </a:r>
              </a:p>
              <a:p>
                <a:endParaRPr lang="en-GB" dirty="0">
                  <a:latin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5A9FE4AE-1FA6-4134-9ACF-79A929F4FEA6}"/>
                  </a:ext>
                </a:extLst>
              </p:cNvPr>
              <p:cNvSpPr>
                <a:spLocks noGrp="1" noRot="1" noChangeAspect="1" noMove="1" noResize="1" noEditPoints="1" noAdjustHandles="1" noChangeArrowheads="1" noChangeShapeType="1" noTextEdit="1"/>
              </p:cNvSpPr>
              <p:nvPr>
                <p:ph idx="1"/>
              </p:nvPr>
            </p:nvSpPr>
            <p:spPr>
              <a:blipFill>
                <a:blip r:embed="rId2"/>
                <a:stretch>
                  <a:fillRect l="-571" t="-1440"/>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CD7AB38B-AC1D-4EA8-80B2-A46893D34343}"/>
              </a:ext>
            </a:extLst>
          </p:cNvPr>
          <p:cNvSpPr>
            <a:spLocks noGrp="1"/>
          </p:cNvSpPr>
          <p:nvPr>
            <p:ph type="ftr" sz="quarter" idx="11"/>
          </p:nvPr>
        </p:nvSpPr>
        <p:spPr/>
        <p:txBody>
          <a:bodyPr/>
          <a:lstStyle/>
          <a:p>
            <a:r>
              <a:rPr lang="en-GB"/>
              <a:t>Context-aware advertisement recommendation for high-speed social news feeding</a:t>
            </a:r>
            <a:endParaRPr lang="en-US" dirty="0"/>
          </a:p>
        </p:txBody>
      </p:sp>
      <p:sp>
        <p:nvSpPr>
          <p:cNvPr id="5" name="Date Placeholder 4">
            <a:extLst>
              <a:ext uri="{FF2B5EF4-FFF2-40B4-BE49-F238E27FC236}">
                <a16:creationId xmlns:a16="http://schemas.microsoft.com/office/drawing/2014/main" id="{F1EA45F3-47A0-45E6-BE91-2733537B0438}"/>
              </a:ext>
            </a:extLst>
          </p:cNvPr>
          <p:cNvSpPr>
            <a:spLocks noGrp="1"/>
          </p:cNvSpPr>
          <p:nvPr>
            <p:ph type="dt" sz="half" idx="10"/>
          </p:nvPr>
        </p:nvSpPr>
        <p:spPr/>
        <p:txBody>
          <a:bodyPr/>
          <a:lstStyle/>
          <a:p>
            <a:r>
              <a:rPr lang="en-CH"/>
              <a:t>13/12/2017</a:t>
            </a:r>
            <a:endParaRPr lang="en-US" dirty="0"/>
          </a:p>
        </p:txBody>
      </p:sp>
      <p:sp>
        <p:nvSpPr>
          <p:cNvPr id="6" name="Slide Number Placeholder 5">
            <a:extLst>
              <a:ext uri="{FF2B5EF4-FFF2-40B4-BE49-F238E27FC236}">
                <a16:creationId xmlns:a16="http://schemas.microsoft.com/office/drawing/2014/main" id="{A767AFAA-FF82-40EA-BA8B-206F5F008995}"/>
              </a:ext>
            </a:extLst>
          </p:cNvPr>
          <p:cNvSpPr>
            <a:spLocks noGrp="1"/>
          </p:cNvSpPr>
          <p:nvPr>
            <p:ph type="sldNum" sz="quarter" idx="12"/>
          </p:nvPr>
        </p:nvSpPr>
        <p:spPr/>
        <p:txBody>
          <a:bodyPr/>
          <a:lstStyle/>
          <a:p>
            <a:fld id="{E31375A4-56A4-47D6-9801-1991572033F7}" type="slidenum">
              <a:rPr lang="en-US" smtClean="0"/>
              <a:t>14</a:t>
            </a:fld>
            <a:endParaRPr lang="en-US" dirty="0"/>
          </a:p>
        </p:txBody>
      </p:sp>
    </p:spTree>
    <p:extLst>
      <p:ext uri="{BB962C8B-B14F-4D97-AF65-F5344CB8AC3E}">
        <p14:creationId xmlns:p14="http://schemas.microsoft.com/office/powerpoint/2010/main" val="804328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pPr marL="457200" indent="-457200">
              <a:buFont typeface="+mj-lt"/>
              <a:buAutoNum type="arabicPeriod"/>
            </a:pPr>
            <a:r>
              <a:rPr lang="de-CH"/>
              <a:t>Introduction </a:t>
            </a:r>
          </a:p>
          <a:p>
            <a:pPr marL="457200" indent="-457200">
              <a:buFont typeface="+mj-lt"/>
              <a:buAutoNum type="arabicPeriod"/>
            </a:pPr>
            <a:r>
              <a:rPr lang="de-CH"/>
              <a:t>Related work</a:t>
            </a:r>
            <a:r>
              <a:rPr lang="en-US" dirty="0"/>
              <a:t> </a:t>
            </a:r>
          </a:p>
          <a:p>
            <a:pPr marL="457200" indent="-457200">
              <a:buFont typeface="+mj-lt"/>
              <a:buAutoNum type="arabicPeriod"/>
            </a:pPr>
            <a:r>
              <a:rPr lang="en-US" dirty="0"/>
              <a:t>Hybrid model construction</a:t>
            </a:r>
          </a:p>
          <a:p>
            <a:pPr marL="685800" lvl="1" indent="-457200">
              <a:buFont typeface="+mj-lt"/>
              <a:buAutoNum type="arabicPeriod"/>
            </a:pPr>
            <a:r>
              <a:rPr lang="en-US" dirty="0"/>
              <a:t>Online retrieval algorithm</a:t>
            </a:r>
          </a:p>
          <a:p>
            <a:pPr marL="685800" lvl="1" indent="-457200">
              <a:buFont typeface="+mj-lt"/>
              <a:buAutoNum type="arabicPeriod"/>
            </a:pPr>
            <a:r>
              <a:rPr lang="en-US" dirty="0"/>
              <a:t>Safe region algorithm</a:t>
            </a:r>
          </a:p>
          <a:p>
            <a:pPr marL="457200" indent="-457200">
              <a:buFont typeface="+mj-lt"/>
              <a:buAutoNum type="arabicPeriod"/>
            </a:pPr>
            <a:r>
              <a:rPr lang="en-US" dirty="0"/>
              <a:t>Hybrid model</a:t>
            </a:r>
          </a:p>
          <a:p>
            <a:pPr marL="457200" indent="-457200">
              <a:buFont typeface="+mj-lt"/>
              <a:buAutoNum type="arabicPeriod"/>
            </a:pPr>
            <a:r>
              <a:rPr lang="en-US" dirty="0"/>
              <a:t>Conclusion </a:t>
            </a:r>
          </a:p>
        </p:txBody>
      </p:sp>
      <p:sp>
        <p:nvSpPr>
          <p:cNvPr id="4" name="Date Placeholder 3">
            <a:extLst>
              <a:ext uri="{FF2B5EF4-FFF2-40B4-BE49-F238E27FC236}">
                <a16:creationId xmlns:a16="http://schemas.microsoft.com/office/drawing/2014/main" id="{CB6AEE1C-C3A4-44C7-8EA9-15421017BAC6}"/>
              </a:ext>
            </a:extLst>
          </p:cNvPr>
          <p:cNvSpPr>
            <a:spLocks noGrp="1"/>
          </p:cNvSpPr>
          <p:nvPr>
            <p:ph type="dt" sz="half" idx="10"/>
          </p:nvPr>
        </p:nvSpPr>
        <p:spPr/>
        <p:txBody>
          <a:bodyPr/>
          <a:lstStyle/>
          <a:p>
            <a:r>
              <a:rPr lang="en-CH" dirty="0"/>
              <a:t>13/12/2017</a:t>
            </a:r>
            <a:endParaRPr lang="en-US" dirty="0"/>
          </a:p>
        </p:txBody>
      </p:sp>
      <p:sp>
        <p:nvSpPr>
          <p:cNvPr id="5" name="Slide Number Placeholder 4">
            <a:extLst>
              <a:ext uri="{FF2B5EF4-FFF2-40B4-BE49-F238E27FC236}">
                <a16:creationId xmlns:a16="http://schemas.microsoft.com/office/drawing/2014/main" id="{5233FFF8-6BD2-47D4-86E2-5E0565606D05}"/>
              </a:ext>
            </a:extLst>
          </p:cNvPr>
          <p:cNvSpPr>
            <a:spLocks noGrp="1"/>
          </p:cNvSpPr>
          <p:nvPr>
            <p:ph type="sldNum" sz="quarter" idx="12"/>
          </p:nvPr>
        </p:nvSpPr>
        <p:spPr/>
        <p:txBody>
          <a:bodyPr/>
          <a:lstStyle/>
          <a:p>
            <a:fld id="{E31375A4-56A4-47D6-9801-1991572033F7}" type="slidenum">
              <a:rPr lang="en-US" smtClean="0"/>
              <a:t>2</a:t>
            </a:fld>
            <a:endParaRPr lang="en-US" dirty="0"/>
          </a:p>
        </p:txBody>
      </p:sp>
      <p:sp>
        <p:nvSpPr>
          <p:cNvPr id="6" name="Footer Placeholder 5">
            <a:extLst>
              <a:ext uri="{FF2B5EF4-FFF2-40B4-BE49-F238E27FC236}">
                <a16:creationId xmlns:a16="http://schemas.microsoft.com/office/drawing/2014/main" id="{76820DAD-0543-4CE1-9A4A-28A144307C1D}"/>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7C4F3-F37E-42AF-AE6E-2DAE94A184A4}"/>
              </a:ext>
            </a:extLst>
          </p:cNvPr>
          <p:cNvSpPr>
            <a:spLocks noGrp="1"/>
          </p:cNvSpPr>
          <p:nvPr>
            <p:ph type="title"/>
          </p:nvPr>
        </p:nvSpPr>
        <p:spPr/>
        <p:txBody>
          <a:bodyPr/>
          <a:lstStyle/>
          <a:p>
            <a:r>
              <a:rPr lang="de-CH"/>
              <a:t>introduction</a:t>
            </a:r>
            <a:endParaRPr lang="en-CH" dirty="0"/>
          </a:p>
        </p:txBody>
      </p:sp>
      <p:sp>
        <p:nvSpPr>
          <p:cNvPr id="3" name="Content Placeholder 2">
            <a:extLst>
              <a:ext uri="{FF2B5EF4-FFF2-40B4-BE49-F238E27FC236}">
                <a16:creationId xmlns:a16="http://schemas.microsoft.com/office/drawing/2014/main" id="{22E17D7E-C70F-487E-9E23-63B4D6D42480}"/>
              </a:ext>
            </a:extLst>
          </p:cNvPr>
          <p:cNvSpPr>
            <a:spLocks noGrp="1"/>
          </p:cNvSpPr>
          <p:nvPr>
            <p:ph idx="1"/>
          </p:nvPr>
        </p:nvSpPr>
        <p:spPr/>
        <p:txBody>
          <a:bodyPr>
            <a:normAutofit/>
          </a:bodyPr>
          <a:lstStyle/>
          <a:p>
            <a:pPr marL="457200" indent="-457200">
              <a:buFont typeface="+mj-lt"/>
              <a:buAutoNum type="arabicPeriod"/>
            </a:pPr>
            <a:r>
              <a:rPr lang="de-CH"/>
              <a:t>Soicial media Advertisements</a:t>
            </a:r>
          </a:p>
          <a:p>
            <a:pPr marL="457200" indent="-457200">
              <a:buFont typeface="+mj-lt"/>
              <a:buAutoNum type="arabicPeriod"/>
            </a:pPr>
            <a:r>
              <a:rPr lang="de-CH"/>
              <a:t>Facebook or Twitter</a:t>
            </a:r>
          </a:p>
          <a:p>
            <a:pPr marL="685800" lvl="1" indent="-457200">
              <a:buFont typeface="+mj-lt"/>
              <a:buAutoNum type="arabicPeriod"/>
            </a:pPr>
            <a:r>
              <a:rPr lang="de-CH"/>
              <a:t>Major revenue</a:t>
            </a:r>
          </a:p>
          <a:p>
            <a:pPr marL="457200" indent="-457200">
              <a:buFont typeface="+mj-lt"/>
              <a:buAutoNum type="arabicPeriod"/>
            </a:pPr>
            <a:r>
              <a:rPr lang="en-GB" dirty="0"/>
              <a:t>the National University of Singapore.</a:t>
            </a:r>
          </a:p>
          <a:p>
            <a:pPr marL="685800" lvl="1" indent="-457200">
              <a:buFont typeface="+mj-lt"/>
              <a:buAutoNum type="arabicPeriod"/>
            </a:pPr>
            <a:r>
              <a:rPr lang="de-CH"/>
              <a:t>Static and dynamic user interests.</a:t>
            </a:r>
            <a:endParaRPr lang="en-GB" dirty="0"/>
          </a:p>
          <a:p>
            <a:pPr marL="685800" lvl="1" indent="-457200">
              <a:buFont typeface="+mj-lt"/>
              <a:buAutoNum type="arabicPeriod"/>
            </a:pPr>
            <a:r>
              <a:rPr lang="en-GB" dirty="0"/>
              <a:t>Hybrid model</a:t>
            </a:r>
            <a:endParaRPr lang="de-CH"/>
          </a:p>
          <a:p>
            <a:pPr marL="457200" indent="-457200">
              <a:buFont typeface="+mj-lt"/>
              <a:buAutoNum type="arabicPeriod"/>
            </a:pPr>
            <a:r>
              <a:rPr lang="de-CH"/>
              <a:t>Challenges</a:t>
            </a:r>
          </a:p>
          <a:p>
            <a:pPr marL="685800" lvl="1" indent="-457200">
              <a:buFont typeface="+mj-lt"/>
              <a:buAutoNum type="arabicPeriod"/>
            </a:pPr>
            <a:r>
              <a:rPr lang="en-GB" dirty="0"/>
              <a:t>efficient, real time, less annoying, drive growth  </a:t>
            </a:r>
          </a:p>
          <a:p>
            <a:pPr marL="457200" indent="-457200">
              <a:buFont typeface="+mj-lt"/>
              <a:buAutoNum type="arabicPeriod"/>
            </a:pPr>
            <a:endParaRPr lang="en-GB" dirty="0"/>
          </a:p>
        </p:txBody>
      </p:sp>
      <p:sp>
        <p:nvSpPr>
          <p:cNvPr id="4" name="Footer Placeholder 3">
            <a:extLst>
              <a:ext uri="{FF2B5EF4-FFF2-40B4-BE49-F238E27FC236}">
                <a16:creationId xmlns:a16="http://schemas.microsoft.com/office/drawing/2014/main" id="{472A0792-59DE-4BB4-A2EB-B14A59345FCE}"/>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5" name="Date Placeholder 4">
            <a:extLst>
              <a:ext uri="{FF2B5EF4-FFF2-40B4-BE49-F238E27FC236}">
                <a16:creationId xmlns:a16="http://schemas.microsoft.com/office/drawing/2014/main" id="{E2DDB006-2D84-4885-BD30-67005DAF292F}"/>
              </a:ext>
            </a:extLst>
          </p:cNvPr>
          <p:cNvSpPr>
            <a:spLocks noGrp="1"/>
          </p:cNvSpPr>
          <p:nvPr>
            <p:ph type="dt" sz="half" idx="10"/>
          </p:nvPr>
        </p:nvSpPr>
        <p:spPr/>
        <p:txBody>
          <a:bodyPr/>
          <a:lstStyle/>
          <a:p>
            <a:r>
              <a:rPr lang="en-CH" dirty="0"/>
              <a:t>13/12/2017</a:t>
            </a:r>
            <a:endParaRPr lang="en-US" dirty="0"/>
          </a:p>
        </p:txBody>
      </p:sp>
      <p:sp>
        <p:nvSpPr>
          <p:cNvPr id="6" name="Slide Number Placeholder 5">
            <a:extLst>
              <a:ext uri="{FF2B5EF4-FFF2-40B4-BE49-F238E27FC236}">
                <a16:creationId xmlns:a16="http://schemas.microsoft.com/office/drawing/2014/main" id="{280475B8-5696-4A3B-BC53-F25EC7955AEC}"/>
              </a:ext>
            </a:extLst>
          </p:cNvPr>
          <p:cNvSpPr>
            <a:spLocks noGrp="1"/>
          </p:cNvSpPr>
          <p:nvPr>
            <p:ph type="sldNum" sz="quarter" idx="12"/>
          </p:nvPr>
        </p:nvSpPr>
        <p:spPr/>
        <p:txBody>
          <a:bodyPr/>
          <a:lstStyle/>
          <a:p>
            <a:fld id="{E31375A4-56A4-47D6-9801-1991572033F7}" type="slidenum">
              <a:rPr lang="en-US" smtClean="0"/>
              <a:t>3</a:t>
            </a:fld>
            <a:endParaRPr lang="en-US" dirty="0"/>
          </a:p>
        </p:txBody>
      </p:sp>
    </p:spTree>
    <p:extLst>
      <p:ext uri="{BB962C8B-B14F-4D97-AF65-F5344CB8AC3E}">
        <p14:creationId xmlns:p14="http://schemas.microsoft.com/office/powerpoint/2010/main" val="120855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work:</a:t>
            </a:r>
          </a:p>
        </p:txBody>
      </p:sp>
      <p:sp>
        <p:nvSpPr>
          <p:cNvPr id="3" name="Date Placeholder 2">
            <a:extLst>
              <a:ext uri="{FF2B5EF4-FFF2-40B4-BE49-F238E27FC236}">
                <a16:creationId xmlns:a16="http://schemas.microsoft.com/office/drawing/2014/main" id="{EFB978D7-2592-462C-813D-58DBEE920F0F}"/>
              </a:ext>
            </a:extLst>
          </p:cNvPr>
          <p:cNvSpPr>
            <a:spLocks noGrp="1"/>
          </p:cNvSpPr>
          <p:nvPr>
            <p:ph type="dt" sz="half" idx="10"/>
          </p:nvPr>
        </p:nvSpPr>
        <p:spPr/>
        <p:txBody>
          <a:bodyPr/>
          <a:lstStyle/>
          <a:p>
            <a:r>
              <a:rPr lang="en-CH" dirty="0"/>
              <a:t>13/12/2017</a:t>
            </a:r>
            <a:endParaRPr lang="en-US" dirty="0"/>
          </a:p>
        </p:txBody>
      </p:sp>
      <p:sp>
        <p:nvSpPr>
          <p:cNvPr id="4" name="Slide Number Placeholder 3">
            <a:extLst>
              <a:ext uri="{FF2B5EF4-FFF2-40B4-BE49-F238E27FC236}">
                <a16:creationId xmlns:a16="http://schemas.microsoft.com/office/drawing/2014/main" id="{48823499-A560-45E2-A8F5-DE53A99A9231}"/>
              </a:ext>
            </a:extLst>
          </p:cNvPr>
          <p:cNvSpPr>
            <a:spLocks noGrp="1"/>
          </p:cNvSpPr>
          <p:nvPr>
            <p:ph type="sldNum" sz="quarter" idx="12"/>
          </p:nvPr>
        </p:nvSpPr>
        <p:spPr/>
        <p:txBody>
          <a:bodyPr/>
          <a:lstStyle/>
          <a:p>
            <a:fld id="{E31375A4-56A4-47D6-9801-1991572033F7}" type="slidenum">
              <a:rPr lang="en-US" smtClean="0"/>
              <a:t>4</a:t>
            </a:fld>
            <a:endParaRPr lang="en-US" dirty="0"/>
          </a:p>
        </p:txBody>
      </p:sp>
      <p:sp>
        <p:nvSpPr>
          <p:cNvPr id="5" name="Footer Placeholder 4">
            <a:extLst>
              <a:ext uri="{FF2B5EF4-FFF2-40B4-BE49-F238E27FC236}">
                <a16:creationId xmlns:a16="http://schemas.microsoft.com/office/drawing/2014/main" id="{A03DE08E-1340-4FF3-A747-C2B71EC3F7A7}"/>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7" name="Content Placeholder 6">
            <a:extLst>
              <a:ext uri="{FF2B5EF4-FFF2-40B4-BE49-F238E27FC236}">
                <a16:creationId xmlns:a16="http://schemas.microsoft.com/office/drawing/2014/main" id="{633D92CA-628B-460C-B7AA-9AAADB48C1DC}"/>
              </a:ext>
            </a:extLst>
          </p:cNvPr>
          <p:cNvSpPr>
            <a:spLocks noGrp="1"/>
          </p:cNvSpPr>
          <p:nvPr>
            <p:ph idx="1"/>
          </p:nvPr>
        </p:nvSpPr>
        <p:spPr/>
        <p:txBody>
          <a:bodyPr/>
          <a:lstStyle/>
          <a:p>
            <a:pPr marL="457200" indent="-457200">
              <a:buFont typeface="+mj-lt"/>
              <a:buAutoNum type="arabicPeriod"/>
            </a:pPr>
            <a:r>
              <a:rPr lang="de-CH"/>
              <a:t>Pub/Sub System</a:t>
            </a:r>
          </a:p>
          <a:p>
            <a:pPr marL="457200" indent="-457200">
              <a:buFont typeface="+mj-lt"/>
              <a:buAutoNum type="arabicPeriod"/>
            </a:pPr>
            <a:r>
              <a:rPr lang="de-CH"/>
              <a:t>Top-K Aggregation Query </a:t>
            </a:r>
          </a:p>
          <a:p>
            <a:pPr marL="457200" indent="-457200">
              <a:buFont typeface="+mj-lt"/>
              <a:buAutoNum type="arabicPeriod"/>
            </a:pPr>
            <a:r>
              <a:rPr lang="de-CH"/>
              <a:t>Local immutable region </a:t>
            </a:r>
          </a:p>
          <a:p>
            <a:pPr marL="457200" indent="-457200">
              <a:buFont typeface="+mj-lt"/>
              <a:buAutoNum type="arabicPeriod"/>
            </a:pPr>
            <a:r>
              <a:rPr lang="de-CH"/>
              <a:t>Global immutable region</a:t>
            </a:r>
            <a:endParaRPr lang="de-CH" b="1"/>
          </a:p>
          <a:p>
            <a:endParaRPr lang="en-CH" dirty="0"/>
          </a:p>
        </p:txBody>
      </p:sp>
      <p:pic>
        <p:nvPicPr>
          <p:cNvPr id="9" name="Picture 8" descr="A screenshot of a cell phone&#10;&#10;Description generated with very high confidence">
            <a:extLst>
              <a:ext uri="{FF2B5EF4-FFF2-40B4-BE49-F238E27FC236}">
                <a16:creationId xmlns:a16="http://schemas.microsoft.com/office/drawing/2014/main" id="{BBE1DC16-BA5B-4E40-A2C8-E67088D9FFD3}"/>
              </a:ext>
            </a:extLst>
          </p:cNvPr>
          <p:cNvPicPr>
            <a:picLocks noChangeAspect="1"/>
          </p:cNvPicPr>
          <p:nvPr/>
        </p:nvPicPr>
        <p:blipFill>
          <a:blip r:embed="rId2"/>
          <a:stretch>
            <a:fillRect/>
          </a:stretch>
        </p:blipFill>
        <p:spPr>
          <a:xfrm>
            <a:off x="1621576" y="4020989"/>
            <a:ext cx="2867025" cy="1495425"/>
          </a:xfrm>
          <a:prstGeom prst="rect">
            <a:avLst/>
          </a:prstGeom>
        </p:spPr>
      </p:pic>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mj-lt"/>
              <a:buAutoNum type="arabicPeriod"/>
            </a:pPr>
            <a:r>
              <a:rPr lang="en-US" dirty="0"/>
              <a:t>Hybrid model construction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r>
                  <a:rPr lang="de-CH"/>
                  <a:t>Static user interest</a:t>
                </a:r>
              </a:p>
              <a:p>
                <a:pPr lvl="1"/>
                <a:r>
                  <a:rPr lang="de-CH"/>
                  <a:t>Many resarches (static interest, ads)</a:t>
                </a:r>
              </a:p>
              <a:p>
                <a:pPr lvl="1"/>
                <a14:m>
                  <m:oMath xmlns:m="http://schemas.openxmlformats.org/officeDocument/2006/math">
                    <m:r>
                      <m:rPr>
                        <m:nor/>
                      </m:rPr>
                      <a:rPr lang="de-CH"/>
                      <m:t>Ø</m:t>
                    </m:r>
                    <m:r>
                      <m:rPr>
                        <m:nor/>
                      </m:rPr>
                      <a:rPr lang="de-CH" baseline="-25000"/>
                      <m:t>s</m:t>
                    </m:r>
                    <m:r>
                      <m:rPr>
                        <m:nor/>
                      </m:rPr>
                      <a:rPr lang="de-CH"/>
                      <m:t>(</m:t>
                    </m:r>
                    <m:r>
                      <m:rPr>
                        <m:nor/>
                      </m:rPr>
                      <a:rPr lang="de-CH"/>
                      <m:t>u</m:t>
                    </m:r>
                    <m:r>
                      <m:rPr>
                        <m:nor/>
                      </m:rPr>
                      <a:rPr lang="de-CH"/>
                      <m:t>,</m:t>
                    </m:r>
                    <m:r>
                      <m:rPr>
                        <m:nor/>
                      </m:rPr>
                      <a:rPr lang="de-CH"/>
                      <m:t>a</m:t>
                    </m:r>
                    <m:r>
                      <m:rPr>
                        <m:nor/>
                      </m:rPr>
                      <a:rPr lang="de-CH"/>
                      <m:t>)=</m:t>
                    </m:r>
                    <m:r>
                      <m:rPr>
                        <m:nor/>
                      </m:rPr>
                      <a:rPr lang="de-CH"/>
                      <m:t>	</m:t>
                    </m:r>
                    <m:nary>
                      <m:naryPr>
                        <m:chr m:val="∑"/>
                        <m:supHide m:val="on"/>
                        <m:ctrlPr>
                          <a:rPr lang="pl-PL" i="1" smtClean="0">
                            <a:latin typeface="Cambria Math" panose="02040503050406030204" pitchFamily="18" charset="0"/>
                          </a:rPr>
                        </m:ctrlPr>
                      </m:naryPr>
                      <m:sub>
                        <m:r>
                          <m:rPr>
                            <m:nor/>
                          </m:rPr>
                          <a:rPr lang="de-CH" baseline="-25000"/>
                          <m:t>w</m:t>
                        </m:r>
                        <m:r>
                          <m:rPr>
                            <m:nor/>
                          </m:rPr>
                          <a:rPr lang="de-CH" baseline="-25000"/>
                          <m:t>∈</m:t>
                        </m:r>
                        <m:r>
                          <m:rPr>
                            <m:nor/>
                          </m:rPr>
                          <a:rPr lang="de-CH" baseline="-25000"/>
                          <m:t>T</m:t>
                        </m:r>
                        <m:r>
                          <m:rPr>
                            <m:nor/>
                          </m:rPr>
                          <a:rPr lang="de-CH"/>
                          <m:t> </m:t>
                        </m:r>
                      </m:sub>
                      <m:sup/>
                      <m:e>
                        <m:r>
                          <m:rPr>
                            <m:nor/>
                          </m:rPr>
                          <a:rPr lang="pl-PL"/>
                          <m:t>rel</m:t>
                        </m:r>
                        <m:r>
                          <m:rPr>
                            <m:nor/>
                          </m:rPr>
                          <a:rPr lang="pl-PL"/>
                          <m:t>(</m:t>
                        </m:r>
                        <m:r>
                          <m:rPr>
                            <m:nor/>
                          </m:rPr>
                          <a:rPr lang="pl-PL"/>
                          <m:t>u</m:t>
                        </m:r>
                        <m:r>
                          <m:rPr>
                            <m:nor/>
                          </m:rPr>
                          <a:rPr lang="pl-PL"/>
                          <m:t>,</m:t>
                        </m:r>
                        <m:r>
                          <m:rPr>
                            <m:nor/>
                          </m:rPr>
                          <a:rPr lang="pl-PL"/>
                          <m:t>w</m:t>
                        </m:r>
                        <m:r>
                          <m:rPr>
                            <m:nor/>
                          </m:rPr>
                          <a:rPr lang="pl-PL"/>
                          <m:t>) · </m:t>
                        </m:r>
                        <m:r>
                          <m:rPr>
                            <m:nor/>
                          </m:rPr>
                          <a:rPr lang="pl-PL"/>
                          <m:t>rel</m:t>
                        </m:r>
                        <m:r>
                          <m:rPr>
                            <m:nor/>
                          </m:rPr>
                          <a:rPr lang="pl-PL"/>
                          <m:t>(</m:t>
                        </m:r>
                        <m:r>
                          <m:rPr>
                            <m:nor/>
                          </m:rPr>
                          <a:rPr lang="pl-PL"/>
                          <m:t>a</m:t>
                        </m:r>
                        <m:r>
                          <m:rPr>
                            <m:nor/>
                          </m:rPr>
                          <a:rPr lang="pl-PL"/>
                          <m:t>,</m:t>
                        </m:r>
                        <m:r>
                          <m:rPr>
                            <m:nor/>
                          </m:rPr>
                          <a:rPr lang="pl-PL"/>
                          <m:t>w</m:t>
                        </m:r>
                        <m:r>
                          <m:rPr>
                            <m:nor/>
                          </m:rPr>
                          <a:rPr lang="pl-PL"/>
                          <m:t>)</m:t>
                        </m:r>
                        <m:r>
                          <m:rPr>
                            <m:nor/>
                          </m:rPr>
                          <a:rPr lang="pl-PL"/>
                          <m:t>	</m:t>
                        </m:r>
                        <m:r>
                          <m:rPr>
                            <m:nor/>
                          </m:rPr>
                          <a:rPr lang="pl-PL"/>
                          <m:t> </m:t>
                        </m:r>
                      </m:e>
                    </m:nary>
                  </m:oMath>
                </a14:m>
                <a:endParaRPr lang="de-CH"/>
              </a:p>
              <a:p>
                <a:r>
                  <a:rPr lang="de-CH"/>
                  <a:t>Dynamic user interest </a:t>
                </a:r>
              </a:p>
              <a:p>
                <a:pPr lvl="1"/>
                <a:r>
                  <a:rPr lang="en-GB" dirty="0"/>
                  <a:t>sliding window to store m most recent posts, to serve as a dynamic context for ad recommendation </a:t>
                </a:r>
                <a:endParaRPr lang="de-CH"/>
              </a:p>
              <a:p>
                <a:pPr lvl="1"/>
                <a14:m>
                  <m:oMath xmlns:m="http://schemas.openxmlformats.org/officeDocument/2006/math">
                    <m:r>
                      <m:rPr>
                        <m:nor/>
                      </m:rPr>
                      <a:rPr lang="de-CH" sz="1600"/>
                      <m:t>Ø</m:t>
                    </m:r>
                    <m:r>
                      <m:rPr>
                        <m:nor/>
                      </m:rPr>
                      <a:rPr lang="de-CH" sz="1600" baseline="-25000"/>
                      <m:t>d</m:t>
                    </m:r>
                    <m:r>
                      <m:rPr>
                        <m:nor/>
                      </m:rPr>
                      <a:rPr lang="de-CH" sz="1600"/>
                      <m:t>(</m:t>
                    </m:r>
                    <m:r>
                      <m:rPr>
                        <m:nor/>
                      </m:rPr>
                      <a:rPr lang="de-CH" sz="1600"/>
                      <m:t>u</m:t>
                    </m:r>
                    <m:r>
                      <m:rPr>
                        <m:nor/>
                      </m:rPr>
                      <a:rPr lang="de-CH" sz="1600"/>
                      <m:t>,</m:t>
                    </m:r>
                    <m:r>
                      <m:rPr>
                        <m:nor/>
                      </m:rPr>
                      <a:rPr lang="de-CH" sz="1600"/>
                      <m:t>a</m:t>
                    </m:r>
                    <m:r>
                      <m:rPr>
                        <m:nor/>
                      </m:rPr>
                      <a:rPr lang="de-CH" sz="1600"/>
                      <m:t>)</m:t>
                    </m:r>
                    <m:r>
                      <m:rPr>
                        <m:nor/>
                      </m:rPr>
                      <a:rPr lang="de-CH" sz="1600"/>
                      <m:t>	</m:t>
                    </m:r>
                    <m:r>
                      <a:rPr lang="pt-BR" sz="1600" i="1" smtClean="0">
                        <a:latin typeface="Cambria Math" panose="02040503050406030204" pitchFamily="18" charset="0"/>
                      </a:rPr>
                      <m:t>=</m:t>
                    </m:r>
                    <m:f>
                      <m:fPr>
                        <m:ctrlPr>
                          <a:rPr lang="pt-BR" sz="1600" i="1" smtClean="0">
                            <a:latin typeface="Cambria Math" panose="02040503050406030204" pitchFamily="18" charset="0"/>
                          </a:rPr>
                        </m:ctrlPr>
                      </m:fPr>
                      <m:num>
                        <m:r>
                          <a:rPr lang="de-CH" sz="1600" b="0" i="1" smtClean="0">
                            <a:latin typeface="Cambria Math" panose="02040503050406030204" pitchFamily="18" charset="0"/>
                          </a:rPr>
                          <m:t>1</m:t>
                        </m:r>
                      </m:num>
                      <m:den>
                        <m:r>
                          <a:rPr lang="de-CH" sz="1600" b="0" i="1" smtClean="0">
                            <a:latin typeface="Cambria Math" panose="02040503050406030204" pitchFamily="18" charset="0"/>
                          </a:rPr>
                          <m:t>𝑚</m:t>
                        </m:r>
                      </m:den>
                    </m:f>
                    <m:nary>
                      <m:naryPr>
                        <m:chr m:val="∑"/>
                        <m:supHide m:val="on"/>
                        <m:ctrlPr>
                          <a:rPr lang="pt-BR" sz="1600" i="1" smtClean="0">
                            <a:latin typeface="Cambria Math" panose="02040503050406030204" pitchFamily="18" charset="0"/>
                          </a:rPr>
                        </m:ctrlPr>
                      </m:naryPr>
                      <m:sub>
                        <m:r>
                          <m:rPr>
                            <m:nor/>
                          </m:rPr>
                          <a:rPr lang="de-CH" sz="1600" b="0" i="0" smtClean="0">
                            <a:latin typeface="Cambria Math" panose="02040503050406030204" pitchFamily="18" charset="0"/>
                          </a:rPr>
                          <m:t>d</m:t>
                        </m:r>
                        <m:r>
                          <a:rPr lang="de-CH" sz="1600" b="0" i="1" smtClean="0">
                            <a:latin typeface="Cambria Math" panose="02040503050406030204" pitchFamily="18" charset="0"/>
                            <a:ea typeface="Cambria Math" panose="02040503050406030204" pitchFamily="18" charset="0"/>
                          </a:rPr>
                          <m:t>∈</m:t>
                        </m:r>
                        <m:r>
                          <a:rPr lang="de-CH" sz="1600" b="0" i="1" smtClean="0">
                            <a:latin typeface="Cambria Math" panose="02040503050406030204" pitchFamily="18" charset="0"/>
                            <a:ea typeface="Cambria Math" panose="02040503050406030204" pitchFamily="18" charset="0"/>
                          </a:rPr>
                          <m:t>𝑊𝑢</m:t>
                        </m:r>
                        <m:r>
                          <m:rPr>
                            <m:nor/>
                          </m:rPr>
                          <a:rPr lang="de-CH" sz="1600"/>
                          <m:t>	</m:t>
                        </m:r>
                        <m:r>
                          <m:rPr>
                            <m:nor/>
                          </m:rPr>
                          <a:rPr lang="de-CH" sz="1600"/>
                          <m:t> </m:t>
                        </m:r>
                      </m:sub>
                      <m:sup/>
                      <m:e>
                        <m:nary>
                          <m:naryPr>
                            <m:chr m:val="∑"/>
                            <m:supHide m:val="on"/>
                            <m:ctrlPr>
                              <a:rPr lang="pt-BR" sz="1600" i="1" smtClean="0">
                                <a:latin typeface="Cambria Math" panose="02040503050406030204" pitchFamily="18" charset="0"/>
                              </a:rPr>
                            </m:ctrlPr>
                          </m:naryPr>
                          <m:sub>
                            <m:r>
                              <m:rPr>
                                <m:brk m:alnAt="7"/>
                              </m:rPr>
                              <a:rPr lang="de-CH" sz="1600" b="0" i="1" smtClean="0">
                                <a:latin typeface="Cambria Math" panose="02040503050406030204" pitchFamily="18" charset="0"/>
                              </a:rPr>
                              <m:t>𝑊</m:t>
                            </m:r>
                            <m:r>
                              <a:rPr lang="de-CH" sz="1600" b="0" i="1" smtClean="0">
                                <a:latin typeface="Cambria Math" panose="02040503050406030204" pitchFamily="18" charset="0"/>
                                <a:ea typeface="Cambria Math" panose="02040503050406030204" pitchFamily="18" charset="0"/>
                              </a:rPr>
                              <m:t>∈</m:t>
                            </m:r>
                            <m:r>
                              <a:rPr lang="de-CH" sz="1600" b="0" i="1" smtClean="0">
                                <a:latin typeface="Cambria Math" panose="02040503050406030204" pitchFamily="18" charset="0"/>
                                <a:ea typeface="Cambria Math" panose="02040503050406030204" pitchFamily="18" charset="0"/>
                              </a:rPr>
                              <m:t>𝑇</m:t>
                            </m:r>
                          </m:sub>
                          <m:sup/>
                          <m:e>
                            <m:r>
                              <a:rPr lang="de-CH" sz="1600" b="0" i="1" smtClean="0">
                                <a:latin typeface="Cambria Math" panose="02040503050406030204" pitchFamily="18" charset="0"/>
                              </a:rPr>
                              <m:t>𝑟𝑒𝑙</m:t>
                            </m:r>
                            <m:d>
                              <m:dPr>
                                <m:ctrlPr>
                                  <a:rPr lang="de-CH" sz="1600" b="0" i="1" smtClean="0">
                                    <a:latin typeface="Cambria Math" panose="02040503050406030204" pitchFamily="18" charset="0"/>
                                  </a:rPr>
                                </m:ctrlPr>
                              </m:dPr>
                              <m:e>
                                <m:r>
                                  <a:rPr lang="de-CH" sz="1600" b="0" i="1" smtClean="0">
                                    <a:latin typeface="Cambria Math" panose="02040503050406030204" pitchFamily="18" charset="0"/>
                                  </a:rPr>
                                  <m:t>𝑑</m:t>
                                </m:r>
                                <m:r>
                                  <a:rPr lang="de-CH" sz="1600" b="0" i="1" smtClean="0">
                                    <a:latin typeface="Cambria Math" panose="02040503050406030204" pitchFamily="18" charset="0"/>
                                  </a:rPr>
                                  <m:t>,</m:t>
                                </m:r>
                                <m:r>
                                  <a:rPr lang="de-CH" sz="1600" b="0" i="1" smtClean="0">
                                    <a:latin typeface="Cambria Math" panose="02040503050406030204" pitchFamily="18" charset="0"/>
                                  </a:rPr>
                                  <m:t>𝑤</m:t>
                                </m:r>
                              </m:e>
                            </m:d>
                            <m:r>
                              <a:rPr lang="de-CH" sz="1600" b="0" i="1" smtClean="0">
                                <a:latin typeface="Cambria Math" panose="02040503050406030204" pitchFamily="18" charset="0"/>
                              </a:rPr>
                              <m:t>.</m:t>
                            </m:r>
                            <m:r>
                              <a:rPr lang="de-CH" sz="1600" b="0" i="1" smtClean="0">
                                <a:latin typeface="Cambria Math" panose="02040503050406030204" pitchFamily="18" charset="0"/>
                              </a:rPr>
                              <m:t>𝑟𝑒𝑙</m:t>
                            </m:r>
                            <m:r>
                              <a:rPr lang="de-CH" sz="1600" b="0" i="1" smtClean="0">
                                <a:latin typeface="Cambria Math" panose="02040503050406030204" pitchFamily="18" charset="0"/>
                              </a:rPr>
                              <m:t>(</m:t>
                            </m:r>
                            <m:r>
                              <a:rPr lang="de-CH" sz="1600" b="0" i="1" smtClean="0">
                                <a:latin typeface="Cambria Math" panose="02040503050406030204" pitchFamily="18" charset="0"/>
                              </a:rPr>
                              <m:t>𝑎</m:t>
                            </m:r>
                            <m:r>
                              <a:rPr lang="de-CH" sz="1600" b="0" i="1" smtClean="0">
                                <a:latin typeface="Cambria Math" panose="02040503050406030204" pitchFamily="18" charset="0"/>
                              </a:rPr>
                              <m:t>,</m:t>
                            </m:r>
                            <m:r>
                              <a:rPr lang="de-CH" sz="1600" b="0" i="1" smtClean="0">
                                <a:latin typeface="Cambria Math" panose="02040503050406030204" pitchFamily="18" charset="0"/>
                              </a:rPr>
                              <m:t>𝑤</m:t>
                            </m:r>
                            <m:r>
                              <a:rPr lang="de-CH" sz="1600" b="0" i="1" smtClean="0">
                                <a:latin typeface="Cambria Math" panose="02040503050406030204" pitchFamily="18" charset="0"/>
                              </a:rPr>
                              <m:t>)</m:t>
                            </m:r>
                          </m:e>
                        </m:nary>
                      </m:e>
                    </m:nary>
                  </m:oMath>
                </a14:m>
                <a:r>
                  <a:rPr lang="pl-PL"/>
                  <a:t>	</a:t>
                </a:r>
              </a:p>
              <a:p>
                <a:r>
                  <a:rPr lang="de-CH"/>
                  <a:t>Publisher</a:t>
                </a:r>
              </a:p>
              <a:p>
                <a:pPr lvl="1"/>
                <a:r>
                  <a:rPr lang="en-GB" dirty="0"/>
                  <a:t>composes, shares or likes a post </a:t>
                </a:r>
              </a:p>
              <a:p>
                <a:r>
                  <a:rPr lang="de-CH"/>
                  <a:t>Subscriber</a:t>
                </a:r>
              </a:p>
              <a:p>
                <a:pPr lvl="1"/>
                <a:r>
                  <a:rPr lang="de-CH"/>
                  <a:t>login or refresh </a:t>
                </a:r>
                <a:r>
                  <a:rPr lang="en-GB" dirty="0"/>
                  <a:t>	</a:t>
                </a:r>
                <a:r>
                  <a:rPr lang="pl-PL"/>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17" t="-1760"/>
                </a:stretch>
              </a:blipFill>
            </p:spPr>
            <p:txBody>
              <a:bodyPr/>
              <a:lstStyle/>
              <a:p>
                <a:r>
                  <a:rPr lang="en-CH">
                    <a:noFill/>
                  </a:rPr>
                  <a:t> </a:t>
                </a:r>
              </a:p>
            </p:txBody>
          </p:sp>
        </mc:Fallback>
      </mc:AlternateContent>
      <p:sp>
        <p:nvSpPr>
          <p:cNvPr id="7" name="Footer Placeholder 6">
            <a:extLst>
              <a:ext uri="{FF2B5EF4-FFF2-40B4-BE49-F238E27FC236}">
                <a16:creationId xmlns:a16="http://schemas.microsoft.com/office/drawing/2014/main" id="{C36D9CFD-553F-4E92-BCC7-795C41327E57}"/>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4" name="Date Placeholder 3">
            <a:extLst>
              <a:ext uri="{FF2B5EF4-FFF2-40B4-BE49-F238E27FC236}">
                <a16:creationId xmlns:a16="http://schemas.microsoft.com/office/drawing/2014/main" id="{5CF9461C-5D03-4CE1-8CFF-648AEC18DAC4}"/>
              </a:ext>
            </a:extLst>
          </p:cNvPr>
          <p:cNvSpPr>
            <a:spLocks noGrp="1"/>
          </p:cNvSpPr>
          <p:nvPr>
            <p:ph type="dt" sz="half" idx="10"/>
          </p:nvPr>
        </p:nvSpPr>
        <p:spPr/>
        <p:txBody>
          <a:bodyPr/>
          <a:lstStyle/>
          <a:p>
            <a:r>
              <a:rPr lang="en-CH" dirty="0"/>
              <a:t>13/12/2017</a:t>
            </a:r>
            <a:endParaRPr lang="en-US" dirty="0"/>
          </a:p>
        </p:txBody>
      </p:sp>
      <p:sp>
        <p:nvSpPr>
          <p:cNvPr id="6" name="Slide Number Placeholder 5">
            <a:extLst>
              <a:ext uri="{FF2B5EF4-FFF2-40B4-BE49-F238E27FC236}">
                <a16:creationId xmlns:a16="http://schemas.microsoft.com/office/drawing/2014/main" id="{8F4A7D60-FBFD-4A65-999F-11D54D491767}"/>
              </a:ext>
            </a:extLst>
          </p:cNvPr>
          <p:cNvSpPr>
            <a:spLocks noGrp="1"/>
          </p:cNvSpPr>
          <p:nvPr>
            <p:ph type="sldNum" sz="quarter" idx="12"/>
          </p:nvPr>
        </p:nvSpPr>
        <p:spPr/>
        <p:txBody>
          <a:bodyPr/>
          <a:lstStyle/>
          <a:p>
            <a:fld id="{E31375A4-56A4-47D6-9801-1991572033F7}" type="slidenum">
              <a:rPr lang="en-US" smtClean="0"/>
              <a:t>5</a:t>
            </a:fld>
            <a:endParaRPr lang="en-US" dirty="0"/>
          </a:p>
        </p:txBody>
      </p:sp>
    </p:spTree>
    <p:extLst>
      <p:ext uri="{BB962C8B-B14F-4D97-AF65-F5344CB8AC3E}">
        <p14:creationId xmlns:p14="http://schemas.microsoft.com/office/powerpoint/2010/main" val="24750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0" dirty="0"/>
              <a:t>System Overview of Context-Aware Advertisement Recommendation </a:t>
            </a:r>
            <a:r>
              <a:rPr lang="de-CH" b="0"/>
              <a:t>in Social Networks</a:t>
            </a:r>
            <a:endParaRPr lang="en-US" dirty="0"/>
          </a:p>
        </p:txBody>
      </p:sp>
      <p:graphicFrame>
        <p:nvGraphicFramePr>
          <p:cNvPr id="4" name="Content Placeholder 3" descr="Process Arrows diagram showing 3 steps arranged from left to right with task descriptions for each group"/>
          <p:cNvGraphicFramePr>
            <a:graphicFrameLocks noGrp="1"/>
          </p:cNvGraphicFramePr>
          <p:nvPr>
            <p:ph idx="1"/>
            <p:extLst>
              <p:ext uri="{D42A27DB-BD31-4B8C-83A1-F6EECF244321}">
                <p14:modId xmlns:p14="http://schemas.microsoft.com/office/powerpoint/2010/main" val="600410174"/>
              </p:ext>
            </p:extLst>
          </p:nvPr>
        </p:nvGraphicFramePr>
        <p:xfrm>
          <a:off x="1295400" y="1981200"/>
          <a:ext cx="9601200"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32CD897A-C47C-4A9C-8C64-9C86C6971C39}"/>
              </a:ext>
            </a:extLst>
          </p:cNvPr>
          <p:cNvSpPr>
            <a:spLocks noGrp="1"/>
          </p:cNvSpPr>
          <p:nvPr>
            <p:ph type="dt" sz="half" idx="10"/>
          </p:nvPr>
        </p:nvSpPr>
        <p:spPr/>
        <p:txBody>
          <a:bodyPr/>
          <a:lstStyle/>
          <a:p>
            <a:r>
              <a:rPr lang="en-CH" dirty="0"/>
              <a:t>13/12/2017</a:t>
            </a:r>
            <a:endParaRPr lang="en-US" dirty="0"/>
          </a:p>
        </p:txBody>
      </p:sp>
      <p:sp>
        <p:nvSpPr>
          <p:cNvPr id="5" name="Slide Number Placeholder 4">
            <a:extLst>
              <a:ext uri="{FF2B5EF4-FFF2-40B4-BE49-F238E27FC236}">
                <a16:creationId xmlns:a16="http://schemas.microsoft.com/office/drawing/2014/main" id="{8799416B-D2D9-4351-A435-83722861CB71}"/>
              </a:ext>
            </a:extLst>
          </p:cNvPr>
          <p:cNvSpPr>
            <a:spLocks noGrp="1"/>
          </p:cNvSpPr>
          <p:nvPr>
            <p:ph type="sldNum" sz="quarter" idx="12"/>
          </p:nvPr>
        </p:nvSpPr>
        <p:spPr/>
        <p:txBody>
          <a:bodyPr/>
          <a:lstStyle/>
          <a:p>
            <a:fld id="{E31375A4-56A4-47D6-9801-1991572033F7}" type="slidenum">
              <a:rPr lang="en-US" smtClean="0"/>
              <a:t>6</a:t>
            </a:fld>
            <a:endParaRPr lang="en-US" dirty="0"/>
          </a:p>
        </p:txBody>
      </p:sp>
      <p:sp>
        <p:nvSpPr>
          <p:cNvPr id="6" name="Footer Placeholder 5">
            <a:extLst>
              <a:ext uri="{FF2B5EF4-FFF2-40B4-BE49-F238E27FC236}">
                <a16:creationId xmlns:a16="http://schemas.microsoft.com/office/drawing/2014/main" id="{0DDD7E8C-6497-448B-8B23-73051C1D471B}"/>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pic>
        <p:nvPicPr>
          <p:cNvPr id="8" name="Picture 7" descr="A close up of a map&#10;&#10;Description generated with very high confidence">
            <a:extLst>
              <a:ext uri="{FF2B5EF4-FFF2-40B4-BE49-F238E27FC236}">
                <a16:creationId xmlns:a16="http://schemas.microsoft.com/office/drawing/2014/main" id="{7ABE9D26-B552-4FC4-8620-B158ADD6FBEF}"/>
              </a:ext>
            </a:extLst>
          </p:cNvPr>
          <p:cNvPicPr>
            <a:picLocks noChangeAspect="1"/>
          </p:cNvPicPr>
          <p:nvPr/>
        </p:nvPicPr>
        <p:blipFill>
          <a:blip r:embed="rId7"/>
          <a:stretch>
            <a:fillRect/>
          </a:stretch>
        </p:blipFill>
        <p:spPr>
          <a:xfrm>
            <a:off x="1382234" y="1657302"/>
            <a:ext cx="9005776" cy="4476797"/>
          </a:xfrm>
          <a:prstGeom prst="rect">
            <a:avLst/>
          </a:prstGeom>
        </p:spPr>
      </p:pic>
    </p:spTree>
    <p:extLst>
      <p:ext uri="{BB962C8B-B14F-4D97-AF65-F5344CB8AC3E}">
        <p14:creationId xmlns:p14="http://schemas.microsoft.com/office/powerpoint/2010/main" val="276151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the two equations </a:t>
            </a:r>
          </a:p>
        </p:txBody>
      </p:sp>
      <p:sp>
        <p:nvSpPr>
          <p:cNvPr id="4" name="Content Placeholder 3">
            <a:extLst>
              <a:ext uri="{FF2B5EF4-FFF2-40B4-BE49-F238E27FC236}">
                <a16:creationId xmlns:a16="http://schemas.microsoft.com/office/drawing/2014/main" id="{15AE7491-1138-4D73-B617-48A368F6485C}"/>
              </a:ext>
            </a:extLst>
          </p:cNvPr>
          <p:cNvSpPr>
            <a:spLocks noGrp="1"/>
          </p:cNvSpPr>
          <p:nvPr>
            <p:ph idx="1"/>
          </p:nvPr>
        </p:nvSpPr>
        <p:spPr/>
        <p:txBody>
          <a:bodyPr>
            <a:normAutofit lnSpcReduction="10000"/>
          </a:bodyPr>
          <a:lstStyle/>
          <a:p>
            <a:r>
              <a:rPr lang="de-CH"/>
              <a:t>Finally the total relevance between a user u and an ad a is given by the following</a:t>
            </a:r>
          </a:p>
          <a:p>
            <a:pPr marL="0" indent="0">
              <a:buNone/>
            </a:pPr>
            <a:r>
              <a:rPr lang="de-CH"/>
              <a:t>Equation which combains the user static interests and dynamic news feed from his friends.</a:t>
            </a:r>
          </a:p>
          <a:p>
            <a:r>
              <a:rPr lang="el-GR"/>
              <a:t>φ(</a:t>
            </a:r>
            <a:r>
              <a:rPr lang="de-CH"/>
              <a:t>u, a) = </a:t>
            </a:r>
            <a:r>
              <a:rPr lang="el-GR"/>
              <a:t>α · φ</a:t>
            </a:r>
            <a:r>
              <a:rPr lang="de-CH" baseline="-25000"/>
              <a:t>s</a:t>
            </a:r>
            <a:r>
              <a:rPr lang="de-CH"/>
              <a:t>(u, a) + (1 − </a:t>
            </a:r>
            <a:r>
              <a:rPr lang="el-GR"/>
              <a:t>α) · φ</a:t>
            </a:r>
            <a:r>
              <a:rPr lang="de-CH" baseline="-25000"/>
              <a:t>d</a:t>
            </a:r>
            <a:r>
              <a:rPr lang="de-CH"/>
              <a:t>(u, a).</a:t>
            </a:r>
          </a:p>
          <a:p>
            <a:r>
              <a:rPr lang="de-CH"/>
              <a:t>Where </a:t>
            </a:r>
            <a:r>
              <a:rPr lang="el-GR"/>
              <a:t>α</a:t>
            </a:r>
            <a:r>
              <a:rPr lang="de-CH"/>
              <a:t> is a system parameter can set according to the application requriment.</a:t>
            </a:r>
          </a:p>
          <a:p>
            <a:r>
              <a:rPr lang="de-CH"/>
              <a:t>When </a:t>
            </a:r>
            <a:r>
              <a:rPr lang="el-GR"/>
              <a:t>α</a:t>
            </a:r>
            <a:r>
              <a:rPr lang="de-CH"/>
              <a:t> close to 1</a:t>
            </a:r>
          </a:p>
          <a:p>
            <a:pPr lvl="1"/>
            <a:r>
              <a:rPr lang="de-CH"/>
              <a:t>Static, easy to maintain, less effort</a:t>
            </a:r>
          </a:p>
          <a:p>
            <a:r>
              <a:rPr lang="de-CH"/>
              <a:t>When close to  0</a:t>
            </a:r>
          </a:p>
          <a:p>
            <a:pPr lvl="1"/>
            <a:r>
              <a:rPr lang="de-CH"/>
              <a:t>Dynamic, real time, efficient.</a:t>
            </a:r>
            <a:endParaRPr lang="en-CH" dirty="0"/>
          </a:p>
        </p:txBody>
      </p:sp>
    </p:spTree>
    <p:extLst>
      <p:ext uri="{BB962C8B-B14F-4D97-AF65-F5344CB8AC3E}">
        <p14:creationId xmlns:p14="http://schemas.microsoft.com/office/powerpoint/2010/main" val="236229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b="0"/>
              <a:t>Online retrieval algorithm</a:t>
            </a:r>
            <a:endParaRPr lang="en-US" dirty="0"/>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63D34192-D644-4222-BBF5-FBFDFDAEF83E}"/>
                  </a:ext>
                </a:extLst>
              </p:cNvPr>
              <p:cNvSpPr>
                <a:spLocks noGrp="1"/>
              </p:cNvSpPr>
              <p:nvPr>
                <p:ph idx="1"/>
              </p:nvPr>
            </p:nvSpPr>
            <p:spPr/>
            <p:txBody>
              <a:bodyPr>
                <a:normAutofit fontScale="62500" lnSpcReduction="20000"/>
              </a:bodyPr>
              <a:lstStyle/>
              <a:p>
                <a:r>
                  <a:rPr lang="en-GB" dirty="0"/>
                  <a:t>Existing social ad recommendation systems learn a model </a:t>
                </a:r>
                <a:r>
                  <a:rPr lang="de-CH"/>
                  <a:t>for personal interests offline</a:t>
                </a:r>
              </a:p>
              <a:p>
                <a:pPr lvl="1"/>
                <a:r>
                  <a:rPr lang="de-CH"/>
                  <a:t>Static model, Offilne computed, returns with the user news feed. </a:t>
                </a:r>
              </a:p>
              <a:p>
                <a:r>
                  <a:rPr lang="de-CH"/>
                  <a:t>These models don’t work in the  context aware </a:t>
                </a:r>
              </a:p>
              <a:p>
                <a:pPr lvl="1"/>
                <a:r>
                  <a:rPr lang="de-CH"/>
                  <a:t>Dynamaic context, write operations, news feed variations.</a:t>
                </a:r>
              </a:p>
              <a:p>
                <a:r>
                  <a:rPr lang="de-CH"/>
                  <a:t>User triggers read operation.</a:t>
                </a:r>
              </a:p>
              <a:p>
                <a:pPr lvl="1"/>
                <a:r>
                  <a:rPr lang="de-CH"/>
                  <a:t>Scan all ads database without prober index, very high cost. </a:t>
                </a:r>
              </a:p>
              <a:p>
                <a:r>
                  <a:rPr lang="de-CH"/>
                  <a:t>Rewrite the ranking functions in aggregation way</a:t>
                </a:r>
              </a:p>
              <a:p>
                <a14:m>
                  <m:oMath xmlns:m="http://schemas.openxmlformats.org/officeDocument/2006/math">
                    <m:r>
                      <m:rPr>
                        <m:nor/>
                      </m:rPr>
                      <a:rPr lang="el-GR"/>
                      <m:t>φ</m:t>
                    </m:r>
                    <m:r>
                      <m:rPr>
                        <m:nor/>
                      </m:rPr>
                      <a:rPr lang="el-GR"/>
                      <m:t>(</m:t>
                    </m:r>
                    <m:r>
                      <m:rPr>
                        <m:nor/>
                      </m:rPr>
                      <a:rPr lang="de-CH"/>
                      <m:t>u</m:t>
                    </m:r>
                    <m:r>
                      <m:rPr>
                        <m:nor/>
                      </m:rPr>
                      <a:rPr lang="de-CH"/>
                      <m:t>, </m:t>
                    </m:r>
                    <m:r>
                      <m:rPr>
                        <m:nor/>
                      </m:rPr>
                      <a:rPr lang="de-CH"/>
                      <m:t>a</m:t>
                    </m:r>
                    <m:r>
                      <m:rPr>
                        <m:nor/>
                      </m:rPr>
                      <a:rPr lang="de-CH"/>
                      <m:t>) = </m:t>
                    </m:r>
                    <m:r>
                      <m:rPr>
                        <m:nor/>
                      </m:rPr>
                      <a:rPr lang="el-GR"/>
                      <m:t>α</m:t>
                    </m:r>
                    <m:r>
                      <m:rPr>
                        <m:nor/>
                      </m:rPr>
                      <a:rPr lang="el-GR"/>
                      <m:t> · </m:t>
                    </m:r>
                    <m:r>
                      <m:rPr>
                        <m:nor/>
                      </m:rPr>
                      <a:rPr lang="el-GR"/>
                      <m:t>φ</m:t>
                    </m:r>
                    <m:r>
                      <m:rPr>
                        <m:nor/>
                      </m:rPr>
                      <a:rPr lang="de-CH"/>
                      <m:t>s</m:t>
                    </m:r>
                    <m:r>
                      <m:rPr>
                        <m:nor/>
                      </m:rPr>
                      <a:rPr lang="de-CH"/>
                      <m:t>(</m:t>
                    </m:r>
                    <m:r>
                      <m:rPr>
                        <m:nor/>
                      </m:rPr>
                      <a:rPr lang="de-CH"/>
                      <m:t>u</m:t>
                    </m:r>
                    <m:r>
                      <m:rPr>
                        <m:nor/>
                      </m:rPr>
                      <a:rPr lang="de-CH"/>
                      <m:t>, </m:t>
                    </m:r>
                    <m:r>
                      <m:rPr>
                        <m:nor/>
                      </m:rPr>
                      <a:rPr lang="de-CH"/>
                      <m:t>a</m:t>
                    </m:r>
                    <m:r>
                      <m:rPr>
                        <m:nor/>
                      </m:rPr>
                      <a:rPr lang="de-CH"/>
                      <m:t>) + (1 − </m:t>
                    </m:r>
                    <m:r>
                      <m:rPr>
                        <m:nor/>
                      </m:rPr>
                      <a:rPr lang="el-GR"/>
                      <m:t>α</m:t>
                    </m:r>
                    <m:r>
                      <m:rPr>
                        <m:nor/>
                      </m:rPr>
                      <a:rPr lang="el-GR"/>
                      <m:t>) · </m:t>
                    </m:r>
                    <m:r>
                      <m:rPr>
                        <m:nor/>
                      </m:rPr>
                      <a:rPr lang="el-GR"/>
                      <m:t>φ</m:t>
                    </m:r>
                    <m:r>
                      <m:rPr>
                        <m:nor/>
                      </m:rPr>
                      <a:rPr lang="de-CH"/>
                      <m:t>d</m:t>
                    </m:r>
                    <m:r>
                      <m:rPr>
                        <m:nor/>
                      </m:rPr>
                      <a:rPr lang="de-CH"/>
                      <m:t>(</m:t>
                    </m:r>
                    <m:r>
                      <m:rPr>
                        <m:nor/>
                      </m:rPr>
                      <a:rPr lang="de-CH"/>
                      <m:t>u</m:t>
                    </m:r>
                    <m:r>
                      <m:rPr>
                        <m:nor/>
                      </m:rPr>
                      <a:rPr lang="de-CH"/>
                      <m:t>, </m:t>
                    </m:r>
                    <m:r>
                      <m:rPr>
                        <m:nor/>
                      </m:rPr>
                      <a:rPr lang="de-CH"/>
                      <m:t>a</m:t>
                    </m:r>
                    <m:r>
                      <m:rPr>
                        <m:nor/>
                      </m:rPr>
                      <a:rPr lang="de-CH"/>
                      <m:t>)</m:t>
                    </m:r>
                    <m:r>
                      <a:rPr lang="de-CH" b="0" i="1" smtClean="0">
                        <a:latin typeface="Cambria Math" panose="02040503050406030204" pitchFamily="18" charset="0"/>
                      </a:rPr>
                      <m:t>=</m:t>
                    </m:r>
                    <m:nary>
                      <m:naryPr>
                        <m:chr m:val="∑"/>
                        <m:supHide m:val="on"/>
                        <m:ctrlPr>
                          <a:rPr lang="de-CH" i="1" smtClean="0">
                            <a:latin typeface="Cambria Math" panose="02040503050406030204" pitchFamily="18" charset="0"/>
                          </a:rPr>
                        </m:ctrlPr>
                      </m:naryPr>
                      <m:sub>
                        <m:r>
                          <m:rPr>
                            <m:brk m:alnAt="7"/>
                          </m:rPr>
                          <a:rPr lang="de-CH" b="0" i="1" smtClean="0">
                            <a:latin typeface="Cambria Math" panose="02040503050406030204" pitchFamily="18" charset="0"/>
                          </a:rPr>
                          <m:t>𝑤</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𝑇</m:t>
                        </m:r>
                      </m:sub>
                      <m:sup/>
                      <m:e>
                        <m:d>
                          <m:dPr>
                            <m:begChr m:val="["/>
                            <m:endChr m:val="]"/>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𝛼</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𝑟𝑒𝑙</m:t>
                            </m:r>
                            <m:d>
                              <m:dPr>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𝑢</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𝑤</m:t>
                                </m:r>
                              </m:e>
                            </m:d>
                            <m:r>
                              <a:rPr lang="de-CH" b="0" i="1" smtClean="0">
                                <a:latin typeface="Cambria Math" panose="02040503050406030204" pitchFamily="18" charset="0"/>
                                <a:ea typeface="Cambria Math" panose="02040503050406030204" pitchFamily="18" charset="0"/>
                              </a:rPr>
                              <m:t>+ </m:t>
                            </m:r>
                            <m:f>
                              <m:fPr>
                                <m:ctrlPr>
                                  <a:rPr lang="de-CH" b="0" i="1" smtClean="0">
                                    <a:latin typeface="Cambria Math" panose="02040503050406030204" pitchFamily="18" charset="0"/>
                                    <a:ea typeface="Cambria Math" panose="02040503050406030204" pitchFamily="18" charset="0"/>
                                  </a:rPr>
                                </m:ctrlPr>
                              </m:fPr>
                              <m:num>
                                <m:r>
                                  <a:rPr lang="de-CH" b="0" i="1" smtClean="0">
                                    <a:latin typeface="Cambria Math" panose="02040503050406030204" pitchFamily="18" charset="0"/>
                                    <a:ea typeface="Cambria Math" panose="02040503050406030204" pitchFamily="18" charset="0"/>
                                  </a:rPr>
                                  <m:t>1−</m:t>
                                </m:r>
                                <m:r>
                                  <a:rPr lang="de-CH" b="0" i="1" smtClean="0">
                                    <a:latin typeface="Cambria Math" panose="02040503050406030204" pitchFamily="18" charset="0"/>
                                    <a:ea typeface="Cambria Math" panose="02040503050406030204" pitchFamily="18" charset="0"/>
                                  </a:rPr>
                                  <m:t>𝛼</m:t>
                                </m:r>
                              </m:num>
                              <m:den>
                                <m:r>
                                  <a:rPr lang="de-CH" b="0" i="1" smtClean="0">
                                    <a:latin typeface="Cambria Math" panose="02040503050406030204" pitchFamily="18" charset="0"/>
                                    <a:ea typeface="Cambria Math" panose="02040503050406030204" pitchFamily="18" charset="0"/>
                                  </a:rPr>
                                  <m:t>𝑚</m:t>
                                </m:r>
                              </m:den>
                            </m:f>
                            <m:nary>
                              <m:naryPr>
                                <m:chr m:val="∑"/>
                                <m:supHide m:val="on"/>
                                <m:ctrlPr>
                                  <a:rPr lang="de-CH" b="0" i="1" smtClean="0">
                                    <a:latin typeface="Cambria Math" panose="02040503050406030204" pitchFamily="18" charset="0"/>
                                    <a:ea typeface="Cambria Math" panose="02040503050406030204" pitchFamily="18" charset="0"/>
                                  </a:rPr>
                                </m:ctrlPr>
                              </m:naryPr>
                              <m:sub>
                                <m:r>
                                  <m:rPr>
                                    <m:brk m:alnAt="7"/>
                                  </m:rPr>
                                  <a:rPr lang="de-CH" b="0" i="1" smtClean="0">
                                    <a:latin typeface="Cambria Math" panose="02040503050406030204" pitchFamily="18" charset="0"/>
                                    <a:ea typeface="Cambria Math" panose="02040503050406030204" pitchFamily="18" charset="0"/>
                                  </a:rPr>
                                  <m:t>𝑑</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𝑊𝑢</m:t>
                                </m:r>
                              </m:sub>
                              <m:sup/>
                              <m:e>
                                <m:r>
                                  <a:rPr lang="de-CH" b="0" i="1" smtClean="0">
                                    <a:latin typeface="Cambria Math" panose="02040503050406030204" pitchFamily="18" charset="0"/>
                                    <a:ea typeface="Cambria Math" panose="02040503050406030204" pitchFamily="18" charset="0"/>
                                  </a:rPr>
                                  <m:t>𝑟𝑒𝑙</m:t>
                                </m:r>
                                <m:d>
                                  <m:dPr>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𝑑</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𝑤</m:t>
                                    </m:r>
                                  </m:e>
                                </m:d>
                              </m:e>
                            </m:nary>
                          </m:e>
                        </m:d>
                        <m:r>
                          <a:rPr lang="de-CH" b="0" i="1" smtClean="0">
                            <a:latin typeface="Cambria Math" panose="02040503050406030204" pitchFamily="18" charset="0"/>
                          </a:rPr>
                          <m:t>.</m:t>
                        </m:r>
                        <m:r>
                          <a:rPr lang="de-CH" b="0" i="1" smtClean="0">
                            <a:latin typeface="Cambria Math" panose="02040503050406030204" pitchFamily="18" charset="0"/>
                          </a:rPr>
                          <m:t>𝑟𝑒𝑙</m:t>
                        </m:r>
                        <m:r>
                          <a:rPr lang="de-CH" b="0" i="1" smtClean="0">
                            <a:latin typeface="Cambria Math" panose="02040503050406030204" pitchFamily="18" charset="0"/>
                          </a:rPr>
                          <m:t>(</m:t>
                        </m:r>
                        <m:r>
                          <a:rPr lang="de-CH" b="0" i="1" smtClean="0">
                            <a:latin typeface="Cambria Math" panose="02040503050406030204" pitchFamily="18" charset="0"/>
                          </a:rPr>
                          <m:t>𝑎</m:t>
                        </m:r>
                        <m:r>
                          <a:rPr lang="de-CH" b="0" i="1" smtClean="0">
                            <a:latin typeface="Cambria Math" panose="02040503050406030204" pitchFamily="18" charset="0"/>
                          </a:rPr>
                          <m:t>,</m:t>
                        </m:r>
                        <m:r>
                          <a:rPr lang="de-CH" b="0" i="1" smtClean="0">
                            <a:latin typeface="Cambria Math" panose="02040503050406030204" pitchFamily="18" charset="0"/>
                          </a:rPr>
                          <m:t>𝑤</m:t>
                        </m:r>
                        <m:r>
                          <a:rPr lang="de-CH" b="0" i="1" smtClean="0">
                            <a:latin typeface="Cambria Math" panose="02040503050406030204" pitchFamily="18" charset="0"/>
                          </a:rPr>
                          <m:t>)</m:t>
                        </m:r>
                      </m:e>
                    </m:nary>
                  </m:oMath>
                </a14:m>
                <a:endParaRPr lang="de-CH"/>
              </a:p>
              <a:p>
                <a:r>
                  <a:rPr lang="de-CH"/>
                  <a:t>Rel(a,w) independent of the dynamic context.                            Q</a:t>
                </a:r>
                <a:r>
                  <a:rPr lang="de-CH" baseline="-25000"/>
                  <a:t> u</a:t>
                </a:r>
                <a:r>
                  <a:rPr lang="de-CH"/>
                  <a:t>(w)</a:t>
                </a:r>
                <a:endParaRPr lang="de-CH" baseline="-25000"/>
              </a:p>
              <a:p>
                <a:pPr lvl="1"/>
                <a:r>
                  <a:rPr lang="de-CH"/>
                  <a:t>Offline calculation and sorting.</a:t>
                </a:r>
              </a:p>
              <a:p>
                <a:pPr lvl="1"/>
                <a:r>
                  <a:rPr lang="de-CH"/>
                  <a:t>T inverted lists sorted by rel(a,w)</a:t>
                </a:r>
                <a:br>
                  <a:rPr lang="de-CH"/>
                </a:br>
                <a:endParaRPr lang="de-CH"/>
              </a:p>
            </p:txBody>
          </p:sp>
        </mc:Choice>
        <mc:Fallback xmlns="">
          <p:sp>
            <p:nvSpPr>
              <p:cNvPr id="10" name="Content Placeholder 9">
                <a:extLst>
                  <a:ext uri="{FF2B5EF4-FFF2-40B4-BE49-F238E27FC236}">
                    <a16:creationId xmlns:a16="http://schemas.microsoft.com/office/drawing/2014/main" id="{63D34192-D644-4222-BBF5-FBFDFDAEF83E}"/>
                  </a:ext>
                </a:extLst>
              </p:cNvPr>
              <p:cNvSpPr>
                <a:spLocks noGrp="1" noRot="1" noChangeAspect="1" noMove="1" noResize="1" noEditPoints="1" noAdjustHandles="1" noChangeArrowheads="1" noChangeShapeType="1" noTextEdit="1"/>
              </p:cNvSpPr>
              <p:nvPr>
                <p:ph idx="1"/>
              </p:nvPr>
            </p:nvSpPr>
            <p:spPr>
              <a:blipFill>
                <a:blip r:embed="rId2"/>
                <a:stretch>
                  <a:fillRect l="-63" t="-1600"/>
                </a:stretch>
              </a:blipFill>
            </p:spPr>
            <p:txBody>
              <a:bodyPr/>
              <a:lstStyle/>
              <a:p>
                <a:r>
                  <a:rPr lang="en-CH">
                    <a:noFill/>
                  </a:rPr>
                  <a:t> </a:t>
                </a:r>
              </a:p>
            </p:txBody>
          </p:sp>
        </mc:Fallback>
      </mc:AlternateContent>
      <p:sp>
        <p:nvSpPr>
          <p:cNvPr id="9" name="Footer Placeholder 8">
            <a:extLst>
              <a:ext uri="{FF2B5EF4-FFF2-40B4-BE49-F238E27FC236}">
                <a16:creationId xmlns:a16="http://schemas.microsoft.com/office/drawing/2014/main" id="{46DDD673-3598-47B0-9A60-A851FBBD6C0F}"/>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7" name="Date Placeholder 6">
            <a:extLst>
              <a:ext uri="{FF2B5EF4-FFF2-40B4-BE49-F238E27FC236}">
                <a16:creationId xmlns:a16="http://schemas.microsoft.com/office/drawing/2014/main" id="{D4E716F0-784E-4C3F-83E2-E71912AD956A}"/>
              </a:ext>
            </a:extLst>
          </p:cNvPr>
          <p:cNvSpPr>
            <a:spLocks noGrp="1"/>
          </p:cNvSpPr>
          <p:nvPr>
            <p:ph type="dt" sz="half" idx="10"/>
          </p:nvPr>
        </p:nvSpPr>
        <p:spPr/>
        <p:txBody>
          <a:bodyPr/>
          <a:lstStyle/>
          <a:p>
            <a:r>
              <a:rPr lang="en-CH" dirty="0"/>
              <a:t>13/12/2017</a:t>
            </a:r>
            <a:endParaRPr lang="en-US" dirty="0"/>
          </a:p>
        </p:txBody>
      </p:sp>
      <p:sp>
        <p:nvSpPr>
          <p:cNvPr id="8" name="Slide Number Placeholder 7">
            <a:extLst>
              <a:ext uri="{FF2B5EF4-FFF2-40B4-BE49-F238E27FC236}">
                <a16:creationId xmlns:a16="http://schemas.microsoft.com/office/drawing/2014/main" id="{049C1873-C6B5-4053-A438-C6643F073CC1}"/>
              </a:ext>
            </a:extLst>
          </p:cNvPr>
          <p:cNvSpPr>
            <a:spLocks noGrp="1"/>
          </p:cNvSpPr>
          <p:nvPr>
            <p:ph type="sldNum" sz="quarter" idx="12"/>
          </p:nvPr>
        </p:nvSpPr>
        <p:spPr/>
        <p:txBody>
          <a:bodyPr/>
          <a:lstStyle/>
          <a:p>
            <a:fld id="{E31375A4-56A4-47D6-9801-1991572033F7}" type="slidenum">
              <a:rPr lang="en-US" smtClean="0"/>
              <a:t>8</a:t>
            </a:fld>
            <a:endParaRPr lang="en-US" dirty="0"/>
          </a:p>
        </p:txBody>
      </p:sp>
      <p:sp>
        <p:nvSpPr>
          <p:cNvPr id="5" name="Right Brace 4">
            <a:extLst>
              <a:ext uri="{FF2B5EF4-FFF2-40B4-BE49-F238E27FC236}">
                <a16:creationId xmlns:a16="http://schemas.microsoft.com/office/drawing/2014/main" id="{EC4FB6A4-B630-422D-8739-8425901278CE}"/>
              </a:ext>
            </a:extLst>
          </p:cNvPr>
          <p:cNvSpPr/>
          <p:nvPr/>
        </p:nvSpPr>
        <p:spPr>
          <a:xfrm rot="5400000">
            <a:off x="6253716" y="3531783"/>
            <a:ext cx="297711" cy="23781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dirty="0"/>
          </a:p>
        </p:txBody>
      </p:sp>
    </p:spTree>
    <p:extLst>
      <p:ext uri="{BB962C8B-B14F-4D97-AF65-F5344CB8AC3E}">
        <p14:creationId xmlns:p14="http://schemas.microsoft.com/office/powerpoint/2010/main" val="322917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b="0"/>
              <a:t>Online retrieval algorithm</a:t>
            </a:r>
            <a:endParaRPr lang="en-US" dirty="0"/>
          </a:p>
        </p:txBody>
      </p:sp>
      <p:sp>
        <p:nvSpPr>
          <p:cNvPr id="6" name="Content Placeholder 5">
            <a:extLst>
              <a:ext uri="{FF2B5EF4-FFF2-40B4-BE49-F238E27FC236}">
                <a16:creationId xmlns:a16="http://schemas.microsoft.com/office/drawing/2014/main" id="{0B50FADC-4257-4D3A-BB1A-6BC0E0D9B12A}"/>
              </a:ext>
            </a:extLst>
          </p:cNvPr>
          <p:cNvSpPr>
            <a:spLocks noGrp="1"/>
          </p:cNvSpPr>
          <p:nvPr>
            <p:ph idx="1"/>
          </p:nvPr>
        </p:nvSpPr>
        <p:spPr/>
        <p:txBody>
          <a:bodyPr>
            <a:normAutofit fontScale="85000" lnSpcReduction="10000"/>
          </a:bodyPr>
          <a:lstStyle/>
          <a:p>
            <a:pPr>
              <a:lnSpc>
                <a:spcPct val="150000"/>
              </a:lnSpc>
            </a:pPr>
            <a:r>
              <a:rPr lang="en-GB" b="1" dirty="0"/>
              <a:t>Example 1</a:t>
            </a:r>
            <a:r>
              <a:rPr lang="en-GB" dirty="0"/>
              <a:t>: Let the window size m = 3, the weighting parameter α = 0.25 and the number of topics |T| = 2. Given a user u, let Hu = (0.4, 0.6) be the topic distributions of his static interests. Suppose the topic distributions of the three posts in the window are (0.2, 0.8), (0.1, 0.9) and (1.0, 0) respectively. When u triggers a read operation, the context-aware query vector Qu is calculated as Qu = 0.25 · (0.4, 0.6) + 1−0.25/3 [(0.2, 0.8) + (0.1, 0.9) + (1.0, 0)] = (0.55, 0.45) = (0.425, 0.575). Suppose Qu is used to query an ad database with four tuples {a1 = (0.3, 0.9), a2 = (0.4, 0.7), a3 = (0.5, 0.8) and a4 = (1.0, 0)}. To support top-k aggregation, we pre-compute two inverted lists lw1 and lw2 for the topics and get lw1 = {(a4, 1.0), (a3, 0.5), (a2, 0.4), (a1, 0.3)} and lw2 = {(a1, 0.9), (a3, 0.8), (a2, 0.7), (a1, 0.0)}. By calling the TA algorithm presented above, a3 will be returned as the most relevant ad if k is set to 1. </a:t>
            </a:r>
            <a:endParaRPr lang="en-CH" sz="1100" dirty="0"/>
          </a:p>
        </p:txBody>
      </p:sp>
      <p:sp>
        <p:nvSpPr>
          <p:cNvPr id="5" name="Footer Placeholder 4">
            <a:extLst>
              <a:ext uri="{FF2B5EF4-FFF2-40B4-BE49-F238E27FC236}">
                <a16:creationId xmlns:a16="http://schemas.microsoft.com/office/drawing/2014/main" id="{C2479748-29C0-4D50-87A3-0B7C2077EA7D}"/>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3" name="Date Placeholder 2">
            <a:extLst>
              <a:ext uri="{FF2B5EF4-FFF2-40B4-BE49-F238E27FC236}">
                <a16:creationId xmlns:a16="http://schemas.microsoft.com/office/drawing/2014/main" id="{5547C414-8CCC-4DF7-962A-F24EE5D03687}"/>
              </a:ext>
            </a:extLst>
          </p:cNvPr>
          <p:cNvSpPr>
            <a:spLocks noGrp="1"/>
          </p:cNvSpPr>
          <p:nvPr>
            <p:ph type="dt" sz="half" idx="10"/>
          </p:nvPr>
        </p:nvSpPr>
        <p:spPr/>
        <p:txBody>
          <a:bodyPr/>
          <a:lstStyle/>
          <a:p>
            <a:r>
              <a:rPr lang="en-CH" dirty="0"/>
              <a:t>13/12/2017</a:t>
            </a:r>
            <a:endParaRPr lang="en-US" dirty="0"/>
          </a:p>
        </p:txBody>
      </p:sp>
      <p:sp>
        <p:nvSpPr>
          <p:cNvPr id="4" name="Slide Number Placeholder 3">
            <a:extLst>
              <a:ext uri="{FF2B5EF4-FFF2-40B4-BE49-F238E27FC236}">
                <a16:creationId xmlns:a16="http://schemas.microsoft.com/office/drawing/2014/main" id="{92322ACC-1E38-4B58-905B-790D57E1CD7A}"/>
              </a:ext>
            </a:extLst>
          </p:cNvPr>
          <p:cNvSpPr>
            <a:spLocks noGrp="1"/>
          </p:cNvSpPr>
          <p:nvPr>
            <p:ph type="sldNum" sz="quarter" idx="12"/>
          </p:nvPr>
        </p:nvSpPr>
        <p:spPr/>
        <p:txBody>
          <a:bodyPr/>
          <a:lstStyle/>
          <a:p>
            <a:fld id="{E31375A4-56A4-47D6-9801-1991572033F7}" type="slidenum">
              <a:rPr lang="en-US" smtClean="0"/>
              <a:t>9</a:t>
            </a:fld>
            <a:endParaRPr lang="en-US" dirty="0"/>
          </a:p>
        </p:txBody>
      </p:sp>
    </p:spTree>
    <p:extLst>
      <p:ext uri="{BB962C8B-B14F-4D97-AF65-F5344CB8AC3E}">
        <p14:creationId xmlns:p14="http://schemas.microsoft.com/office/powerpoint/2010/main" val="45273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1325</TotalTime>
  <Words>1207</Words>
  <Application>Microsoft Office PowerPoint</Application>
  <PresentationFormat>Widescreen</PresentationFormat>
  <Paragraphs>125</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Cambria Math</vt:lpstr>
      <vt:lpstr>Tahoma</vt:lpstr>
      <vt:lpstr>Diamond Grid 16x9</vt:lpstr>
      <vt:lpstr>Context-aware advertisement recommendation for  high-speed social news feeding</vt:lpstr>
      <vt:lpstr>Agenda</vt:lpstr>
      <vt:lpstr>introduction</vt:lpstr>
      <vt:lpstr>Related work:</vt:lpstr>
      <vt:lpstr>Hybrid model construction</vt:lpstr>
      <vt:lpstr>System Overview of Context-Aware Advertisement Recommendation in Social Networks</vt:lpstr>
      <vt:lpstr>Combining the two equations </vt:lpstr>
      <vt:lpstr>Online retrieval algorithm</vt:lpstr>
      <vt:lpstr>Online retrieval algorithm</vt:lpstr>
      <vt:lpstr>SAFE REGION ALGORITHM</vt:lpstr>
      <vt:lpstr>Safe Region Construction</vt:lpstr>
      <vt:lpstr>Optimization</vt:lpstr>
      <vt:lpstr>HYBRID ALGORITHM</vt:lpstr>
      <vt:lpstr>Hybrid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Altahan, Mohammad (STUDENTS)</dc:creator>
  <cp:lastModifiedBy>Altahan, Mohammad (STUDENTS)</cp:lastModifiedBy>
  <cp:revision>43</cp:revision>
  <dcterms:created xsi:type="dcterms:W3CDTF">2017-12-03T16:31:14Z</dcterms:created>
  <dcterms:modified xsi:type="dcterms:W3CDTF">2017-12-05T19:36:57Z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