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57" r:id="rId3"/>
    <p:sldId id="271" r:id="rId4"/>
    <p:sldId id="262" r:id="rId5"/>
    <p:sldId id="263" r:id="rId6"/>
    <p:sldId id="264" r:id="rId7"/>
    <p:sldId id="265" r:id="rId8"/>
    <p:sldId id="266" r:id="rId9"/>
    <p:sldId id="275" r:id="rId10"/>
    <p:sldId id="267" r:id="rId11"/>
    <p:sldId id="268" r:id="rId12"/>
    <p:sldId id="269" r:id="rId13"/>
    <p:sldId id="270"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3"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06" autoAdjust="0"/>
  </p:normalViewPr>
  <p:slideViewPr>
    <p:cSldViewPr snapToGrid="0">
      <p:cViewPr varScale="1">
        <p:scale>
          <a:sx n="85" d="100"/>
          <a:sy n="85" d="100"/>
        </p:scale>
        <p:origin x="774" y="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7T11:53:04.181" idx="3">
    <p:pos x="3268" y="3242"/>
    <p:text>may insert some plots in case we have enogh  time.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12/9/2017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spcBef>
                <a:spcPts val="0"/>
              </a:spcBef>
              <a:buFont typeface="+mj-lt"/>
              <a:buAutoNum type="arabicPeriod"/>
            </a:pPr>
            <a:r>
              <a:rPr lang="en-GB" sz="1200" dirty="0"/>
              <a:t>Let the window size m = 3, the weighting parameter α = 0.25 and the number of topics |T| = 2. </a:t>
            </a:r>
          </a:p>
          <a:p>
            <a:pPr marL="457200" indent="-457200">
              <a:lnSpc>
                <a:spcPct val="150000"/>
              </a:lnSpc>
              <a:spcBef>
                <a:spcPts val="0"/>
              </a:spcBef>
              <a:buFont typeface="+mj-lt"/>
              <a:buAutoNum type="arabicPeriod"/>
            </a:pPr>
            <a:r>
              <a:rPr lang="en-GB" sz="1200" dirty="0"/>
              <a:t>Given a user u, let Hu = (0.4, 0.6) be the topic distributions of his static interests. </a:t>
            </a:r>
          </a:p>
          <a:p>
            <a:pPr marL="457200" indent="-457200">
              <a:lnSpc>
                <a:spcPct val="150000"/>
              </a:lnSpc>
              <a:spcBef>
                <a:spcPts val="0"/>
              </a:spcBef>
              <a:buFont typeface="+mj-lt"/>
              <a:buAutoNum type="arabicPeriod"/>
            </a:pPr>
            <a:r>
              <a:rPr lang="en-GB" sz="1200" dirty="0"/>
              <a:t>Topic distributions of the 3 posts in the window are (0.2, 0.8), (0.1, 0.9) and (1.0, 0).</a:t>
            </a:r>
          </a:p>
          <a:p>
            <a:pPr marL="457200" indent="-457200">
              <a:lnSpc>
                <a:spcPct val="150000"/>
              </a:lnSpc>
              <a:spcBef>
                <a:spcPts val="0"/>
              </a:spcBef>
              <a:buFont typeface="+mj-lt"/>
              <a:buAutoNum type="arabicPeriod"/>
            </a:pPr>
            <a:r>
              <a:rPr lang="en-GB" sz="1200" dirty="0"/>
              <a:t>When u triggers a read operation, Qu is calculated as Qu = (0.425, 0.575). </a:t>
            </a:r>
          </a:p>
          <a:p>
            <a:pPr marL="457200" indent="-457200">
              <a:lnSpc>
                <a:spcPct val="150000"/>
              </a:lnSpc>
              <a:spcBef>
                <a:spcPts val="0"/>
              </a:spcBef>
              <a:buFont typeface="+mj-lt"/>
              <a:buAutoNum type="arabicPeriod"/>
            </a:pPr>
            <a:r>
              <a:rPr lang="en-GB" sz="12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2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200" dirty="0"/>
              <a:t>By calling the TA algorithm presented above, a3 will be returned as the most relevant ad if k is set to 1. </a:t>
            </a:r>
            <a:endParaRPr lang="en-CH" sz="1200" dirty="0"/>
          </a:p>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20024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10674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dirty="0"/>
              <a:t>3.1 Online retrieval algorithm 3/3</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a:xfrm>
            <a:off x="1295399" y="1981201"/>
            <a:ext cx="10288794" cy="3809999"/>
          </a:xfrm>
        </p:spPr>
        <p:txBody>
          <a:bodyPr>
            <a:noAutofit/>
          </a:bodyPr>
          <a:lstStyle/>
          <a:p>
            <a:pPr marL="457200" indent="-457200">
              <a:lnSpc>
                <a:spcPct val="150000"/>
              </a:lnSpc>
              <a:spcBef>
                <a:spcPts val="0"/>
              </a:spcBef>
              <a:buFont typeface="+mj-lt"/>
              <a:buAutoNum type="arabicPeriod"/>
            </a:pPr>
            <a:r>
              <a:rPr lang="en-GB" sz="1800" dirty="0"/>
              <a:t>Let the window size m = 3, the weighting parameter α = 0.25 and the number of topics |T| = 2. </a:t>
            </a:r>
          </a:p>
          <a:p>
            <a:pPr marL="457200" indent="-457200">
              <a:lnSpc>
                <a:spcPct val="150000"/>
              </a:lnSpc>
              <a:spcBef>
                <a:spcPts val="0"/>
              </a:spcBef>
              <a:buFont typeface="+mj-lt"/>
              <a:buAutoNum type="arabicPeriod"/>
            </a:pPr>
            <a:r>
              <a:rPr lang="en-GB" sz="1800" dirty="0"/>
              <a:t>Given a user u, let Hu = (0.4, 0.6) be the topic distributions of his static interests. </a:t>
            </a:r>
          </a:p>
          <a:p>
            <a:pPr marL="457200" indent="-457200">
              <a:lnSpc>
                <a:spcPct val="150000"/>
              </a:lnSpc>
              <a:spcBef>
                <a:spcPts val="0"/>
              </a:spcBef>
              <a:buFont typeface="+mj-lt"/>
              <a:buAutoNum type="arabicPeriod"/>
            </a:pPr>
            <a:r>
              <a:rPr lang="en-GB" sz="1800" dirty="0"/>
              <a:t>Topic distributions of the 3 posts in the window are (0.2, 0.8), (0.1, 0.9) and (1.0, 0).</a:t>
            </a:r>
          </a:p>
          <a:p>
            <a:pPr marL="457200" indent="-457200">
              <a:lnSpc>
                <a:spcPct val="150000"/>
              </a:lnSpc>
              <a:spcBef>
                <a:spcPts val="0"/>
              </a:spcBef>
              <a:buFont typeface="+mj-lt"/>
              <a:buAutoNum type="arabicPeriod"/>
            </a:pPr>
            <a:r>
              <a:rPr lang="en-GB" sz="1800" dirty="0"/>
              <a:t>When u triggers a read operation, Qu is calculated as Qu = (0.425, 0.575). </a:t>
            </a:r>
          </a:p>
          <a:p>
            <a:pPr marL="457200" indent="-457200">
              <a:lnSpc>
                <a:spcPct val="150000"/>
              </a:lnSpc>
              <a:spcBef>
                <a:spcPts val="0"/>
              </a:spcBef>
              <a:buFont typeface="+mj-lt"/>
              <a:buAutoNum type="arabicPeriod"/>
            </a:pPr>
            <a:r>
              <a:rPr lang="en-GB" sz="18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8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800" dirty="0"/>
              <a:t>By calling the TA algorithm presented above, a3 will be returned as the most relevant ad if k is set to 1. </a:t>
            </a:r>
            <a:endParaRPr lang="en-CH" sz="1800"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10</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normAutofit/>
          </a:bodyPr>
          <a:lstStyle/>
          <a:p>
            <a:r>
              <a:rPr lang="de-CH" sz="2800" b="0" dirty="0"/>
              <a:t>3.2 Safe region algorithm 1/3</a:t>
            </a:r>
            <a:endParaRPr lang="en-CH" sz="2800"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Autofit/>
          </a:bodyPr>
          <a:lstStyle/>
          <a:p>
            <a:pPr>
              <a:lnSpc>
                <a:spcPct val="150000"/>
              </a:lnSpc>
              <a:spcBef>
                <a:spcPts val="0"/>
              </a:spcBef>
            </a:pPr>
            <a:r>
              <a:rPr lang="de-CH" dirty="0"/>
              <a:t>Read and write operations</a:t>
            </a:r>
          </a:p>
          <a:p>
            <a:pPr lvl="1">
              <a:lnSpc>
                <a:spcPct val="150000"/>
              </a:lnSpc>
              <a:spcBef>
                <a:spcPts val="0"/>
              </a:spcBef>
            </a:pPr>
            <a:r>
              <a:rPr lang="de-CH" sz="2000" dirty="0"/>
              <a:t>90% readers, 9% editors, 1% creators</a:t>
            </a:r>
          </a:p>
          <a:p>
            <a:pPr>
              <a:lnSpc>
                <a:spcPct val="150000"/>
              </a:lnSpc>
              <a:spcBef>
                <a:spcPts val="0"/>
              </a:spcBef>
            </a:pPr>
            <a:r>
              <a:rPr lang="en-GB" dirty="0"/>
              <a:t>Frequently</a:t>
            </a:r>
            <a:r>
              <a:rPr lang="de-CH" dirty="0"/>
              <a:t> login users</a:t>
            </a:r>
          </a:p>
          <a:p>
            <a:pPr lvl="1">
              <a:lnSpc>
                <a:spcPct val="150000"/>
              </a:lnSpc>
              <a:spcBef>
                <a:spcPts val="0"/>
              </a:spcBef>
            </a:pPr>
            <a:r>
              <a:rPr lang="de-CH" sz="2000" dirty="0"/>
              <a:t>Online retrival will not be appropriate, small context variation</a:t>
            </a:r>
          </a:p>
          <a:p>
            <a:pPr>
              <a:lnSpc>
                <a:spcPct val="150000"/>
              </a:lnSpc>
              <a:spcBef>
                <a:spcPts val="0"/>
              </a:spcBef>
            </a:pPr>
            <a:r>
              <a:rPr lang="en-GB" dirty="0"/>
              <a:t>Safe region algorithm that examines whether the top-k ads have changed since the previous user read requests by maintaining a safe region for each user</a:t>
            </a:r>
          </a:p>
          <a:p>
            <a:pPr lvl="1">
              <a:lnSpc>
                <a:spcPct val="150000"/>
              </a:lnSpc>
              <a:spcBef>
                <a:spcPts val="0"/>
              </a:spcBef>
            </a:pPr>
            <a:r>
              <a:rPr lang="en-GB" dirty="0"/>
              <a:t>still located in the safe region, the top-k ads can be directly presented to the user</a:t>
            </a:r>
          </a:p>
          <a:p>
            <a:pPr lvl="1">
              <a:lnSpc>
                <a:spcPct val="150000"/>
              </a:lnSpc>
              <a:spcBef>
                <a:spcPts val="0"/>
              </a:spcBef>
            </a:pPr>
            <a:r>
              <a:rPr lang="en-GB" dirty="0"/>
              <a:t>otherwise, we re-compute the new top-k results and update the safe region.</a:t>
            </a:r>
            <a:endParaRPr lang="de-CH" dirty="0"/>
          </a:p>
          <a:p>
            <a:pPr>
              <a:lnSpc>
                <a:spcPct val="150000"/>
              </a:lnSpc>
              <a:spcBef>
                <a:spcPts val="0"/>
              </a:spcBef>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11</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Safe region algorithm: Construction</a:t>
            </a:r>
            <a:r>
              <a:rPr lang="en-GB" sz="2800" b="0" dirty="0"/>
              <a:t> 2/3</a:t>
            </a:r>
            <a:endParaRPr lang="en-GB"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normAutofit/>
              </a:bodyPr>
              <a:lstStyle/>
              <a:p>
                <a:pPr marL="0" indent="0">
                  <a:buNone/>
                </a:pPr>
                <a:r>
                  <a:rPr lang="en-GB" sz="2400" dirty="0"/>
                  <a:t>Summary of the GSR algorithm</a:t>
                </a:r>
              </a:p>
              <a:p>
                <a:r>
                  <a:rPr lang="en-GB" sz="1600" dirty="0"/>
                  <a:t>After calculate the top-k using online algorithm, we store it in R.</a:t>
                </a:r>
              </a:p>
              <a:p>
                <a:r>
                  <a:rPr lang="en-GB" sz="1600" dirty="0"/>
                  <a:t>Pick up the most promising topics/dimensions.</a:t>
                </a:r>
              </a:p>
              <a:p>
                <a:r>
                  <a:rPr lang="en-GB" sz="1600" dirty="0"/>
                  <a:t>For each dimension we calculate the distance between the query vector and the safe region boundaries.</a:t>
                </a:r>
              </a:p>
              <a:p>
                <a:r>
                  <a:rPr lang="en-GB" sz="1600" dirty="0"/>
                  <a:t>select the dimension with the minimum distance to expand the safe region.</a:t>
                </a:r>
              </a:p>
              <a:p>
                <a:r>
                  <a:rPr lang="en-GB" sz="1600" dirty="0"/>
                  <a:t>For the selected dimension we check whether it is safe to expand to expand upwards and downwards by an expansion unit </a:t>
                </a:r>
                <a14:m>
                  <m:oMath xmlns:m="http://schemas.openxmlformats.org/officeDocument/2006/math">
                    <m:f>
                      <m:fPr>
                        <m:ctrlPr>
                          <a:rPr lang="en-GB" sz="1600" i="1" smtClean="0">
                            <a:latin typeface="Cambria Math" panose="02040503050406030204" pitchFamily="18" charset="0"/>
                          </a:rPr>
                        </m:ctrlPr>
                      </m:fPr>
                      <m:num>
                        <m:r>
                          <a:rPr lang="de-CH" sz="1600" b="0" i="1" smtClean="0">
                            <a:latin typeface="Cambria Math" panose="02040503050406030204" pitchFamily="18" charset="0"/>
                          </a:rPr>
                          <m:t>1</m:t>
                        </m:r>
                        <m:r>
                          <a:rPr lang="de-CH" sz="1600" b="0" i="1" smtClean="0">
                            <a:latin typeface="Cambria Math" panose="02040503050406030204" pitchFamily="18" charset="0"/>
                          </a:rPr>
                          <m:t>−∝</m:t>
                        </m:r>
                      </m:num>
                      <m:den>
                        <m:r>
                          <a:rPr lang="de-CH" sz="1600" b="0" i="1" smtClean="0">
                            <a:latin typeface="Cambria Math" panose="02040503050406030204" pitchFamily="18" charset="0"/>
                          </a:rPr>
                          <m:t>𝑚</m:t>
                        </m:r>
                      </m:den>
                    </m:f>
                  </m:oMath>
                </a14:m>
                <a:r>
                  <a:rPr lang="en-GB" sz="1600" dirty="0"/>
                  <a:t> (the maximum possible change for Q</a:t>
                </a:r>
                <a:r>
                  <a:rPr lang="en-GB" sz="1600" baseline="-25000" dirty="0"/>
                  <a:t>u</a:t>
                </a:r>
                <a:r>
                  <a:rPr lang="en-GB" sz="1600" dirty="0"/>
                  <a:t>(w)).</a:t>
                </a:r>
              </a:p>
              <a:p>
                <a:r>
                  <a:rPr lang="en-GB" sz="1600" dirty="0"/>
                  <a:t>If its minimum relevance to the current top-k ads, denoted by Sl, is still larger than the maximum relevance to those not in R, denoted by Su. Then the expansion is safe.</a:t>
                </a:r>
              </a:p>
              <a:p>
                <a:r>
                  <a:rPr lang="en-GB" sz="1600" dirty="0"/>
                  <a:t>algorithm terminates and returns the safe region expanded in partial dimensions</a:t>
                </a:r>
                <a:r>
                  <a:rPr lang="en-GB" dirty="0"/>
                  <a:t>.</a:t>
                </a:r>
                <a:endParaRPr lang="en-GB" sz="1600" dirty="0"/>
              </a:p>
              <a:p>
                <a:endParaRPr lang="en-GB" sz="1600" dirty="0"/>
              </a:p>
              <a:p>
                <a:endParaRPr lang="en-GB" sz="1600" dirty="0"/>
              </a:p>
            </p:txBody>
          </p:sp>
        </mc:Choice>
        <mc:Fallback xmlns="">
          <p:sp>
            <p:nvSpPr>
              <p:cNvPr id="10" name="Content Placeholder 9">
                <a:extLst>
                  <a:ext uri="{FF2B5EF4-FFF2-40B4-BE49-F238E27FC236}">
                    <a16:creationId xmlns:a16="http://schemas.microsoft.com/office/drawing/2014/main" id="{B7BA4E20-7269-4349-8DE9-C9CF7B96214A}"/>
                  </a:ext>
                </a:extLst>
              </p:cNvPr>
              <p:cNvSpPr>
                <a:spLocks noGrp="1" noRot="1" noChangeAspect="1" noMove="1" noResize="1" noEditPoints="1" noAdjustHandles="1" noChangeArrowheads="1" noChangeShapeType="1" noTextEdit="1"/>
              </p:cNvSpPr>
              <p:nvPr>
                <p:ph idx="1"/>
              </p:nvPr>
            </p:nvSpPr>
            <p:spPr>
              <a:blipFill>
                <a:blip r:embed="rId2"/>
                <a:stretch>
                  <a:fillRect l="-1471" t="-1387" r="-784"/>
                </a:stretch>
              </a:blipFill>
            </p:spPr>
            <p:txBody>
              <a:bodyPr/>
              <a:lstStyle/>
              <a:p>
                <a:r>
                  <a:rPr lang="en-GB">
                    <a:noFill/>
                  </a:rPr>
                  <a:t> </a:t>
                </a:r>
              </a:p>
            </p:txBody>
          </p:sp>
        </mc:Fallback>
      </mc:AlternateContent>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greddy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12</a:t>
            </a:fld>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0" dirty="0"/>
              <a:t>Safe region algorithm: Optimization 3/3</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Autofit/>
          </a:bodyPr>
          <a:lstStyle/>
          <a:p>
            <a:pPr>
              <a:lnSpc>
                <a:spcPct val="150000"/>
              </a:lnSpc>
              <a:spcBef>
                <a:spcPts val="0"/>
              </a:spcBef>
            </a:pPr>
            <a:r>
              <a:rPr lang="en-GB" dirty="0"/>
              <a:t>When the dynamic query vector Qu deviates out of the safe region of user u.</a:t>
            </a:r>
          </a:p>
          <a:p>
            <a:pPr lvl="1">
              <a:lnSpc>
                <a:spcPct val="150000"/>
              </a:lnSpc>
              <a:spcBef>
                <a:spcPts val="0"/>
              </a:spcBef>
            </a:pPr>
            <a:r>
              <a:rPr lang="en-GB" sz="2000" dirty="0"/>
              <a:t>adopt the </a:t>
            </a:r>
            <a:r>
              <a:rPr lang="en-GB" sz="2000" i="1" dirty="0"/>
              <a:t>online retrieval </a:t>
            </a:r>
            <a:r>
              <a:rPr lang="en-GB" sz="2000" dirty="0"/>
              <a:t>to obtain top-k ads on the fly and construct a new safe region in the meanwhile, expensive </a:t>
            </a:r>
          </a:p>
          <a:p>
            <a:pPr>
              <a:lnSpc>
                <a:spcPct val="150000"/>
              </a:lnSpc>
              <a:spcBef>
                <a:spcPts val="0"/>
              </a:spcBef>
              <a:buFont typeface="Wingdings" panose="05000000000000000000" pitchFamily="2" charset="2"/>
              <a:buChar char="§"/>
            </a:pPr>
            <a:r>
              <a:rPr lang="en-GB" dirty="0"/>
              <a:t>When Qu moves out of the safe region, we can search all the safe regions of other users. If we can find a safe region from user v that contains the new query vector Qu of user u, its top-k ads are exactly the same as user u.</a:t>
            </a:r>
          </a:p>
          <a:p>
            <a:pPr>
              <a:lnSpc>
                <a:spcPct val="150000"/>
              </a:lnSpc>
              <a:spcBef>
                <a:spcPts val="0"/>
              </a:spcBef>
            </a:pPr>
            <a:r>
              <a:rPr lang="en-GB" dirty="0"/>
              <a:t>Moreover, we can assign the safe region of v directly to user u. In this way, the cost of online retrieval and safe region computation can be saved.</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dirty="0"/>
              <a:t>4. Hybrid model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normAutofit lnSpcReduction="10000"/>
              </a:bodyPr>
              <a:lstStyle/>
              <a:p>
                <a:r>
                  <a:rPr lang="en-GB" dirty="0"/>
                  <a:t>Combining the metrices of the online retrieval algorithm and GSR</a:t>
                </a:r>
              </a:p>
              <a:p>
                <a:pPr lvl="1"/>
                <a:r>
                  <a:rPr lang="en-GB" dirty="0"/>
                  <a:t>New post flood, news feed vary dramatically, adopt online retrieval, stable GSR</a:t>
                </a:r>
              </a:p>
              <a:p>
                <a:r>
                  <a:rPr lang="en-GB" dirty="0"/>
                  <a:t>The weightage of topic w appears in a user v’s sliding window</a:t>
                </a:r>
              </a:p>
              <a:p>
                <a:pPr lvl="1"/>
                <a14:m>
                  <m:oMath xmlns:m="http://schemas.openxmlformats.org/officeDocument/2006/math">
                    <m:r>
                      <a:rPr lang="en-GB" b="0" i="1" smtClean="0">
                        <a:latin typeface="Cambria Math" panose="02040503050406030204" pitchFamily="18" charset="0"/>
                      </a:rPr>
                      <m:t>𝑋</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𝑣</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ub>
                      <m:sup/>
                      <m:e>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𝑀𝑣</m:t>
                            </m:r>
                            <m:r>
                              <a:rPr lang="en-GB" b="0" i="1" baseline="-25000" smtClean="0">
                                <a:latin typeface="Cambria Math" panose="02040503050406030204" pitchFamily="18" charset="0"/>
                                <a:ea typeface="Cambria Math" panose="02040503050406030204" pitchFamily="18" charset="0"/>
                              </a:rPr>
                              <m:t>,</m:t>
                            </m:r>
                            <m:r>
                              <a:rPr lang="en-GB" b="0" i="1" baseline="-25000" smtClean="0">
                                <a:latin typeface="Cambria Math" panose="02040503050406030204" pitchFamily="18" charset="0"/>
                                <a:ea typeface="Cambria Math" panose="02040503050406030204" pitchFamily="18" charset="0"/>
                              </a:rPr>
                              <m:t>𝑛</m:t>
                            </m:r>
                          </m:sub>
                          <m:sup/>
                          <m:e>
                            <m:r>
                              <a:rPr lang="en-GB" b="0" i="1" smtClean="0">
                                <a:latin typeface="Cambria Math" panose="02040503050406030204" pitchFamily="18" charset="0"/>
                              </a:rPr>
                              <m:t>𝐷</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e>
                        </m:nary>
                      </m:e>
                    </m:nary>
                  </m:oMath>
                </a14:m>
                <a:endParaRPr lang="en-GB" dirty="0"/>
              </a:p>
              <a:p>
                <a:r>
                  <a:rPr lang="en-GB" dirty="0"/>
                  <a:t>The variance of a topic w in a user v’s news feed</a:t>
                </a:r>
              </a:p>
              <a:p>
                <a:pPr lvl="1"/>
                <a:r>
                  <a:rPr lang="en-GB" dirty="0"/>
                  <a:t>Var[X</a:t>
                </a:r>
                <a:r>
                  <a:rPr lang="en-GB" baseline="-25000" dirty="0"/>
                  <a:t>w,v</a:t>
                </a:r>
                <a:r>
                  <a:rPr lang="en-GB" dirty="0"/>
                  <a:t>]</a:t>
                </a:r>
                <a14:m>
                  <m:oMath xmlns:m="http://schemas.openxmlformats.org/officeDocument/2006/math">
                    <m:r>
                      <a:rPr lang="en-GB" i="1">
                        <a:latin typeface="Cambria Math" panose="02040503050406030204" pitchFamily="18" charset="0"/>
                      </a:rPr>
                      <m:t>=</m:t>
                    </m:r>
                    <m:r>
                      <a:rPr lang="de-CH" b="0" i="1" smtClean="0">
                        <a:latin typeface="Cambria Math" panose="02040503050406030204" pitchFamily="18" charset="0"/>
                      </a:rPr>
                      <m:t>𝑣𝑎𝑟</m:t>
                    </m:r>
                    <m:r>
                      <a:rPr lang="de-CH" b="0" i="1" smtClean="0">
                        <a:latin typeface="Cambria Math" panose="02040503050406030204" pitchFamily="18" charset="0"/>
                      </a:rPr>
                      <m:t>[ </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sub>
                      <m:sup/>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𝑀𝑣</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𝑛</m:t>
                            </m:r>
                          </m:sub>
                          <m:sup/>
                          <m:e>
                            <m:r>
                              <a:rPr lang="en-GB" i="1">
                                <a:latin typeface="Cambria Math" panose="02040503050406030204" pitchFamily="18" charset="0"/>
                              </a:rPr>
                              <m:t>𝐷</m:t>
                            </m:r>
                            <m:r>
                              <a:rPr lang="en-GB" i="1" baseline="-25000">
                                <a:latin typeface="Cambria Math" panose="02040503050406030204" pitchFamily="18" charset="0"/>
                              </a:rPr>
                              <m:t>𝑤</m:t>
                            </m:r>
                            <m:r>
                              <a:rPr lang="en-GB" i="1" baseline="-25000">
                                <a:latin typeface="Cambria Math" panose="02040503050406030204" pitchFamily="18" charset="0"/>
                              </a:rPr>
                              <m:t>,</m:t>
                            </m:r>
                            <m:r>
                              <a:rPr lang="en-GB" i="1" baseline="-25000">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nary>
                      </m:e>
                    </m:nary>
                  </m:oMath>
                </a14:m>
                <a:endParaRPr lang="en-GB" dirty="0"/>
              </a:p>
              <a:p>
                <a:r>
                  <a:rPr lang="de-CH" dirty="0"/>
                  <a:t>C</a:t>
                </a:r>
                <a:r>
                  <a:rPr lang="en-GB" dirty="0"/>
                  <a:t>combine with static user interests</a:t>
                </a:r>
              </a:p>
              <a:p>
                <a:pPr lvl="1"/>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i="0" smtClean="0">
                                <a:latin typeface="Cambria Math" panose="02040503050406030204" pitchFamily="18" charset="0"/>
                              </a:rPr>
                              <m:t>max</m:t>
                            </m:r>
                          </m:e>
                          <m:lim>
                            <m: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lim>
                        </m:limLow>
                      </m:fName>
                      <m:e>
                        <m:f>
                          <m:fPr>
                            <m:ctrlPr>
                              <a:rPr lang="en-GB" i="1" smtClean="0">
                                <a:latin typeface="Cambria Math" panose="02040503050406030204" pitchFamily="18" charset="0"/>
                              </a:rPr>
                            </m:ctrlPr>
                          </m:fPr>
                          <m:num>
                            <m:f>
                              <m:fPr>
                                <m:ctrlPr>
                                  <a:rPr lang="en-GB"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rad>
                              <m:radPr>
                                <m:degHide m:val="on"/>
                                <m:ctrlPr>
                                  <a:rPr lang="en-GB" i="1" smtClean="0">
                                    <a:latin typeface="Cambria Math" panose="02040503050406030204" pitchFamily="18" charset="0"/>
                                  </a:rPr>
                                </m:ctrlPr>
                              </m:radPr>
                              <m:deg/>
                              <m:e>
                                <m:r>
                                  <a:rPr lang="de-CH" b="0" i="1" smtClean="0">
                                    <a:latin typeface="Cambria Math" panose="02040503050406030204" pitchFamily="18" charset="0"/>
                                  </a:rPr>
                                  <m:t>𝑣𝑎𝑟</m:t>
                                </m:r>
                                <m:r>
                                  <a:rPr lang="de-CH" b="0" i="1" smtClean="0">
                                    <a:latin typeface="Cambria Math" panose="02040503050406030204" pitchFamily="18" charset="0"/>
                                  </a:rPr>
                                  <m:t>[</m:t>
                                </m:r>
                                <m:r>
                                  <a:rPr lang="de-CH" b="0" i="1" smtClean="0">
                                    <a:latin typeface="Cambria Math" panose="02040503050406030204" pitchFamily="18" charset="0"/>
                                  </a:rPr>
                                  <m:t>𝑋𝑤</m:t>
                                </m:r>
                                <m:r>
                                  <a:rPr lang="de-CH" b="0" i="1" baseline="-25000" smtClean="0">
                                    <a:latin typeface="Cambria Math" panose="02040503050406030204" pitchFamily="18" charset="0"/>
                                  </a:rPr>
                                  <m:t>,</m:t>
                                </m:r>
                                <m:r>
                                  <a:rPr lang="de-CH" b="0" i="1" baseline="-25000" smtClean="0">
                                    <a:latin typeface="Cambria Math" panose="02040503050406030204" pitchFamily="18" charset="0"/>
                                  </a:rPr>
                                  <m:t>𝑣</m:t>
                                </m:r>
                                <m:r>
                                  <a:rPr lang="de-CH" b="0" i="1" smtClean="0">
                                    <a:latin typeface="Cambria Math" panose="02040503050406030204" pitchFamily="18" charset="0"/>
                                  </a:rPr>
                                  <m:t>]</m:t>
                                </m:r>
                              </m:e>
                            </m:rad>
                          </m:num>
                          <m:den>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𝑚</m:t>
                                </m:r>
                              </m:den>
                            </m:f>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𝑋𝑣</m:t>
                            </m:r>
                            <m:r>
                              <a:rPr lang="de-CH" b="0" i="1" baseline="-25000" smtClean="0">
                                <a:latin typeface="Cambria Math" panose="02040503050406030204" pitchFamily="18" charset="0"/>
                                <a:ea typeface="Cambria Math" panose="02040503050406030204" pitchFamily="18" charset="0"/>
                              </a:rPr>
                              <m:t>,</m:t>
                            </m:r>
                            <m:r>
                              <a:rPr lang="de-CH" b="0" i="1" baseline="-25000" smtClean="0">
                                <a:latin typeface="Cambria Math" panose="02040503050406030204" pitchFamily="18" charset="0"/>
                                <a:ea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den>
                        </m:f>
                      </m:e>
                    </m:func>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0D28A200-2292-42CC-BEF7-54AAB2961DE9}"/>
                  </a:ext>
                </a:extLst>
              </p:cNvPr>
              <p:cNvSpPr>
                <a:spLocks noGrp="1" noRot="1" noChangeAspect="1" noMove="1" noResize="1" noEditPoints="1" noAdjustHandles="1" noChangeArrowheads="1" noChangeShapeType="1" noTextEdit="1"/>
              </p:cNvSpPr>
              <p:nvPr>
                <p:ph idx="1"/>
              </p:nvPr>
            </p:nvSpPr>
            <p:spPr>
              <a:blipFill>
                <a:blip r:embed="rId2"/>
                <a:stretch>
                  <a:fillRect l="-571" t="-22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67A9-544F-4814-9C4E-22B36D7D4C56}"/>
              </a:ext>
            </a:extLst>
          </p:cNvPr>
          <p:cNvSpPr>
            <a:spLocks noGrp="1"/>
          </p:cNvSpPr>
          <p:nvPr>
            <p:ph type="title"/>
          </p:nvPr>
        </p:nvSpPr>
        <p:spPr/>
        <p:txBody>
          <a:bodyPr/>
          <a:lstStyle/>
          <a:p>
            <a:r>
              <a:rPr lang="de-CH" dirty="0"/>
              <a:t>4. Hybrid model 2/2</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9FE4AE-1FA6-4134-9ACF-79A929F4FEA6}"/>
                  </a:ext>
                </a:extLst>
              </p:cNvPr>
              <p:cNvSpPr>
                <a:spLocks noGrp="1"/>
              </p:cNvSpPr>
              <p:nvPr>
                <p:ph idx="1"/>
              </p:nvPr>
            </p:nvSpPr>
            <p:spPr/>
            <p:txBody>
              <a:bodyPr>
                <a:noAutofit/>
              </a:bodyPr>
              <a:lstStyle/>
              <a:p>
                <a:pPr>
                  <a:lnSpc>
                    <a:spcPct val="150000"/>
                  </a:lnSpc>
                  <a:spcBef>
                    <a:spcPts val="0"/>
                  </a:spcBef>
                </a:pPr>
                <a:r>
                  <a:rPr lang="en-GB" dirty="0"/>
                  <a:t>The ratio of the read frequency of user v to the write frequency of v’s neighbours will also affect the retrieval strategy selection and is ignored in the above model.</a:t>
                </a:r>
              </a:p>
              <a:p>
                <a:pPr>
                  <a:lnSpc>
                    <a:spcPct val="150000"/>
                  </a:lnSpc>
                  <a:spcBef>
                    <a:spcPts val="0"/>
                  </a:spcBef>
                </a:pPr>
                <a14:m>
                  <m:oMath xmlns:m="http://schemas.openxmlformats.org/officeDocument/2006/math">
                    <m:r>
                      <m:rPr>
                        <m:sty m:val="p"/>
                      </m:rPr>
                      <a:rPr lang="de-CH" b="0" i="0" smtClean="0">
                        <a:latin typeface="Cambria Math" panose="02040503050406030204" pitchFamily="18" charset="0"/>
                      </a:rPr>
                      <m:t>p</m:t>
                    </m:r>
                    <m:r>
                      <a:rPr lang="de-CH" b="0" i="0" baseline="20000" smtClean="0">
                        <a:latin typeface="Cambria Math" panose="02040503050406030204" pitchFamily="18" charset="0"/>
                      </a:rPr>
                      <m:t>∗</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m:t>
                    </m:r>
                    <m:f>
                      <m:fPr>
                        <m:ctrlPr>
                          <a:rPr lang="en-GB" i="1">
                            <a:latin typeface="Cambria Math" panose="02040503050406030204" pitchFamily="18" charset="0"/>
                          </a:rPr>
                        </m:ctrlPr>
                      </m:fPr>
                      <m:num>
                        <m:nary>
                          <m:naryPr>
                            <m:chr m:val="∑"/>
                            <m:supHide m:val="on"/>
                            <m:ctrlPr>
                              <a:rPr lang="en-GB" i="1">
                                <a:latin typeface="Cambria Math" panose="02040503050406030204" pitchFamily="18" charset="0"/>
                              </a:rPr>
                            </m:ctrlPr>
                          </m:naryPr>
                          <m:sub>
                            <m:r>
                              <m:rPr>
                                <m:sty m:val="p"/>
                                <m:brk m:alnAt="7"/>
                              </m:rPr>
                              <a:rPr lang="de-CH" i="0" smtClean="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v</m:t>
                            </m:r>
                            <m:r>
                              <a:rPr lang="de-CH" i="0">
                                <a:latin typeface="Cambria Math" panose="02040503050406030204" pitchFamily="18" charset="0"/>
                              </a:rPr>
                              <m:t>)</m:t>
                            </m:r>
                          </m:sub>
                          <m:sup/>
                          <m:e>
                            <m:r>
                              <m:rPr>
                                <m:nor/>
                              </m:rPr>
                              <a:rPr lang="el-GR">
                                <a:latin typeface="Cambria Math" panose="02040503050406030204" pitchFamily="18" charset="0"/>
                              </a:rPr>
                              <m:t>λ</m:t>
                            </m:r>
                            <m:r>
                              <m:rPr>
                                <m:nor/>
                              </m:rPr>
                              <a:rPr lang="en-GB">
                                <a:latin typeface="Cambria Math" panose="02040503050406030204" pitchFamily="18" charset="0"/>
                              </a:rPr>
                              <m:t>n</m:t>
                            </m:r>
                          </m:e>
                        </m:nary>
                      </m:num>
                      <m:den>
                        <m:r>
                          <m:rPr>
                            <m:nor/>
                          </m:rPr>
                          <a:rPr lang="el-GR">
                            <a:latin typeface="Cambria Math" panose="02040503050406030204" pitchFamily="18" charset="0"/>
                          </a:rPr>
                          <m:t>η</m:t>
                        </m:r>
                        <m:r>
                          <m:rPr>
                            <m:nor/>
                          </m:rPr>
                          <a:rPr lang="en-GB">
                            <a:latin typeface="Cambria Math" panose="02040503050406030204" pitchFamily="18" charset="0"/>
                          </a:rPr>
                          <m:t>v</m:t>
                        </m:r>
                      </m:den>
                    </m:f>
                  </m:oMath>
                </a14:m>
                <a:r>
                  <a:rPr lang="en-GB" dirty="0">
                    <a:latin typeface="Cambria Math" panose="02040503050406030204" pitchFamily="18" charset="0"/>
                  </a:rPr>
                  <a:t>.p(v)</a:t>
                </a:r>
              </a:p>
              <a:p>
                <a:pPr>
                  <a:lnSpc>
                    <a:spcPct val="150000"/>
                  </a:lnSpc>
                  <a:spcBef>
                    <a:spcPts val="0"/>
                  </a:spcBef>
                </a:pPr>
                <a:r>
                  <a:rPr lang="en-GB" dirty="0"/>
                  <a:t>We can use ρ</a:t>
                </a:r>
                <a:r>
                  <a:rPr lang="en-GB" baseline="30000" dirty="0"/>
                  <a:t>∗</a:t>
                </a:r>
                <a:r>
                  <a:rPr lang="en-GB" dirty="0"/>
                  <a:t>(v) to determine the retrieval strategy</a:t>
                </a:r>
                <a:r>
                  <a:rPr lang="ar-SY" dirty="0"/>
                  <a:t> </a:t>
                </a:r>
                <a:r>
                  <a:rPr lang="en-GB" dirty="0"/>
                  <a:t>for user v. </a:t>
                </a:r>
              </a:p>
              <a:p>
                <a:pPr lvl="1">
                  <a:lnSpc>
                    <a:spcPct val="150000"/>
                  </a:lnSpc>
                  <a:spcBef>
                    <a:spcPts val="0"/>
                  </a:spcBef>
                </a:pPr>
                <a:r>
                  <a:rPr lang="en-GB" dirty="0"/>
                  <a:t>If ρ</a:t>
                </a:r>
                <a:r>
                  <a:rPr lang="en-GB" baseline="30000" dirty="0"/>
                  <a:t>∗</a:t>
                </a:r>
                <a:r>
                  <a:rPr lang="en-GB" dirty="0"/>
                  <a:t>(v) &lt; ρ</a:t>
                </a:r>
                <a:r>
                  <a:rPr lang="en-GB" baseline="-25000" dirty="0"/>
                  <a:t>max</a:t>
                </a:r>
                <a:r>
                  <a:rPr lang="en-GB" dirty="0"/>
                  <a:t>, we adopt the </a:t>
                </a:r>
                <a:r>
                  <a:rPr lang="en-GB" i="1" dirty="0"/>
                  <a:t>safe region </a:t>
                </a:r>
                <a:r>
                  <a:rPr lang="en-GB" dirty="0"/>
                  <a:t>strategy for user v</a:t>
                </a:r>
              </a:p>
              <a:p>
                <a:pPr lvl="1">
                  <a:lnSpc>
                    <a:spcPct val="150000"/>
                  </a:lnSpc>
                  <a:spcBef>
                    <a:spcPts val="0"/>
                  </a:spcBef>
                </a:pPr>
                <a:r>
                  <a:rPr lang="en-GB" dirty="0"/>
                  <a:t>Otherwise </a:t>
                </a:r>
                <a:r>
                  <a:rPr lang="en-GB" i="1" dirty="0"/>
                  <a:t>online retrieval </a:t>
                </a:r>
                <a:r>
                  <a:rPr lang="en-GB" dirty="0"/>
                  <a:t>is used when v logins/refreshes its personal social page.</a:t>
                </a:r>
              </a:p>
              <a:p>
                <a:pPr>
                  <a:lnSpc>
                    <a:spcPct val="150000"/>
                  </a:lnSpc>
                  <a:spcBef>
                    <a:spcPts val="0"/>
                  </a:spcBef>
                </a:pPr>
                <a:r>
                  <a:rPr lang="en-GB" dirty="0"/>
                  <a:t>According to some experiments the hybrid model has outperform the GSR by 30x and the online retrieval by 11x. </a:t>
                </a:r>
              </a:p>
              <a:p>
                <a:pPr>
                  <a:lnSpc>
                    <a:spcPct val="150000"/>
                  </a:lnSpc>
                  <a:spcBef>
                    <a:spcPts val="0"/>
                  </a:spcBef>
                </a:pPr>
                <a:endParaRPr lang="en-GB"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A9FE4AE-1FA6-4134-9ACF-79A929F4FEA6}"/>
                  </a:ext>
                </a:extLst>
              </p:cNvPr>
              <p:cNvSpPr>
                <a:spLocks noGrp="1" noRot="1" noChangeAspect="1" noMove="1" noResize="1" noEditPoints="1" noAdjustHandles="1" noChangeArrowheads="1" noChangeShapeType="1" noTextEdit="1"/>
              </p:cNvSpPr>
              <p:nvPr>
                <p:ph idx="1"/>
              </p:nvPr>
            </p:nvSpPr>
            <p:spPr>
              <a:blipFill>
                <a:blip r:embed="rId2"/>
                <a:stretch>
                  <a:fillRect l="-571" r="-825" b="-832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D7AB38B-AC1D-4EA8-80B2-A46893D34343}"/>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F1EA45F3-47A0-45E6-BE91-2733537B043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A767AFAA-FF82-40EA-BA8B-206F5F008995}"/>
              </a:ext>
            </a:extLst>
          </p:cNvPr>
          <p:cNvSpPr>
            <a:spLocks noGrp="1"/>
          </p:cNvSpPr>
          <p:nvPr>
            <p:ph type="sldNum" sz="quarter" idx="12"/>
          </p:nvPr>
        </p:nvSpPr>
        <p:spPr/>
        <p:txBody>
          <a:bodyPr/>
          <a:lstStyle/>
          <a:p>
            <a:fld id="{E31375A4-56A4-47D6-9801-1991572033F7}" type="slidenum">
              <a:rPr lang="en-US" smtClean="0"/>
              <a:t>15</a:t>
            </a:fld>
            <a:endParaRPr lang="en-US" dirty="0"/>
          </a:p>
        </p:txBody>
      </p:sp>
    </p:spTree>
    <p:extLst>
      <p:ext uri="{BB962C8B-B14F-4D97-AF65-F5344CB8AC3E}">
        <p14:creationId xmlns:p14="http://schemas.microsoft.com/office/powerpoint/2010/main" val="8043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C60-22B7-4D3A-9DBE-4DC8F9FD9380}"/>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A191865A-A87B-4201-99A3-D3C6583EDC1D}"/>
              </a:ext>
            </a:extLst>
          </p:cNvPr>
          <p:cNvSpPr>
            <a:spLocks noGrp="1"/>
          </p:cNvSpPr>
          <p:nvPr>
            <p:ph idx="1"/>
          </p:nvPr>
        </p:nvSpPr>
        <p:spPr/>
        <p:txBody>
          <a:bodyPr/>
          <a:lstStyle/>
          <a:p>
            <a:pPr>
              <a:lnSpc>
                <a:spcPct val="150000"/>
              </a:lnSpc>
            </a:pPr>
            <a:r>
              <a:rPr lang="en-GB" dirty="0"/>
              <a:t>As we have seen the hybrid model has combined, the metrices of both GSR and the online, as well as provide a mechanism to choose the proper one, when the user asks for his news feed.</a:t>
            </a:r>
          </a:p>
          <a:p>
            <a:pPr>
              <a:lnSpc>
                <a:spcPct val="150000"/>
              </a:lnSpc>
            </a:pPr>
            <a:r>
              <a:rPr lang="en-GB" dirty="0"/>
              <a:t>As we have seen before it out performs both of the two algorithms.</a:t>
            </a:r>
          </a:p>
          <a:p>
            <a:pPr>
              <a:lnSpc>
                <a:spcPct val="150000"/>
              </a:lnSpc>
            </a:pPr>
            <a:r>
              <a:rPr lang="en-GB" dirty="0"/>
              <a:t>According to many experiments on huge datasets, the hybrid model has proved to be efficient and robust. </a:t>
            </a:r>
          </a:p>
        </p:txBody>
      </p:sp>
      <p:sp>
        <p:nvSpPr>
          <p:cNvPr id="4" name="Footer Placeholder 3">
            <a:extLst>
              <a:ext uri="{FF2B5EF4-FFF2-40B4-BE49-F238E27FC236}">
                <a16:creationId xmlns:a16="http://schemas.microsoft.com/office/drawing/2014/main" id="{B8E7FF01-F34C-4FF1-91C5-332566F918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BFD9169D-BC82-4EF3-9238-5C854F44D282}"/>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4FAA4052-AF11-49F8-AF8D-35BA27CC5A28}"/>
              </a:ext>
            </a:extLst>
          </p:cNvPr>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323940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dirty="0"/>
              <a:t>Introduction </a:t>
            </a:r>
          </a:p>
          <a:p>
            <a:pPr marL="457200" indent="-457200">
              <a:buFont typeface="+mj-lt"/>
              <a:buAutoNum type="arabicPeriod"/>
            </a:pPr>
            <a:r>
              <a:rPr lang="de-CH" dirty="0"/>
              <a:t>Related work</a:t>
            </a:r>
            <a:r>
              <a:rPr lang="en-US" dirty="0"/>
              <a:t> </a:t>
            </a:r>
          </a:p>
          <a:p>
            <a:pPr marL="457200" indent="-457200">
              <a:buFont typeface="+mj-lt"/>
              <a:buAutoNum type="arabicPeriod"/>
            </a:pPr>
            <a:r>
              <a:rPr lang="en-US" dirty="0"/>
              <a:t>Hybrid model construction</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dirty="0"/>
              <a:t>1. 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r>
              <a:rPr lang="de-CH" dirty="0"/>
              <a:t>Social media advertisements</a:t>
            </a:r>
          </a:p>
          <a:p>
            <a:r>
              <a:rPr lang="de-CH" dirty="0"/>
              <a:t>Facebook or Twitter</a:t>
            </a:r>
          </a:p>
          <a:p>
            <a:pPr marL="685800" lvl="1" indent="-457200"/>
            <a:r>
              <a:rPr lang="de-CH" dirty="0"/>
              <a:t>Major revenue</a:t>
            </a:r>
          </a:p>
          <a:p>
            <a:r>
              <a:rPr lang="en-GB" dirty="0"/>
              <a:t>the National University of Singapore.</a:t>
            </a:r>
          </a:p>
          <a:p>
            <a:pPr marL="685800" lvl="1" indent="-457200"/>
            <a:r>
              <a:rPr lang="de-CH" dirty="0"/>
              <a:t>Static and dynamic user interests.</a:t>
            </a:r>
            <a:endParaRPr lang="en-GB" dirty="0"/>
          </a:p>
          <a:p>
            <a:pPr marL="685800" lvl="1" indent="-457200"/>
            <a:r>
              <a:rPr lang="en-GB" dirty="0"/>
              <a:t>Hybrid model</a:t>
            </a:r>
            <a:endParaRPr lang="de-CH" dirty="0"/>
          </a:p>
          <a:p>
            <a:r>
              <a:rPr lang="de-CH" dirty="0"/>
              <a:t>Challenges</a:t>
            </a:r>
          </a:p>
          <a:p>
            <a:pPr marL="685800" lvl="1" indent="-457200"/>
            <a:r>
              <a:rPr lang="en-GB" dirty="0"/>
              <a:t>efficient, real time, less annoying, drive growth  </a:t>
            </a:r>
          </a:p>
          <a:p>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r>
              <a:rPr lang="de-CH" dirty="0"/>
              <a:t>Pub/Sub System</a:t>
            </a:r>
          </a:p>
          <a:p>
            <a:r>
              <a:rPr lang="de-CH" dirty="0"/>
              <a:t>Top-K Aggregation Query </a:t>
            </a:r>
          </a:p>
          <a:p>
            <a:r>
              <a:rPr lang="de-CH" dirty="0"/>
              <a:t>Local immutable region </a:t>
            </a:r>
          </a:p>
          <a:p>
            <a:r>
              <a:rPr lang="de-CH" dirty="0"/>
              <a:t>Global immutable region</a:t>
            </a:r>
            <a:endParaRPr lang="de-CH" b="1" dirty="0"/>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621576" y="4020989"/>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Hybrid model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1981201"/>
                <a:ext cx="9601200" cy="3809999"/>
              </a:xfrm>
            </p:spPr>
            <p:txBody>
              <a:bodyPr>
                <a:noAutofit/>
              </a:bodyPr>
              <a:lstStyle/>
              <a:p>
                <a:pPr>
                  <a:lnSpc>
                    <a:spcPct val="150000"/>
                  </a:lnSpc>
                  <a:spcBef>
                    <a:spcPts val="0"/>
                  </a:spcBef>
                </a:pPr>
                <a:r>
                  <a:rPr lang="de-CH" sz="1800" dirty="0"/>
                  <a:t>Static user interest</a:t>
                </a:r>
              </a:p>
              <a:p>
                <a:pPr lvl="1">
                  <a:lnSpc>
                    <a:spcPct val="150000"/>
                  </a:lnSpc>
                  <a:spcBef>
                    <a:spcPts val="0"/>
                  </a:spcBef>
                </a:pPr>
                <a:r>
                  <a:rPr lang="de-CH" dirty="0"/>
                  <a:t>Many resarches (static interest, ads)</a:t>
                </a:r>
              </a:p>
              <a:p>
                <a:pPr lvl="1">
                  <a:lnSpc>
                    <a:spcPct val="150000"/>
                  </a:lnSpc>
                  <a:spcBef>
                    <a:spcPts val="0"/>
                  </a:spcBef>
                </a:pPr>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m:t>
                        </m:r>
                        <m:r>
                          <m:rPr>
                            <m:nor/>
                          </m:rPr>
                          <a:rPr lang="pl-PL"/>
                          <m:t>	</m:t>
                        </m:r>
                        <m:r>
                          <m:rPr>
                            <m:nor/>
                          </m:rPr>
                          <a:rPr lang="pl-PL"/>
                          <m:t> </m:t>
                        </m:r>
                      </m:e>
                    </m:nary>
                  </m:oMath>
                </a14:m>
                <a:endParaRPr lang="de-CH" dirty="0"/>
              </a:p>
              <a:p>
                <a:pPr>
                  <a:lnSpc>
                    <a:spcPct val="150000"/>
                  </a:lnSpc>
                  <a:spcBef>
                    <a:spcPts val="0"/>
                  </a:spcBef>
                </a:pPr>
                <a:r>
                  <a:rPr lang="de-CH" sz="1800" dirty="0"/>
                  <a:t>Dynamic user interest </a:t>
                </a:r>
              </a:p>
              <a:p>
                <a:pPr lvl="1">
                  <a:lnSpc>
                    <a:spcPct val="150000"/>
                  </a:lnSpc>
                  <a:spcBef>
                    <a:spcPts val="0"/>
                  </a:spcBef>
                </a:pPr>
                <a:r>
                  <a:rPr lang="en-GB" dirty="0"/>
                  <a:t>sliding window to store m most recent posts, to serve as a dynamic context for ad recommendation </a:t>
                </a:r>
                <a:endParaRPr lang="de-CH" dirty="0"/>
              </a:p>
              <a:p>
                <a:pPr lvl="1">
                  <a:lnSpc>
                    <a:spcPct val="150000"/>
                  </a:lnSpc>
                  <a:spcBef>
                    <a:spcPts val="0"/>
                  </a:spcBef>
                </a:pPr>
                <a14:m>
                  <m:oMath xmlns:m="http://schemas.openxmlformats.org/officeDocument/2006/math">
                    <m:r>
                      <m:rPr>
                        <m:nor/>
                      </m:rPr>
                      <a:rPr lang="de-CH"/>
                      <m:t>Ø</m:t>
                    </m:r>
                    <m:r>
                      <m:rPr>
                        <m:nor/>
                      </m:rPr>
                      <a:rPr lang="de-CH" baseline="-25000"/>
                      <m:t>d</m:t>
                    </m:r>
                    <m:r>
                      <m:rPr>
                        <m:nor/>
                      </m:rPr>
                      <a:rPr lang="de-CH"/>
                      <m:t>(</m:t>
                    </m:r>
                    <m:r>
                      <m:rPr>
                        <m:nor/>
                      </m:rPr>
                      <a:rPr lang="de-CH"/>
                      <m:t>u</m:t>
                    </m:r>
                    <m:r>
                      <m:rPr>
                        <m:nor/>
                      </m:rPr>
                      <a:rPr lang="de-CH"/>
                      <m:t>,</m:t>
                    </m:r>
                    <m:r>
                      <m:rPr>
                        <m:nor/>
                      </m:rPr>
                      <a:rPr lang="de-CH"/>
                      <m:t>a</m:t>
                    </m:r>
                    <m:r>
                      <m:rPr>
                        <m:nor/>
                      </m:rPr>
                      <a:rPr lang="de-CH"/>
                      <m:t>)</m:t>
                    </m:r>
                    <m:r>
                      <m:rPr>
                        <m:nor/>
                      </m:rPr>
                      <a:rPr lang="de-CH"/>
                      <m:t>	</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nary>
                      <m:naryPr>
                        <m:chr m:val="∑"/>
                        <m:supHide m:val="on"/>
                        <m:ctrlPr>
                          <a:rPr lang="pt-BR" i="1" smtClean="0">
                            <a:latin typeface="Cambria Math" panose="02040503050406030204" pitchFamily="18" charset="0"/>
                          </a:rPr>
                        </m:ctrlPr>
                      </m:naryPr>
                      <m:sub>
                        <m:r>
                          <m:rPr>
                            <m:nor/>
                          </m:rPr>
                          <a:rPr lang="de-CH" b="0" i="0" smtClean="0">
                            <a:latin typeface="Cambria Math" panose="02040503050406030204" pitchFamily="18" charset="0"/>
                          </a:rPr>
                          <m:t>d</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r>
                          <m:rPr>
                            <m:nor/>
                          </m:rPr>
                          <a:rPr lang="de-CH"/>
                          <m:t>	</m:t>
                        </m:r>
                        <m:r>
                          <m:rPr>
                            <m:nor/>
                          </m:rPr>
                          <a:rPr lang="de-CH"/>
                          <m:t> </m:t>
                        </m:r>
                      </m:sub>
                      <m:sup/>
                      <m:e>
                        <m:nary>
                          <m:naryPr>
                            <m:chr m:val="∑"/>
                            <m:supHide m:val="on"/>
                            <m:ctrlPr>
                              <a:rPr lang="pt-BR" i="1" smtClean="0">
                                <a:latin typeface="Cambria Math" panose="02040503050406030204" pitchFamily="18" charset="0"/>
                              </a:rPr>
                            </m:ctrlPr>
                          </m:naryPr>
                          <m:sub>
                            <m:r>
                              <m:rPr>
                                <m:brk m:alnAt="7"/>
                              </m:rPr>
                              <a:rPr lang="de-CH" b="0" i="1" smtClean="0">
                                <a:latin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r>
                              <a:rPr lang="de-CH" b="0" i="1" smtClean="0">
                                <a:latin typeface="Cambria Math" panose="02040503050406030204" pitchFamily="18" charset="0"/>
                              </a:rPr>
                              <m:t>𝑟𝑒𝑙</m:t>
                            </m:r>
                            <m:d>
                              <m:dPr>
                                <m:ctrlPr>
                                  <a:rPr lang="de-CH" b="0" i="1" smtClean="0">
                                    <a:latin typeface="Cambria Math" panose="02040503050406030204" pitchFamily="18" charset="0"/>
                                  </a:rPr>
                                </m:ctrlPr>
                              </m:dPr>
                              <m:e>
                                <m:r>
                                  <a:rPr lang="de-CH" b="0" i="1" smtClean="0">
                                    <a:latin typeface="Cambria Math" panose="02040503050406030204" pitchFamily="18" charset="0"/>
                                  </a:rPr>
                                  <m:t>𝑑</m:t>
                                </m:r>
                                <m:r>
                                  <a:rPr lang="de-CH" b="0" i="1" smtClean="0">
                                    <a:latin typeface="Cambria Math" panose="02040503050406030204" pitchFamily="18" charset="0"/>
                                  </a:rPr>
                                  <m:t>,</m:t>
                                </m:r>
                                <m:r>
                                  <a:rPr lang="de-CH" b="0" i="1" smtClean="0">
                                    <a:latin typeface="Cambria Math" panose="02040503050406030204" pitchFamily="18" charset="0"/>
                                  </a:rPr>
                                  <m:t>𝑤</m:t>
                                </m:r>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e>
                    </m:nary>
                  </m:oMath>
                </a14:m>
                <a:r>
                  <a:rPr lang="pl-PL" dirty="0"/>
                  <a:t>	</a:t>
                </a:r>
              </a:p>
              <a:p>
                <a:pPr>
                  <a:lnSpc>
                    <a:spcPct val="150000"/>
                  </a:lnSpc>
                  <a:spcBef>
                    <a:spcPts val="0"/>
                  </a:spcBef>
                </a:pPr>
                <a:r>
                  <a:rPr lang="de-CH" sz="1800" dirty="0"/>
                  <a:t>Publisher, subscriber</a:t>
                </a:r>
              </a:p>
              <a:p>
                <a:pPr marL="0" indent="0">
                  <a:lnSpc>
                    <a:spcPct val="150000"/>
                  </a:lnSpc>
                  <a:spcBef>
                    <a:spcPts val="0"/>
                  </a:spcBef>
                  <a:buNone/>
                </a:pPr>
                <a:r>
                  <a:rPr lang="en-GB" dirty="0"/>
                  <a:t>	</a:t>
                </a:r>
                <a:r>
                  <a:rPr lang="pl-PL"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444"/>
                </a:stretch>
              </a:blipFill>
            </p:spPr>
            <p:txBody>
              <a:bodyPr/>
              <a:lstStyle/>
              <a:p>
                <a:r>
                  <a:rPr lang="en-GB">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high confidence">
            <a:extLst>
              <a:ext uri="{FF2B5EF4-FFF2-40B4-BE49-F238E27FC236}">
                <a16:creationId xmlns:a16="http://schemas.microsoft.com/office/drawing/2014/main" id="{C2E464F4-8211-44F7-B11B-F54B07355BD7}"/>
              </a:ext>
            </a:extLst>
          </p:cNvPr>
          <p:cNvPicPr>
            <a:picLocks noChangeAspect="1"/>
          </p:cNvPicPr>
          <p:nvPr/>
        </p:nvPicPr>
        <p:blipFill>
          <a:blip r:embed="rId2"/>
          <a:stretch>
            <a:fillRect/>
          </a:stretch>
        </p:blipFill>
        <p:spPr>
          <a:xfrm>
            <a:off x="4973843" y="709612"/>
            <a:ext cx="6610350" cy="5438775"/>
          </a:xfrm>
          <a:prstGeom prst="rect">
            <a:avLst/>
          </a:prstGeom>
        </p:spPr>
      </p:pic>
      <p:sp>
        <p:nvSpPr>
          <p:cNvPr id="2" name="Title 1"/>
          <p:cNvSpPr>
            <a:spLocks noGrp="1"/>
          </p:cNvSpPr>
          <p:nvPr>
            <p:ph type="title"/>
          </p:nvPr>
        </p:nvSpPr>
        <p:spPr>
          <a:xfrm>
            <a:off x="1295400" y="503853"/>
            <a:ext cx="9601200" cy="1477347"/>
          </a:xfrm>
        </p:spPr>
        <p:txBody>
          <a:bodyPr>
            <a:normAutofit/>
          </a:bodyPr>
          <a:lstStyle/>
          <a:p>
            <a:r>
              <a:rPr lang="en-GB" sz="2800" b="0" dirty="0"/>
              <a:t>System Overview of Context-Aware</a:t>
            </a:r>
            <a:br>
              <a:rPr lang="en-GB" sz="2800" b="0" dirty="0"/>
            </a:br>
            <a:r>
              <a:rPr lang="en-GB" sz="2800" b="0" dirty="0"/>
              <a:t>Advertisement Recommendation </a:t>
            </a:r>
            <a:br>
              <a:rPr lang="en-GB" sz="2800" b="0" dirty="0"/>
            </a:br>
            <a:r>
              <a:rPr lang="de-CH" sz="2800" b="0" dirty="0"/>
              <a:t>in Social Networks</a:t>
            </a:r>
            <a:endParaRPr lang="en-US" sz="2800"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a:bodyPr>
          <a:lstStyle/>
          <a:p>
            <a:r>
              <a:rPr lang="de-CH" dirty="0"/>
              <a:t>The total relevance between a user u and an ad a is given by the following equation which combains the user static interests and dynamic news feed from his friends.</a:t>
            </a:r>
          </a:p>
          <a:p>
            <a:r>
              <a:rPr lang="el-GR" dirty="0"/>
              <a:t>φ(</a:t>
            </a:r>
            <a:r>
              <a:rPr lang="de-CH" dirty="0"/>
              <a:t>u, a) = </a:t>
            </a:r>
            <a:r>
              <a:rPr lang="el-GR" dirty="0"/>
              <a:t>α · φ</a:t>
            </a:r>
            <a:r>
              <a:rPr lang="de-CH" baseline="-25000" dirty="0"/>
              <a:t>s</a:t>
            </a:r>
            <a:r>
              <a:rPr lang="de-CH" dirty="0"/>
              <a:t>(u, a) + (1 − </a:t>
            </a:r>
            <a:r>
              <a:rPr lang="el-GR" dirty="0"/>
              <a:t>α) · φ</a:t>
            </a:r>
            <a:r>
              <a:rPr lang="de-CH" baseline="-25000" dirty="0"/>
              <a:t>d</a:t>
            </a:r>
            <a:r>
              <a:rPr lang="de-CH" dirty="0"/>
              <a:t>(u, a).</a:t>
            </a:r>
          </a:p>
          <a:p>
            <a:r>
              <a:rPr lang="de-CH" dirty="0"/>
              <a:t>Where </a:t>
            </a:r>
            <a:r>
              <a:rPr lang="el-GR" dirty="0"/>
              <a:t>α</a:t>
            </a:r>
            <a:r>
              <a:rPr lang="de-CH" dirty="0"/>
              <a:t> is a system parameter can set according to the application requriment.</a:t>
            </a:r>
          </a:p>
          <a:p>
            <a:r>
              <a:rPr lang="de-CH" dirty="0"/>
              <a:t>When </a:t>
            </a:r>
            <a:r>
              <a:rPr lang="el-GR" dirty="0"/>
              <a:t>α</a:t>
            </a:r>
            <a:r>
              <a:rPr lang="de-CH" dirty="0"/>
              <a:t> close to 1</a:t>
            </a:r>
          </a:p>
          <a:p>
            <a:pPr lvl="1"/>
            <a:r>
              <a:rPr lang="de-CH" dirty="0"/>
              <a:t>Static, easy to maintain, less effort</a:t>
            </a:r>
          </a:p>
          <a:p>
            <a:r>
              <a:rPr lang="de-CH" dirty="0"/>
              <a:t>When close to  0</a:t>
            </a:r>
          </a:p>
          <a:p>
            <a:pPr lvl="1"/>
            <a:r>
              <a:rPr lang="de-CH" dirty="0"/>
              <a:t>Dynamic, real time, efficient.</a:t>
            </a:r>
            <a:endParaRPr lang="en-CH"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3.1 Online retrieval algorithm 1/3</a:t>
            </a:r>
            <a:endParaRPr lang="en-US"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a:xfrm>
                <a:off x="1295400" y="1981201"/>
                <a:ext cx="9601200" cy="3809999"/>
              </a:xfrm>
            </p:spPr>
            <p:txBody>
              <a:bodyPr>
                <a:normAutofit lnSpcReduction="10000"/>
              </a:bodyPr>
              <a:lstStyle/>
              <a:p>
                <a:r>
                  <a:rPr lang="en-GB" dirty="0"/>
                  <a:t>Existing social ad recommendation systems learn a model </a:t>
                </a:r>
                <a:r>
                  <a:rPr lang="de-CH" dirty="0"/>
                  <a:t>for personal interests offline</a:t>
                </a:r>
              </a:p>
              <a:p>
                <a:pPr lvl="1"/>
                <a:r>
                  <a:rPr lang="de-CH" dirty="0"/>
                  <a:t>Static model, Offilne computed, returns with the user news feed. </a:t>
                </a:r>
              </a:p>
              <a:p>
                <a:r>
                  <a:rPr lang="de-CH" dirty="0"/>
                  <a:t>These models don’t work in the  context aware </a:t>
                </a:r>
              </a:p>
              <a:p>
                <a:pPr lvl="1"/>
                <a:r>
                  <a:rPr lang="de-CH" dirty="0"/>
                  <a:t>Dynamaic context, write operations, news feed variations.</a:t>
                </a:r>
              </a:p>
              <a:p>
                <a:r>
                  <a:rPr lang="de-CH" dirty="0"/>
                  <a:t>User triggers read operation.</a:t>
                </a:r>
              </a:p>
              <a:p>
                <a:pPr lvl="1"/>
                <a:r>
                  <a:rPr lang="de-CH" dirty="0"/>
                  <a:t>Scan all ads database without prober index, very high cost. </a:t>
                </a:r>
              </a:p>
              <a:p>
                <a:r>
                  <a:rPr lang="de-CH" dirty="0"/>
                  <a:t>Rewrite the ranking functions in aggregation way</a:t>
                </a:r>
              </a:p>
              <a:p>
                <a:pPr lvl="1">
                  <a:spcAft>
                    <a:spcPts val="1200"/>
                  </a:spcAft>
                </a:pPr>
                <a14:m>
                  <m:oMath xmlns:m="http://schemas.openxmlformats.org/officeDocument/2006/math">
                    <m:r>
                      <m:rPr>
                        <m:nor/>
                      </m:rPr>
                      <a:rPr lang="el-GR" smtClean="0"/>
                      <m:t>φ</m:t>
                    </m:r>
                    <m:r>
                      <m:rPr>
                        <m:nor/>
                      </m:rPr>
                      <a:rPr lang="el-GR" smtClean="0"/>
                      <m:t>(</m:t>
                    </m:r>
                    <m:r>
                      <m:rPr>
                        <m:nor/>
                      </m:rPr>
                      <a:rPr lang="de-CH" smtClean="0"/>
                      <m:t>u</m:t>
                    </m:r>
                    <m:r>
                      <m:rPr>
                        <m:nor/>
                      </m:rPr>
                      <a:rPr lang="de-CH" smtClean="0"/>
                      <m:t>, </m:t>
                    </m:r>
                    <m:r>
                      <m:rPr>
                        <m:nor/>
                      </m:rPr>
                      <a:rPr lang="de-CH" smtClean="0"/>
                      <m:t>a</m:t>
                    </m:r>
                    <m:r>
                      <m:rPr>
                        <m:nor/>
                      </m:rPr>
                      <a:rPr lang="de-CH" smtClean="0"/>
                      <m:t>) = </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dirty="0"/>
              </a:p>
            </p:txBody>
          </p:sp>
        </mc:Choice>
        <mc:Fallback xmlns="">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571" t="-2240" b="-12000"/>
                </a:stretch>
              </a:blipFill>
            </p:spPr>
            <p:txBody>
              <a:bodyPr/>
              <a:lstStyle/>
              <a:p>
                <a:r>
                  <a:rPr lang="en-GB">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5044033" y="4030216"/>
            <a:ext cx="297711" cy="3318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
        <p:nvSpPr>
          <p:cNvPr id="26" name="TextBox 25">
            <a:extLst>
              <a:ext uri="{FF2B5EF4-FFF2-40B4-BE49-F238E27FC236}">
                <a16:creationId xmlns:a16="http://schemas.microsoft.com/office/drawing/2014/main" id="{C5FE3DE3-B6B7-42D0-828F-B3F1E4F1715B}"/>
              </a:ext>
            </a:extLst>
          </p:cNvPr>
          <p:cNvSpPr txBox="1"/>
          <p:nvPr/>
        </p:nvSpPr>
        <p:spPr>
          <a:xfrm>
            <a:off x="4369850" y="5655125"/>
            <a:ext cx="542260" cy="338554"/>
          </a:xfrm>
          <a:prstGeom prst="rect">
            <a:avLst/>
          </a:prstGeom>
          <a:noFill/>
        </p:spPr>
        <p:txBody>
          <a:bodyPr wrap="square" rtlCol="0">
            <a:spAutoFit/>
          </a:bodyPr>
          <a:lstStyle/>
          <a:p>
            <a:r>
              <a:rPr lang="en-GB" sz="1600" dirty="0"/>
              <a:t>Q</a:t>
            </a:r>
            <a:r>
              <a:rPr lang="en-GB" sz="1600" baseline="-25000" dirty="0"/>
              <a:t>u</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C3D8-E7CF-4A47-9206-25B069B6A0A3}"/>
              </a:ext>
            </a:extLst>
          </p:cNvPr>
          <p:cNvSpPr>
            <a:spLocks noGrp="1"/>
          </p:cNvSpPr>
          <p:nvPr>
            <p:ph type="title"/>
          </p:nvPr>
        </p:nvSpPr>
        <p:spPr/>
        <p:txBody>
          <a:bodyPr/>
          <a:lstStyle/>
          <a:p>
            <a:r>
              <a:rPr lang="de-CH" b="0" dirty="0"/>
              <a:t>3.1 Online retrieval algorithm 2/3</a:t>
            </a:r>
            <a:endParaRPr lang="en-GB" dirty="0"/>
          </a:p>
        </p:txBody>
      </p:sp>
      <p:sp>
        <p:nvSpPr>
          <p:cNvPr id="3" name="Content Placeholder 2">
            <a:extLst>
              <a:ext uri="{FF2B5EF4-FFF2-40B4-BE49-F238E27FC236}">
                <a16:creationId xmlns:a16="http://schemas.microsoft.com/office/drawing/2014/main" id="{573899AE-1346-4F83-8E7B-403C1C8D7E09}"/>
              </a:ext>
            </a:extLst>
          </p:cNvPr>
          <p:cNvSpPr>
            <a:spLocks noGrp="1"/>
          </p:cNvSpPr>
          <p:nvPr>
            <p:ph idx="1"/>
          </p:nvPr>
        </p:nvSpPr>
        <p:spPr/>
        <p:txBody>
          <a:bodyPr>
            <a:noAutofit/>
          </a:bodyPr>
          <a:lstStyle/>
          <a:p>
            <a:r>
              <a:rPr lang="en-GB" dirty="0"/>
              <a:t>After rewriting the ranking function in aggregation way we can simplify the online </a:t>
            </a:r>
          </a:p>
          <a:p>
            <a:pPr marL="0" indent="0">
              <a:buNone/>
            </a:pPr>
            <a:r>
              <a:rPr lang="en-GB" dirty="0"/>
              <a:t>Retrieval algorithm as follows:</a:t>
            </a:r>
          </a:p>
          <a:p>
            <a:pPr marL="457200" indent="-457200">
              <a:lnSpc>
                <a:spcPct val="160000"/>
              </a:lnSpc>
              <a:spcBef>
                <a:spcPts val="600"/>
              </a:spcBef>
              <a:buFont typeface="+mj-lt"/>
              <a:buAutoNum type="arabicPeriod"/>
            </a:pPr>
            <a:r>
              <a:rPr lang="de-CH" dirty="0"/>
              <a:t>Rel(a,w) independent of the dynamic context so it could be offiline calcultaed and sorted </a:t>
            </a:r>
          </a:p>
          <a:p>
            <a:pPr marL="457200" indent="-457200">
              <a:lnSpc>
                <a:spcPct val="160000"/>
              </a:lnSpc>
              <a:spcBef>
                <a:spcPts val="0"/>
              </a:spcBef>
              <a:buFont typeface="+mj-lt"/>
              <a:buAutoNum type="arabicPeriod"/>
            </a:pPr>
            <a:r>
              <a:rPr lang="en-GB" dirty="0"/>
              <a:t>Therefore, we can maintain |T| inverted lists for each user, each sorted by rel(a,w).</a:t>
            </a:r>
          </a:p>
          <a:p>
            <a:pPr marL="457200" indent="-457200">
              <a:lnSpc>
                <a:spcPct val="160000"/>
              </a:lnSpc>
              <a:spcBef>
                <a:spcPts val="0"/>
              </a:spcBef>
              <a:buFont typeface="+mj-lt"/>
              <a:buAutoNum type="arabicPeriod"/>
            </a:pPr>
            <a:r>
              <a:rPr lang="de-CH" dirty="0"/>
              <a:t>Appliny the threshold algorithm.</a:t>
            </a:r>
            <a:endParaRPr lang="en-GB" dirty="0"/>
          </a:p>
        </p:txBody>
      </p:sp>
      <p:sp>
        <p:nvSpPr>
          <p:cNvPr id="4" name="Footer Placeholder 3">
            <a:extLst>
              <a:ext uri="{FF2B5EF4-FFF2-40B4-BE49-F238E27FC236}">
                <a16:creationId xmlns:a16="http://schemas.microsoft.com/office/drawing/2014/main" id="{BA83B4D1-6AED-42E0-93E2-95B735731A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7AC70657-9265-4A22-BA3E-FE58A118077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59A7E5-ABEA-4B8E-BF27-4384031F5B9C}"/>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36954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1604</TotalTime>
  <Words>1570</Words>
  <Application>Microsoft Office PowerPoint</Application>
  <PresentationFormat>Widescreen</PresentationFormat>
  <Paragraphs>159</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Tahoma</vt:lpstr>
      <vt:lpstr>Wingdings</vt:lpstr>
      <vt:lpstr>Diamond Grid 16x9</vt:lpstr>
      <vt:lpstr>Context-aware advertisement recommendation for  high-speed social news feeding</vt:lpstr>
      <vt:lpstr>Agenda</vt:lpstr>
      <vt:lpstr>1. Introduction</vt:lpstr>
      <vt:lpstr>2. Related work</vt:lpstr>
      <vt:lpstr>3. Hybrid model construction</vt:lpstr>
      <vt:lpstr>System Overview of Context-Aware Advertisement Recommendation  in Social Networks</vt:lpstr>
      <vt:lpstr>Combining the two equations </vt:lpstr>
      <vt:lpstr>3.1 Online retrieval algorithm 1/3</vt:lpstr>
      <vt:lpstr>3.1 Online retrieval algorithm 2/3</vt:lpstr>
      <vt:lpstr>3.1 Online retrieval algorithm 3/3</vt:lpstr>
      <vt:lpstr>3.2 Safe region algorithm 1/3</vt:lpstr>
      <vt:lpstr>Safe region algorithm: Construction 2/3</vt:lpstr>
      <vt:lpstr>Safe region algorithm: Optimization 3/3</vt:lpstr>
      <vt:lpstr>4. Hybrid model 1/2</vt:lpstr>
      <vt:lpstr>4. Hybrid model 2/2</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71</cp:revision>
  <dcterms:created xsi:type="dcterms:W3CDTF">2017-12-03T16:31:14Z</dcterms:created>
  <dcterms:modified xsi:type="dcterms:W3CDTF">2017-12-09T20:23:11Z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