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61" r:id="rId2"/>
    <p:sldId id="257" r:id="rId3"/>
    <p:sldId id="271" r:id="rId4"/>
    <p:sldId id="262" r:id="rId5"/>
    <p:sldId id="263" r:id="rId6"/>
    <p:sldId id="264" r:id="rId7"/>
    <p:sldId id="265" r:id="rId8"/>
    <p:sldId id="266" r:id="rId9"/>
    <p:sldId id="275" r:id="rId10"/>
    <p:sldId id="267" r:id="rId11"/>
    <p:sldId id="268" r:id="rId12"/>
    <p:sldId id="269" r:id="rId13"/>
    <p:sldId id="270"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ahan, Mohammad (STUDENTS)" initials="AM(" lastIdx="3" clrIdx="0">
    <p:extLst>
      <p:ext uri="{19B8F6BF-5375-455C-9EA6-DF929625EA0E}">
        <p15:presenceInfo xmlns:p15="http://schemas.microsoft.com/office/powerpoint/2012/main" userId="Altahan, Mohammad (STUD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015" autoAdjust="0"/>
  </p:normalViewPr>
  <p:slideViewPr>
    <p:cSldViewPr snapToGrid="0">
      <p:cViewPr varScale="1">
        <p:scale>
          <a:sx n="81" d="100"/>
          <a:sy n="81" d="100"/>
        </p:scale>
        <p:origin x="936" y="78"/>
      </p:cViewPr>
      <p:guideLst>
        <p:guide pos="3840"/>
        <p:guide orient="horz" pos="2160"/>
      </p:guideLst>
    </p:cSldViewPr>
  </p:slideViewPr>
  <p:outlineViewPr>
    <p:cViewPr>
      <p:scale>
        <a:sx n="33" d="100"/>
        <a:sy n="33" d="100"/>
      </p:scale>
      <p:origin x="0" y="-6024"/>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01:10.740" idx="1">
    <p:pos x="5974" y="2404"/>
    <p:text>first they take the dimention wiht the minmum distance and the then check if the expansion is safe with the expansion unit so the query vector will not got beyond the boundries if we add or subtract the expansion unit.</p:text>
    <p:extLst>
      <p:ext uri="{C676402C-5697-4E1C-873F-D02D1690AC5C}">
        <p15:threadingInfo xmlns:p15="http://schemas.microsoft.com/office/powerpoint/2012/main" timeZoneBias="-60"/>
      </p:ext>
    </p:extLst>
  </p:cm>
  <p:cm authorId="1" dt="2017-12-04T22:05:11.171" idx="2">
    <p:pos x="10" y="10"/>
    <p:text>if its minimum relevance to the current top-k ads, denoted by
Sl, is still larger than the maximum relevance to those not in R, denoted by Su, then the expansion is safe. Otherwise, the
algorithm terminates and returns the safe region expanded in
partial dimensions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7T11:53:04.181" idx="3">
    <p:pos x="3268" y="3242"/>
    <p:text>may insert some plots in case we have enogh  time.</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Lst>
  <dgm:cxnLst>
    <dgm:cxn modelId="{31498E67-CEA0-4571-B7AB-26A2113144F6}" type="presOf" srcId="{FBA29113-7A70-4E0E-B036-871C49B835F1}" destId="{8734DFB3-ADD8-4FD2-87D8-1981AA0ADD0B}" srcOrd="0"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dirty="0"/>
          </a:p>
        </p:txBody>
      </p:sp>
    </p:spTree>
    <p:extLst>
      <p:ext uri="{BB962C8B-B14F-4D97-AF65-F5344CB8AC3E}">
        <p14:creationId xmlns:p14="http://schemas.microsoft.com/office/powerpoint/2010/main" val="261779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spcBef>
                <a:spcPts val="0"/>
              </a:spcBef>
              <a:buFont typeface="+mj-lt"/>
              <a:buAutoNum type="arabicPeriod"/>
            </a:pPr>
            <a:r>
              <a:rPr lang="en-GB" sz="1200" dirty="0"/>
              <a:t>Let the window size m = 3, the weighting parameter α = 0.25 and the number of topics |T| = 2. </a:t>
            </a:r>
          </a:p>
          <a:p>
            <a:pPr marL="457200" indent="-457200">
              <a:lnSpc>
                <a:spcPct val="150000"/>
              </a:lnSpc>
              <a:spcBef>
                <a:spcPts val="0"/>
              </a:spcBef>
              <a:buFont typeface="+mj-lt"/>
              <a:buAutoNum type="arabicPeriod"/>
            </a:pPr>
            <a:r>
              <a:rPr lang="en-GB" sz="1200" dirty="0"/>
              <a:t>Given a user u, let Hu = (0.4, 0.6) be the topic distributions of his static interests. </a:t>
            </a:r>
          </a:p>
          <a:p>
            <a:pPr marL="457200" indent="-457200">
              <a:lnSpc>
                <a:spcPct val="150000"/>
              </a:lnSpc>
              <a:spcBef>
                <a:spcPts val="0"/>
              </a:spcBef>
              <a:buFont typeface="+mj-lt"/>
              <a:buAutoNum type="arabicPeriod"/>
            </a:pPr>
            <a:r>
              <a:rPr lang="en-GB" sz="1200" dirty="0"/>
              <a:t>Topic distributions of the 3 posts in the window are (0.2, 0.8), (0.1, 0.9) and (1.0, 0).</a:t>
            </a:r>
          </a:p>
          <a:p>
            <a:pPr marL="457200" indent="-457200">
              <a:lnSpc>
                <a:spcPct val="150000"/>
              </a:lnSpc>
              <a:spcBef>
                <a:spcPts val="0"/>
              </a:spcBef>
              <a:buFont typeface="+mj-lt"/>
              <a:buAutoNum type="arabicPeriod"/>
            </a:pPr>
            <a:r>
              <a:rPr lang="en-GB" sz="1200" dirty="0"/>
              <a:t>When u triggers a read operation, Qu is calculated as Qu = (0.425, 0.575). </a:t>
            </a:r>
          </a:p>
          <a:p>
            <a:pPr marL="457200" indent="-457200">
              <a:lnSpc>
                <a:spcPct val="150000"/>
              </a:lnSpc>
              <a:spcBef>
                <a:spcPts val="0"/>
              </a:spcBef>
              <a:buFont typeface="+mj-lt"/>
              <a:buAutoNum type="arabicPeriod"/>
            </a:pPr>
            <a:r>
              <a:rPr lang="en-GB" sz="1200" dirty="0"/>
              <a:t>Qu is used to query an ad database with four tuples {a1 = (0.3, 0.9), a2 = (0.4, 0.7), a3 = (0.5, 0.8) and a4 = (1.0, 0)}. </a:t>
            </a:r>
          </a:p>
          <a:p>
            <a:pPr marL="457200" indent="-457200">
              <a:lnSpc>
                <a:spcPct val="150000"/>
              </a:lnSpc>
              <a:spcBef>
                <a:spcPts val="0"/>
              </a:spcBef>
              <a:buFont typeface="+mj-lt"/>
              <a:buAutoNum type="arabicPeriod"/>
            </a:pPr>
            <a:r>
              <a:rPr lang="en-GB" sz="1200" dirty="0"/>
              <a:t>We pre-compute two inverted lists lw1 and lw2 for the topics and get lw1 = {(a4, 1.0), (a3, 0.5), (a2, 0.4), (a1, 0.3)} and lw2 = {(a1, 0.9), (a3, 0.8), (a2, 0.7), (a1, 0.0)}. </a:t>
            </a:r>
          </a:p>
          <a:p>
            <a:pPr marL="457200" indent="-457200">
              <a:lnSpc>
                <a:spcPct val="150000"/>
              </a:lnSpc>
              <a:spcBef>
                <a:spcPts val="0"/>
              </a:spcBef>
              <a:buFont typeface="+mj-lt"/>
              <a:buAutoNum type="arabicPeriod"/>
            </a:pPr>
            <a:r>
              <a:rPr lang="en-GB" sz="1200" dirty="0"/>
              <a:t>By calling the TA algorithm presented above, a3 will be returned as the most relevant ad if k is set to 1. </a:t>
            </a:r>
            <a:endParaRPr lang="en-CH" sz="1200" dirty="0"/>
          </a:p>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20024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106749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p>
            <a:r>
              <a:rPr lang="en-CH" dirty="0"/>
              <a:t>13/12/2017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p:cNvSpPr>
            <a:spLocks noGrp="1"/>
          </p:cNvSpPr>
          <p:nvPr>
            <p:ph type="dt" sz="half" idx="10"/>
          </p:nvPr>
        </p:nvSpPr>
        <p:spPr/>
        <p:txBody>
          <a:bodyPr/>
          <a:lstStyle/>
          <a:p>
            <a:r>
              <a:rPr lang="en-CH" dirty="0"/>
              <a:t>13/12/2017</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p:cNvSpPr>
            <a:spLocks noGrp="1"/>
          </p:cNvSpPr>
          <p:nvPr>
            <p:ph type="dt" sz="half" idx="10"/>
          </p:nvPr>
        </p:nvSpPr>
        <p:spPr/>
        <p:txBody>
          <a:bodyPr/>
          <a:lstStyle/>
          <a:p>
            <a:r>
              <a:rPr lang="en-CH" dirty="0"/>
              <a:t>13/12/2017</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12" name="Date Placeholder 211"/>
          <p:cNvSpPr>
            <a:spLocks noGrp="1"/>
          </p:cNvSpPr>
          <p:nvPr>
            <p:ph type="dt" sz="half" idx="10"/>
          </p:nvPr>
        </p:nvSpPr>
        <p:spPr/>
        <p:txBody>
          <a:bodyPr/>
          <a:lstStyle/>
          <a:p>
            <a:r>
              <a:rPr lang="en-CH" dirty="0"/>
              <a:t>13/12/2017</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r>
              <a:rPr lang="en-CH" dirty="0"/>
              <a:t>13/12/2017</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dirty="0"/>
              <a:t>Context-aware advertisement recommendation for high-speed social news feeding</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r>
              <a:rPr lang="en-CH" dirty="0"/>
              <a:t>13/12/2017</a:t>
            </a:r>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Context-aware advertisement recommendation for </a:t>
            </a:r>
            <a:br>
              <a:rPr lang="en-GB" sz="4800" dirty="0"/>
            </a:br>
            <a:r>
              <a:rPr lang="en-GB" sz="4800" dirty="0"/>
              <a:t>high-speed social news feeding</a:t>
            </a:r>
            <a:endParaRPr lang="en-US" sz="4800" dirty="0"/>
          </a:p>
        </p:txBody>
      </p:sp>
      <p:sp>
        <p:nvSpPr>
          <p:cNvPr id="3" name="Subtitle 2"/>
          <p:cNvSpPr>
            <a:spLocks noGrp="1"/>
          </p:cNvSpPr>
          <p:nvPr>
            <p:ph type="subTitle" idx="1"/>
          </p:nvPr>
        </p:nvSpPr>
        <p:spPr>
          <a:xfrm>
            <a:off x="1293845" y="5432564"/>
            <a:ext cx="9604310" cy="744952"/>
          </a:xfrm>
        </p:spPr>
        <p:txBody>
          <a:bodyPr>
            <a:normAutofit/>
          </a:bodyPr>
          <a:lstStyle/>
          <a:p>
            <a:r>
              <a:rPr lang="en-US" dirty="0"/>
              <a:t>Seminar Data Science – Mohammad Altahan – 13.12.2017</a:t>
            </a:r>
          </a:p>
        </p:txBody>
      </p:sp>
      <p:pic>
        <p:nvPicPr>
          <p:cNvPr id="5" name="Picture 4">
            <a:extLst>
              <a:ext uri="{FF2B5EF4-FFF2-40B4-BE49-F238E27FC236}">
                <a16:creationId xmlns:a16="http://schemas.microsoft.com/office/drawing/2014/main" id="{6E79C76F-674C-4893-81BC-FEDE0D2D1F96}"/>
              </a:ext>
            </a:extLst>
          </p:cNvPr>
          <p:cNvPicPr>
            <a:picLocks noChangeAspect="1"/>
          </p:cNvPicPr>
          <p:nvPr/>
        </p:nvPicPr>
        <p:blipFill>
          <a:blip r:embed="rId2"/>
          <a:stretch>
            <a:fillRect/>
          </a:stretch>
        </p:blipFill>
        <p:spPr>
          <a:xfrm>
            <a:off x="1293845" y="680484"/>
            <a:ext cx="2095500" cy="142875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3.1 Online retrieval algorithm 3/3</a:t>
            </a:r>
            <a:endParaRPr lang="en-US" dirty="0"/>
          </a:p>
        </p:txBody>
      </p:sp>
      <p:sp>
        <p:nvSpPr>
          <p:cNvPr id="6" name="Content Placeholder 5">
            <a:extLst>
              <a:ext uri="{FF2B5EF4-FFF2-40B4-BE49-F238E27FC236}">
                <a16:creationId xmlns:a16="http://schemas.microsoft.com/office/drawing/2014/main" id="{0B50FADC-4257-4D3A-BB1A-6BC0E0D9B12A}"/>
              </a:ext>
            </a:extLst>
          </p:cNvPr>
          <p:cNvSpPr>
            <a:spLocks noGrp="1"/>
          </p:cNvSpPr>
          <p:nvPr>
            <p:ph idx="1"/>
          </p:nvPr>
        </p:nvSpPr>
        <p:spPr>
          <a:xfrm>
            <a:off x="1295399" y="1981201"/>
            <a:ext cx="10288794" cy="3809999"/>
          </a:xfrm>
        </p:spPr>
        <p:txBody>
          <a:bodyPr>
            <a:noAutofit/>
          </a:bodyPr>
          <a:lstStyle/>
          <a:p>
            <a:pPr marL="457200" indent="-457200">
              <a:lnSpc>
                <a:spcPct val="150000"/>
              </a:lnSpc>
              <a:spcBef>
                <a:spcPts val="0"/>
              </a:spcBef>
              <a:buFont typeface="+mj-lt"/>
              <a:buAutoNum type="arabicPeriod"/>
            </a:pPr>
            <a:r>
              <a:rPr lang="en-GB" dirty="0"/>
              <a:t>m = 3, α = 0.25,|T| = 2. </a:t>
            </a:r>
          </a:p>
          <a:p>
            <a:pPr marL="457200" indent="-457200">
              <a:lnSpc>
                <a:spcPct val="150000"/>
              </a:lnSpc>
              <a:spcBef>
                <a:spcPts val="0"/>
              </a:spcBef>
              <a:buFont typeface="+mj-lt"/>
              <a:buAutoNum type="arabicPeriod"/>
            </a:pPr>
            <a:r>
              <a:rPr lang="en-GB" dirty="0"/>
              <a:t>let H</a:t>
            </a:r>
            <a:r>
              <a:rPr lang="en-GB" baseline="-25000" dirty="0"/>
              <a:t>u</a:t>
            </a:r>
            <a:r>
              <a:rPr lang="en-GB" dirty="0"/>
              <a:t> = (0.4, 0.6)  static interests </a:t>
            </a:r>
          </a:p>
          <a:p>
            <a:pPr marL="457200" indent="-457200">
              <a:lnSpc>
                <a:spcPct val="150000"/>
              </a:lnSpc>
              <a:spcBef>
                <a:spcPts val="0"/>
              </a:spcBef>
              <a:buFont typeface="+mj-lt"/>
              <a:buAutoNum type="arabicPeriod"/>
            </a:pPr>
            <a:r>
              <a:rPr lang="en-GB" dirty="0"/>
              <a:t>(0.2, 0.8), (0.1, 0.9) and (1.0, 0) topic distribution</a:t>
            </a:r>
          </a:p>
          <a:p>
            <a:pPr marL="457200" indent="-457200">
              <a:lnSpc>
                <a:spcPct val="150000"/>
              </a:lnSpc>
              <a:spcBef>
                <a:spcPts val="0"/>
              </a:spcBef>
              <a:buFont typeface="+mj-lt"/>
              <a:buAutoNum type="arabicPeriod"/>
            </a:pPr>
            <a:r>
              <a:rPr lang="en-GB" dirty="0"/>
              <a:t>Q</a:t>
            </a:r>
            <a:r>
              <a:rPr lang="en-GB" baseline="-25000" dirty="0"/>
              <a:t>u</a:t>
            </a:r>
            <a:r>
              <a:rPr lang="en-GB" dirty="0"/>
              <a:t> = (0.425, 0.575). </a:t>
            </a:r>
          </a:p>
          <a:p>
            <a:pPr marL="457200" indent="-457200">
              <a:lnSpc>
                <a:spcPct val="150000"/>
              </a:lnSpc>
              <a:spcBef>
                <a:spcPts val="0"/>
              </a:spcBef>
              <a:buFont typeface="+mj-lt"/>
              <a:buAutoNum type="arabicPeriod"/>
            </a:pPr>
            <a:r>
              <a:rPr lang="en-GB" dirty="0"/>
              <a:t>{a1 = (0.3, 0.9), a2 = (0.4, 0.7), a3 = (0.5, 0.8) and a4 = (1.0, 0)} </a:t>
            </a:r>
          </a:p>
          <a:p>
            <a:pPr marL="457200" indent="-457200">
              <a:lnSpc>
                <a:spcPct val="150000"/>
              </a:lnSpc>
              <a:spcBef>
                <a:spcPts val="0"/>
              </a:spcBef>
              <a:buFont typeface="+mj-lt"/>
              <a:buAutoNum type="arabicPeriod"/>
            </a:pPr>
            <a:r>
              <a:rPr lang="en-GB" dirty="0"/>
              <a:t>lw1 and lw2 for the topics and get lw1 = {(a4, 1.0), (a3, 0.5), (a2, 0.4), (a1, 0.3)} and lw2 = {(a1, 0.9), (a3, 0.8), (a2, 0.7), (a4, 0.0)} </a:t>
            </a:r>
          </a:p>
          <a:p>
            <a:pPr marL="457200" indent="-457200">
              <a:lnSpc>
                <a:spcPct val="150000"/>
              </a:lnSpc>
              <a:spcBef>
                <a:spcPts val="0"/>
              </a:spcBef>
              <a:buFont typeface="+mj-lt"/>
              <a:buAutoNum type="arabicPeriod"/>
            </a:pPr>
            <a:r>
              <a:rPr lang="en-GB" dirty="0"/>
              <a:t>By calling the TA algorithm, a3 will be returned as the most relevant ad if k is set to 1 </a:t>
            </a:r>
            <a:endParaRPr lang="en-CH" dirty="0"/>
          </a:p>
        </p:txBody>
      </p:sp>
      <p:sp>
        <p:nvSpPr>
          <p:cNvPr id="5" name="Footer Placeholder 4">
            <a:extLst>
              <a:ext uri="{FF2B5EF4-FFF2-40B4-BE49-F238E27FC236}">
                <a16:creationId xmlns:a16="http://schemas.microsoft.com/office/drawing/2014/main" id="{C2479748-29C0-4D50-87A3-0B7C2077EA7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5547C414-8CCC-4DF7-962A-F24EE5D03687}"/>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92322ACC-1E38-4B58-905B-790D57E1CD7A}"/>
              </a:ext>
            </a:extLst>
          </p:cNvPr>
          <p:cNvSpPr>
            <a:spLocks noGrp="1"/>
          </p:cNvSpPr>
          <p:nvPr>
            <p:ph type="sldNum" sz="quarter" idx="12"/>
          </p:nvPr>
        </p:nvSpPr>
        <p:spPr/>
        <p:txBody>
          <a:bodyPr/>
          <a:lstStyle/>
          <a:p>
            <a:fld id="{E31375A4-56A4-47D6-9801-1991572033F7}" type="slidenum">
              <a:rPr lang="en-US" smtClean="0"/>
              <a:t>10</a:t>
            </a:fld>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BCC7E-3F44-4755-B4FF-ACD076736078}"/>
              </a:ext>
            </a:extLst>
          </p:cNvPr>
          <p:cNvSpPr>
            <a:spLocks noGrp="1"/>
          </p:cNvSpPr>
          <p:nvPr>
            <p:ph type="title"/>
          </p:nvPr>
        </p:nvSpPr>
        <p:spPr/>
        <p:txBody>
          <a:bodyPr>
            <a:normAutofit/>
          </a:bodyPr>
          <a:lstStyle/>
          <a:p>
            <a:r>
              <a:rPr lang="de-CH" sz="2800" dirty="0"/>
              <a:t>3.2 Safe region algorithm 1/3</a:t>
            </a:r>
            <a:endParaRPr lang="en-CH" sz="2800" dirty="0"/>
          </a:p>
        </p:txBody>
      </p:sp>
      <p:sp>
        <p:nvSpPr>
          <p:cNvPr id="6" name="Content Placeholder 5">
            <a:extLst>
              <a:ext uri="{FF2B5EF4-FFF2-40B4-BE49-F238E27FC236}">
                <a16:creationId xmlns:a16="http://schemas.microsoft.com/office/drawing/2014/main" id="{C993C44A-D006-4A28-9DFA-4FFCA0F8EDC9}"/>
              </a:ext>
            </a:extLst>
          </p:cNvPr>
          <p:cNvSpPr>
            <a:spLocks noGrp="1"/>
          </p:cNvSpPr>
          <p:nvPr>
            <p:ph idx="1"/>
          </p:nvPr>
        </p:nvSpPr>
        <p:spPr/>
        <p:txBody>
          <a:bodyPr>
            <a:noAutofit/>
          </a:bodyPr>
          <a:lstStyle/>
          <a:p>
            <a:pPr>
              <a:lnSpc>
                <a:spcPct val="150000"/>
              </a:lnSpc>
              <a:spcBef>
                <a:spcPts val="0"/>
              </a:spcBef>
            </a:pPr>
            <a:r>
              <a:rPr lang="de-CH" dirty="0"/>
              <a:t>Read and write operations</a:t>
            </a:r>
          </a:p>
          <a:p>
            <a:pPr lvl="1">
              <a:lnSpc>
                <a:spcPct val="150000"/>
              </a:lnSpc>
              <a:spcBef>
                <a:spcPts val="0"/>
              </a:spcBef>
            </a:pPr>
            <a:r>
              <a:rPr lang="de-CH" sz="2000" dirty="0"/>
              <a:t>90% readers, 9% editors, 1% creators</a:t>
            </a:r>
          </a:p>
          <a:p>
            <a:pPr>
              <a:lnSpc>
                <a:spcPct val="150000"/>
              </a:lnSpc>
              <a:spcBef>
                <a:spcPts val="0"/>
              </a:spcBef>
            </a:pPr>
            <a:r>
              <a:rPr lang="en-GB" dirty="0"/>
              <a:t>Frequently</a:t>
            </a:r>
            <a:r>
              <a:rPr lang="de-CH" dirty="0"/>
              <a:t> login users</a:t>
            </a:r>
          </a:p>
          <a:p>
            <a:pPr lvl="1">
              <a:lnSpc>
                <a:spcPct val="150000"/>
              </a:lnSpc>
              <a:spcBef>
                <a:spcPts val="0"/>
              </a:spcBef>
            </a:pPr>
            <a:r>
              <a:rPr lang="de-CH" sz="2000" dirty="0"/>
              <a:t>Online retrival will not be appropriate, small context variation</a:t>
            </a:r>
          </a:p>
          <a:p>
            <a:pPr>
              <a:lnSpc>
                <a:spcPct val="150000"/>
              </a:lnSpc>
              <a:spcBef>
                <a:spcPts val="0"/>
              </a:spcBef>
            </a:pPr>
            <a:r>
              <a:rPr lang="en-GB" dirty="0"/>
              <a:t>Safe region algorithm that examines whether the top-k ads have changed since the previous user read requests by maintaining a safe region for each user</a:t>
            </a:r>
          </a:p>
          <a:p>
            <a:pPr lvl="1">
              <a:lnSpc>
                <a:spcPct val="150000"/>
              </a:lnSpc>
              <a:spcBef>
                <a:spcPts val="0"/>
              </a:spcBef>
            </a:pPr>
            <a:r>
              <a:rPr lang="en-GB" dirty="0"/>
              <a:t>still located in the safe region, the top-k ads can be directly presented to the user</a:t>
            </a:r>
          </a:p>
          <a:p>
            <a:pPr lvl="1">
              <a:lnSpc>
                <a:spcPct val="150000"/>
              </a:lnSpc>
              <a:spcBef>
                <a:spcPts val="0"/>
              </a:spcBef>
            </a:pPr>
            <a:r>
              <a:rPr lang="en-GB" dirty="0"/>
              <a:t>otherwise, we re-compute the new top-k results and update the safe region.</a:t>
            </a:r>
            <a:endParaRPr lang="de-CH" dirty="0"/>
          </a:p>
          <a:p>
            <a:pPr>
              <a:lnSpc>
                <a:spcPct val="150000"/>
              </a:lnSpc>
              <a:spcBef>
                <a:spcPts val="0"/>
              </a:spcBef>
            </a:pPr>
            <a:endParaRPr lang="en-CH" dirty="0"/>
          </a:p>
        </p:txBody>
      </p:sp>
      <p:sp>
        <p:nvSpPr>
          <p:cNvPr id="4" name="Footer Placeholder 3">
            <a:extLst>
              <a:ext uri="{FF2B5EF4-FFF2-40B4-BE49-F238E27FC236}">
                <a16:creationId xmlns:a16="http://schemas.microsoft.com/office/drawing/2014/main" id="{B4BCA13E-BE33-45FD-AD04-C1BB39B60E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 name="Date Placeholder 1">
            <a:extLst>
              <a:ext uri="{FF2B5EF4-FFF2-40B4-BE49-F238E27FC236}">
                <a16:creationId xmlns:a16="http://schemas.microsoft.com/office/drawing/2014/main" id="{9BF31A0A-9380-4E4D-AFE9-A9D0A842545F}"/>
              </a:ext>
            </a:extLst>
          </p:cNvPr>
          <p:cNvSpPr>
            <a:spLocks noGrp="1"/>
          </p:cNvSpPr>
          <p:nvPr>
            <p:ph type="dt" sz="half" idx="10"/>
          </p:nvPr>
        </p:nvSpPr>
        <p:spPr/>
        <p:txBody>
          <a:bodyPr/>
          <a:lstStyle/>
          <a:p>
            <a:r>
              <a:rPr lang="en-CH" dirty="0"/>
              <a:t>13/12/2017</a:t>
            </a:r>
            <a:endParaRPr lang="en-US" dirty="0"/>
          </a:p>
        </p:txBody>
      </p:sp>
      <p:sp>
        <p:nvSpPr>
          <p:cNvPr id="3" name="Slide Number Placeholder 2">
            <a:extLst>
              <a:ext uri="{FF2B5EF4-FFF2-40B4-BE49-F238E27FC236}">
                <a16:creationId xmlns:a16="http://schemas.microsoft.com/office/drawing/2014/main" id="{CA997915-B393-4D5C-892D-F2CC559551C3}"/>
              </a:ext>
            </a:extLst>
          </p:cNvPr>
          <p:cNvSpPr>
            <a:spLocks noGrp="1"/>
          </p:cNvSpPr>
          <p:nvPr>
            <p:ph type="sldNum" sz="quarter" idx="12"/>
          </p:nvPr>
        </p:nvSpPr>
        <p:spPr/>
        <p:txBody>
          <a:bodyPr/>
          <a:lstStyle/>
          <a:p>
            <a:fld id="{E31375A4-56A4-47D6-9801-1991572033F7}" type="slidenum">
              <a:rPr lang="en-US" smtClean="0"/>
              <a:pPr/>
              <a:t>11</a:t>
            </a:fld>
            <a:endParaRPr lang="en-US"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b="0" dirty="0"/>
              <a:t>Safe region algorithm: Construction</a:t>
            </a:r>
            <a:r>
              <a:rPr lang="en-GB" sz="2800" b="0" dirty="0"/>
              <a:t> 2/3</a:t>
            </a:r>
            <a:endParaRPr lang="en-GB" sz="28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B7BA4E20-7269-4349-8DE9-C9CF7B96214A}"/>
                  </a:ext>
                </a:extLst>
              </p:cNvPr>
              <p:cNvSpPr>
                <a:spLocks noGrp="1"/>
              </p:cNvSpPr>
              <p:nvPr>
                <p:ph idx="1"/>
              </p:nvPr>
            </p:nvSpPr>
            <p:spPr/>
            <p:txBody>
              <a:bodyPr>
                <a:normAutofit/>
              </a:bodyPr>
              <a:lstStyle/>
              <a:p>
                <a:pPr marL="0" indent="0">
                  <a:buNone/>
                </a:pPr>
                <a:r>
                  <a:rPr lang="en-GB" dirty="0"/>
                  <a:t>Summary of the GSR algorithm</a:t>
                </a:r>
              </a:p>
              <a:p>
                <a:pPr marL="457200" indent="-457200">
                  <a:spcBef>
                    <a:spcPts val="1200"/>
                  </a:spcBef>
                  <a:spcAft>
                    <a:spcPts val="1200"/>
                  </a:spcAft>
                  <a:buFont typeface="+mj-lt"/>
                  <a:buAutoNum type="arabicPeriod"/>
                </a:pPr>
                <a:r>
                  <a:rPr lang="en-GB" dirty="0"/>
                  <a:t>Calculate the top-k, store it in R.</a:t>
                </a:r>
              </a:p>
              <a:p>
                <a:pPr marL="457200" indent="-457200">
                  <a:spcBef>
                    <a:spcPts val="1200"/>
                  </a:spcBef>
                  <a:spcAft>
                    <a:spcPts val="1200"/>
                  </a:spcAft>
                  <a:buFont typeface="+mj-lt"/>
                  <a:buAutoNum type="arabicPeriod"/>
                </a:pPr>
                <a:r>
                  <a:rPr lang="en-GB" dirty="0"/>
                  <a:t>Pick up the most promising topics/dimensions.</a:t>
                </a:r>
              </a:p>
              <a:p>
                <a:pPr marL="457200" indent="-457200">
                  <a:spcBef>
                    <a:spcPts val="1200"/>
                  </a:spcBef>
                  <a:spcAft>
                    <a:spcPts val="1200"/>
                  </a:spcAft>
                  <a:buFont typeface="+mj-lt"/>
                  <a:buAutoNum type="arabicPeriod"/>
                </a:pPr>
                <a:r>
                  <a:rPr lang="en-GB" dirty="0"/>
                  <a:t>Calculate the distance between the query vector and the safe region boundaries.</a:t>
                </a:r>
              </a:p>
              <a:p>
                <a:pPr marL="457200" indent="-457200">
                  <a:spcBef>
                    <a:spcPts val="1200"/>
                  </a:spcBef>
                  <a:spcAft>
                    <a:spcPts val="1200"/>
                  </a:spcAft>
                  <a:buFont typeface="+mj-lt"/>
                  <a:buAutoNum type="arabicPeriod"/>
                </a:pPr>
                <a:r>
                  <a:rPr lang="en-GB" dirty="0"/>
                  <a:t>Select the dimension with the minimum distance. </a:t>
                </a:r>
              </a:p>
              <a:p>
                <a:pPr marL="457200" indent="-457200">
                  <a:spcAft>
                    <a:spcPts val="1200"/>
                  </a:spcAft>
                  <a:buFont typeface="+mj-lt"/>
                  <a:buAutoNum type="arabicPeriod"/>
                </a:pPr>
                <a:r>
                  <a:rPr lang="en-GB" dirty="0"/>
                  <a:t>Check whether it is safe to expand upwards and downwards by an expansion unit </a:t>
                </a:r>
                <a14:m>
                  <m:oMath xmlns:m="http://schemas.openxmlformats.org/officeDocument/2006/math">
                    <m:f>
                      <m:fPr>
                        <m:ctrlPr>
                          <a:rPr lang="en-GB" i="1" smtClean="0">
                            <a:latin typeface="Cambria Math" panose="02040503050406030204" pitchFamily="18" charset="0"/>
                          </a:rPr>
                        </m:ctrlPr>
                      </m:fPr>
                      <m:num>
                        <m:r>
                          <a:rPr lang="de-CH" b="0" i="1" smtClean="0">
                            <a:latin typeface="Cambria Math" panose="02040503050406030204" pitchFamily="18" charset="0"/>
                          </a:rPr>
                          <m:t>1</m:t>
                        </m:r>
                        <m:r>
                          <a:rPr lang="de-CH" b="0" i="1" smtClean="0">
                            <a:latin typeface="Cambria Math" panose="02040503050406030204" pitchFamily="18" charset="0"/>
                          </a:rPr>
                          <m:t>−∝</m:t>
                        </m:r>
                      </m:num>
                      <m:den>
                        <m:r>
                          <a:rPr lang="de-CH" b="0" i="1" smtClean="0">
                            <a:latin typeface="Cambria Math" panose="02040503050406030204" pitchFamily="18" charset="0"/>
                          </a:rPr>
                          <m:t>𝑚</m:t>
                        </m:r>
                      </m:den>
                    </m:f>
                  </m:oMath>
                </a14:m>
                <a:r>
                  <a:rPr lang="en-GB" dirty="0"/>
                  <a:t>.</a:t>
                </a:r>
              </a:p>
              <a:p>
                <a:pPr marL="457200" indent="-457200">
                  <a:spcBef>
                    <a:spcPts val="1200"/>
                  </a:spcBef>
                  <a:spcAft>
                    <a:spcPts val="1200"/>
                  </a:spcAft>
                  <a:buFont typeface="+mj-lt"/>
                  <a:buAutoNum type="arabicPeriod"/>
                </a:pPr>
                <a:r>
                  <a:rPr lang="en-GB" dirty="0"/>
                  <a:t>If SI &gt; Su then the expansion is safe. Otherwise,  algorithm terminates and returns the safe region expanded in partial dimensions.</a:t>
                </a:r>
              </a:p>
              <a:p>
                <a:pPr marL="0" indent="0">
                  <a:buNone/>
                </a:pPr>
                <a:endParaRPr lang="en-GB" dirty="0"/>
              </a:p>
              <a:p>
                <a:endParaRPr lang="en-GB" dirty="0"/>
              </a:p>
            </p:txBody>
          </p:sp>
        </mc:Choice>
        <mc:Fallback xmlns="">
          <p:sp>
            <p:nvSpPr>
              <p:cNvPr id="10" name="Content Placeholder 9">
                <a:extLst>
                  <a:ext uri="{FF2B5EF4-FFF2-40B4-BE49-F238E27FC236}">
                    <a16:creationId xmlns:a16="http://schemas.microsoft.com/office/drawing/2014/main" id="{B7BA4E20-7269-4349-8DE9-C9CF7B96214A}"/>
                  </a:ext>
                </a:extLst>
              </p:cNvPr>
              <p:cNvSpPr>
                <a:spLocks noGrp="1" noRot="1" noChangeAspect="1" noMove="1" noResize="1" noEditPoints="1" noAdjustHandles="1" noChangeArrowheads="1" noChangeShapeType="1" noTextEdit="1"/>
              </p:cNvSpPr>
              <p:nvPr>
                <p:ph idx="1"/>
              </p:nvPr>
            </p:nvSpPr>
            <p:spPr>
              <a:blipFill>
                <a:blip r:embed="rId2"/>
                <a:stretch>
                  <a:fillRect l="-980" t="-1067" r="-784"/>
                </a:stretch>
              </a:blipFill>
            </p:spPr>
            <p:txBody>
              <a:bodyPr/>
              <a:lstStyle/>
              <a:p>
                <a:r>
                  <a:rPr lang="en-GB">
                    <a:noFill/>
                  </a:rPr>
                  <a:t> </a:t>
                </a:r>
              </a:p>
            </p:txBody>
          </p:sp>
        </mc:Fallback>
      </mc:AlternateContent>
      <p:sp>
        <p:nvSpPr>
          <p:cNvPr id="8" name="Content Placeholder 7">
            <a:extLst>
              <a:ext uri="{FF2B5EF4-FFF2-40B4-BE49-F238E27FC236}">
                <a16:creationId xmlns:a16="http://schemas.microsoft.com/office/drawing/2014/main" id="{0B4C45BF-2036-4EE5-8C97-1FE464027A8B}"/>
              </a:ext>
            </a:extLst>
          </p:cNvPr>
          <p:cNvSpPr>
            <a:spLocks noGrp="1"/>
          </p:cNvSpPr>
          <p:nvPr>
            <p:ph type="body" sz="half" idx="2"/>
          </p:nvPr>
        </p:nvSpPr>
        <p:spPr/>
        <p:txBody>
          <a:bodyPr/>
          <a:lstStyle/>
          <a:p>
            <a:r>
              <a:rPr lang="de-CH" dirty="0"/>
              <a:t>Global immutable region vs greedy safe regoin</a:t>
            </a:r>
          </a:p>
          <a:p>
            <a:pPr lvl="1"/>
            <a:r>
              <a:rPr lang="en-GB" dirty="0">
                <a:solidFill>
                  <a:schemeClr val="bg1"/>
                </a:solidFill>
              </a:rPr>
              <a:t>Computationally</a:t>
            </a:r>
            <a:r>
              <a:rPr lang="de-CH" dirty="0">
                <a:solidFill>
                  <a:schemeClr val="bg1"/>
                </a:solidFill>
              </a:rPr>
              <a:t> expensive, real time requirments</a:t>
            </a:r>
            <a:r>
              <a:rPr lang="de-CH" dirty="0"/>
              <a:t>.</a:t>
            </a:r>
          </a:p>
          <a:p>
            <a:pPr lvl="1"/>
            <a:endParaRPr lang="de-CH" dirty="0"/>
          </a:p>
        </p:txBody>
      </p:sp>
      <p:sp>
        <p:nvSpPr>
          <p:cNvPr id="7" name="Footer Placeholder 6">
            <a:extLst>
              <a:ext uri="{FF2B5EF4-FFF2-40B4-BE49-F238E27FC236}">
                <a16:creationId xmlns:a16="http://schemas.microsoft.com/office/drawing/2014/main" id="{2C07E372-698D-4439-B7B8-8B34CE081CE4}"/>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20A40581-55A6-4DEC-9EC9-584341AD1221}"/>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08E40308-9977-415C-9303-5117BFCA03DB}"/>
              </a:ext>
            </a:extLst>
          </p:cNvPr>
          <p:cNvSpPr>
            <a:spLocks noGrp="1"/>
          </p:cNvSpPr>
          <p:nvPr>
            <p:ph type="sldNum" sz="quarter" idx="12"/>
          </p:nvPr>
        </p:nvSpPr>
        <p:spPr/>
        <p:txBody>
          <a:bodyPr/>
          <a:lstStyle/>
          <a:p>
            <a:fld id="{E31375A4-56A4-47D6-9801-1991572033F7}" type="slidenum">
              <a:rPr lang="en-US" smtClean="0"/>
              <a:pPr/>
              <a:t>12</a:t>
            </a:fld>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Safe region algorithm: Optimization 3/3</a:t>
            </a:r>
          </a:p>
        </p:txBody>
      </p:sp>
      <p:sp>
        <p:nvSpPr>
          <p:cNvPr id="2" name="Content Placeholder 1">
            <a:extLst>
              <a:ext uri="{FF2B5EF4-FFF2-40B4-BE49-F238E27FC236}">
                <a16:creationId xmlns:a16="http://schemas.microsoft.com/office/drawing/2014/main" id="{B6D37DA5-591E-49EF-A9EF-F29570BBBDB2}"/>
              </a:ext>
            </a:extLst>
          </p:cNvPr>
          <p:cNvSpPr>
            <a:spLocks noGrp="1"/>
          </p:cNvSpPr>
          <p:nvPr>
            <p:ph idx="1"/>
          </p:nvPr>
        </p:nvSpPr>
        <p:spPr/>
        <p:txBody>
          <a:bodyPr>
            <a:noAutofit/>
          </a:bodyPr>
          <a:lstStyle/>
          <a:p>
            <a:pPr>
              <a:lnSpc>
                <a:spcPct val="150000"/>
              </a:lnSpc>
              <a:spcBef>
                <a:spcPts val="0"/>
              </a:spcBef>
            </a:pPr>
            <a:r>
              <a:rPr lang="en-GB" dirty="0"/>
              <a:t>When the dynamic query vector Qu deviates out of the safe region of user u.</a:t>
            </a:r>
          </a:p>
          <a:p>
            <a:pPr lvl="1">
              <a:lnSpc>
                <a:spcPct val="150000"/>
              </a:lnSpc>
              <a:spcBef>
                <a:spcPts val="0"/>
              </a:spcBef>
            </a:pPr>
            <a:r>
              <a:rPr lang="en-GB" sz="2000" dirty="0"/>
              <a:t>adopt the </a:t>
            </a:r>
            <a:r>
              <a:rPr lang="en-GB" sz="2000" i="1" dirty="0"/>
              <a:t>online retrieval </a:t>
            </a:r>
            <a:r>
              <a:rPr lang="en-GB" sz="2000" dirty="0"/>
              <a:t>and construct a new safe region, expensive.</a:t>
            </a:r>
          </a:p>
          <a:p>
            <a:pPr>
              <a:lnSpc>
                <a:spcPct val="150000"/>
              </a:lnSpc>
              <a:spcBef>
                <a:spcPts val="0"/>
              </a:spcBef>
              <a:buFont typeface="Wingdings" panose="05000000000000000000" pitchFamily="2" charset="2"/>
              <a:buChar char="§"/>
            </a:pPr>
            <a:r>
              <a:rPr lang="en-GB" dirty="0"/>
              <a:t>When Q</a:t>
            </a:r>
            <a:r>
              <a:rPr lang="en-GB" baseline="-25000" dirty="0"/>
              <a:t>u</a:t>
            </a:r>
            <a:r>
              <a:rPr lang="en-GB" dirty="0"/>
              <a:t> moves out of the safe region,</a:t>
            </a:r>
          </a:p>
          <a:p>
            <a:pPr lvl="1">
              <a:lnSpc>
                <a:spcPct val="150000"/>
              </a:lnSpc>
              <a:spcBef>
                <a:spcPts val="0"/>
              </a:spcBef>
              <a:buFont typeface="Wingdings" panose="05000000000000000000" pitchFamily="2" charset="2"/>
              <a:buChar char="§"/>
            </a:pPr>
            <a:r>
              <a:rPr lang="en-GB" dirty="0"/>
              <a:t>search all the safe regions of other users. If we can find a safe region from user v that contains the new query vector Qu of user u, its top-k ads are exactly the same as user u.</a:t>
            </a:r>
          </a:p>
          <a:p>
            <a:pPr lvl="1">
              <a:lnSpc>
                <a:spcPct val="150000"/>
              </a:lnSpc>
              <a:spcBef>
                <a:spcPts val="0"/>
              </a:spcBef>
            </a:pPr>
            <a:r>
              <a:rPr lang="en-GB" dirty="0"/>
              <a:t>Moreover, we can assign the safe region of v directly to user u. In this way, the cost of online retrieval and safe region computation can be saved.</a:t>
            </a:r>
          </a:p>
        </p:txBody>
      </p:sp>
      <p:sp>
        <p:nvSpPr>
          <p:cNvPr id="4" name="Slide Number Placeholder 3">
            <a:extLst>
              <a:ext uri="{FF2B5EF4-FFF2-40B4-BE49-F238E27FC236}">
                <a16:creationId xmlns:a16="http://schemas.microsoft.com/office/drawing/2014/main" id="{31AA32A2-5010-4422-8C55-8691614D13A5}"/>
              </a:ext>
            </a:extLst>
          </p:cNvPr>
          <p:cNvSpPr>
            <a:spLocks noGrp="1"/>
          </p:cNvSpPr>
          <p:nvPr>
            <p:ph type="sldNum" sz="quarter" idx="12"/>
          </p:nvPr>
        </p:nvSpPr>
        <p:spPr/>
        <p:txBody>
          <a:bodyPr/>
          <a:lstStyle/>
          <a:p>
            <a:fld id="{E31375A4-56A4-47D6-9801-1991572033F7}" type="slidenum">
              <a:rPr lang="en-US" smtClean="0"/>
              <a:t>13</a:t>
            </a:fld>
            <a:endParaRPr lang="en-US" dirty="0"/>
          </a:p>
        </p:txBody>
      </p:sp>
      <p:sp>
        <p:nvSpPr>
          <p:cNvPr id="5" name="Date Placeholder 4">
            <a:extLst>
              <a:ext uri="{FF2B5EF4-FFF2-40B4-BE49-F238E27FC236}">
                <a16:creationId xmlns:a16="http://schemas.microsoft.com/office/drawing/2014/main" id="{CA44C383-7C85-4114-A5AF-79244A9036F1}"/>
              </a:ext>
            </a:extLst>
          </p:cNvPr>
          <p:cNvSpPr>
            <a:spLocks noGrp="1"/>
          </p:cNvSpPr>
          <p:nvPr>
            <p:ph type="dt" sz="half" idx="10"/>
          </p:nvPr>
        </p:nvSpPr>
        <p:spPr/>
        <p:txBody>
          <a:bodyPr/>
          <a:lstStyle/>
          <a:p>
            <a:r>
              <a:rPr lang="en-CH"/>
              <a:t>13/12/2017</a:t>
            </a:r>
            <a:endParaRPr lang="en-US" dirty="0"/>
          </a:p>
        </p:txBody>
      </p:sp>
      <p:sp>
        <p:nvSpPr>
          <p:cNvPr id="6" name="Footer Placeholder 5">
            <a:extLst>
              <a:ext uri="{FF2B5EF4-FFF2-40B4-BE49-F238E27FC236}">
                <a16:creationId xmlns:a16="http://schemas.microsoft.com/office/drawing/2014/main" id="{4F81E230-16AC-46DF-812C-030482A903EF}"/>
              </a:ext>
            </a:extLst>
          </p:cNvPr>
          <p:cNvSpPr>
            <a:spLocks noGrp="1"/>
          </p:cNvSpPr>
          <p:nvPr>
            <p:ph type="ftr" sz="quarter" idx="11"/>
          </p:nvPr>
        </p:nvSpPr>
        <p:spPr/>
        <p:txBody>
          <a:bodyPr/>
          <a:lstStyle/>
          <a:p>
            <a:r>
              <a:rPr lang="en-GB"/>
              <a:t>Context-aware advertisement recommendation for high-speed social news feeding</a:t>
            </a:r>
            <a:endParaRPr lang="en-US" dirty="0"/>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CB6A-C1C8-446B-B557-B97076603C24}"/>
              </a:ext>
            </a:extLst>
          </p:cNvPr>
          <p:cNvSpPr>
            <a:spLocks noGrp="1"/>
          </p:cNvSpPr>
          <p:nvPr>
            <p:ph type="title"/>
          </p:nvPr>
        </p:nvSpPr>
        <p:spPr/>
        <p:txBody>
          <a:bodyPr/>
          <a:lstStyle/>
          <a:p>
            <a:r>
              <a:rPr lang="en-GB" dirty="0"/>
              <a:t>4. Hybrid model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28A200-2292-42CC-BEF7-54AAB2961DE9}"/>
                  </a:ext>
                </a:extLst>
              </p:cNvPr>
              <p:cNvSpPr>
                <a:spLocks noGrp="1"/>
              </p:cNvSpPr>
              <p:nvPr>
                <p:ph idx="1"/>
              </p:nvPr>
            </p:nvSpPr>
            <p:spPr/>
            <p:txBody>
              <a:bodyPr>
                <a:normAutofit lnSpcReduction="10000"/>
              </a:bodyPr>
              <a:lstStyle/>
              <a:p>
                <a:r>
                  <a:rPr lang="en-GB" dirty="0"/>
                  <a:t>Combine the metrices of the online retrieval algorithm and GSR</a:t>
                </a:r>
              </a:p>
              <a:p>
                <a:pPr lvl="1"/>
                <a:r>
                  <a:rPr lang="en-GB" dirty="0"/>
                  <a:t>New post flood, news feed vary dramatically, adopt online retrieval, stable GSR</a:t>
                </a:r>
              </a:p>
              <a:p>
                <a:r>
                  <a:rPr lang="en-GB" dirty="0"/>
                  <a:t>The weightage of topic w appears in a user v’s sliding window</a:t>
                </a:r>
              </a:p>
              <a:p>
                <a:pPr lvl="1"/>
                <a14:m>
                  <m:oMath xmlns:m="http://schemas.openxmlformats.org/officeDocument/2006/math">
                    <m:r>
                      <a:rPr lang="en-GB" b="0" i="1" smtClean="0">
                        <a:latin typeface="Cambria Math" panose="02040503050406030204" pitchFamily="18" charset="0"/>
                      </a:rPr>
                      <m:t>𝑋</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𝑣</m:t>
                    </m:r>
                    <m:r>
                      <a:rPr lang="en-GB" b="0" i="1" smtClean="0">
                        <a:latin typeface="Cambria Math" panose="02040503050406030204" pitchFamily="18" charset="0"/>
                      </a:rPr>
                      <m:t>=</m:t>
                    </m:r>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r>
                          <a:rPr lang="en-GB" b="0" i="1" smtClean="0">
                            <a:latin typeface="Cambria Math" panose="02040503050406030204" pitchFamily="18" charset="0"/>
                            <a:ea typeface="Cambria Math" panose="02040503050406030204" pitchFamily="18" charset="0"/>
                          </a:rPr>
                          <m:t>)</m:t>
                        </m:r>
                      </m:sub>
                      <m:sup/>
                      <m:e>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𝑀𝑣</m:t>
                            </m:r>
                            <m:r>
                              <a:rPr lang="en-GB" b="0" i="1" baseline="-25000" smtClean="0">
                                <a:latin typeface="Cambria Math" panose="02040503050406030204" pitchFamily="18" charset="0"/>
                                <a:ea typeface="Cambria Math" panose="02040503050406030204" pitchFamily="18" charset="0"/>
                              </a:rPr>
                              <m:t>,</m:t>
                            </m:r>
                            <m:r>
                              <a:rPr lang="en-GB" b="0" i="1" baseline="-25000" smtClean="0">
                                <a:latin typeface="Cambria Math" panose="02040503050406030204" pitchFamily="18" charset="0"/>
                                <a:ea typeface="Cambria Math" panose="02040503050406030204" pitchFamily="18" charset="0"/>
                              </a:rPr>
                              <m:t>𝑛</m:t>
                            </m:r>
                          </m:sub>
                          <m:sup/>
                          <m:e>
                            <m:r>
                              <a:rPr lang="en-GB" b="0" i="1" smtClean="0">
                                <a:latin typeface="Cambria Math" panose="02040503050406030204" pitchFamily="18" charset="0"/>
                              </a:rPr>
                              <m:t>𝐷</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e>
                        </m:nary>
                      </m:e>
                    </m:nary>
                  </m:oMath>
                </a14:m>
                <a:endParaRPr lang="en-GB" dirty="0"/>
              </a:p>
              <a:p>
                <a:r>
                  <a:rPr lang="en-GB" dirty="0"/>
                  <a:t>The variance of a topic w in a user v’s news feed</a:t>
                </a:r>
              </a:p>
              <a:p>
                <a:pPr lvl="1"/>
                <a:r>
                  <a:rPr lang="en-GB" dirty="0"/>
                  <a:t>Var[X</a:t>
                </a:r>
                <a:r>
                  <a:rPr lang="en-GB" baseline="-25000" dirty="0"/>
                  <a:t>w,v</a:t>
                </a:r>
                <a:r>
                  <a:rPr lang="en-GB" dirty="0"/>
                  <a:t>]</a:t>
                </a:r>
                <a14:m>
                  <m:oMath xmlns:m="http://schemas.openxmlformats.org/officeDocument/2006/math">
                    <m:r>
                      <a:rPr lang="en-GB" i="1">
                        <a:latin typeface="Cambria Math" panose="02040503050406030204" pitchFamily="18" charset="0"/>
                      </a:rPr>
                      <m:t>=</m:t>
                    </m:r>
                    <m:r>
                      <a:rPr lang="de-CH" b="0" i="1" smtClean="0">
                        <a:latin typeface="Cambria Math" panose="02040503050406030204" pitchFamily="18" charset="0"/>
                      </a:rPr>
                      <m:t>𝑣𝑎𝑟</m:t>
                    </m:r>
                    <m:r>
                      <a:rPr lang="de-CH" b="0" i="1" smtClean="0">
                        <a:latin typeface="Cambria Math" panose="02040503050406030204" pitchFamily="18" charset="0"/>
                      </a:rPr>
                      <m:t>[ </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𝑛</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𝑣</m:t>
                        </m:r>
                        <m:r>
                          <a:rPr lang="en-GB" i="1">
                            <a:latin typeface="Cambria Math" panose="02040503050406030204" pitchFamily="18" charset="0"/>
                            <a:ea typeface="Cambria Math" panose="02040503050406030204" pitchFamily="18" charset="0"/>
                          </a:rPr>
                          <m:t>)</m:t>
                        </m:r>
                      </m:sub>
                      <m:sup/>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𝑖</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𝑀𝑣</m:t>
                            </m:r>
                            <m:r>
                              <a:rPr lang="en-GB" i="1" baseline="-25000">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𝑛</m:t>
                            </m:r>
                          </m:sub>
                          <m:sup/>
                          <m:e>
                            <m:r>
                              <a:rPr lang="en-GB" i="1">
                                <a:latin typeface="Cambria Math" panose="02040503050406030204" pitchFamily="18" charset="0"/>
                              </a:rPr>
                              <m:t>𝐷</m:t>
                            </m:r>
                            <m:r>
                              <a:rPr lang="en-GB" i="1" baseline="-25000">
                                <a:latin typeface="Cambria Math" panose="02040503050406030204" pitchFamily="18" charset="0"/>
                              </a:rPr>
                              <m:t>𝑤</m:t>
                            </m:r>
                            <m:r>
                              <a:rPr lang="en-GB" i="1" baseline="-25000">
                                <a:latin typeface="Cambria Math" panose="02040503050406030204" pitchFamily="18" charset="0"/>
                              </a:rPr>
                              <m:t>,</m:t>
                            </m:r>
                            <m:r>
                              <a:rPr lang="en-GB" i="1" baseline="-25000">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e>
                        </m:nary>
                      </m:e>
                    </m:nary>
                  </m:oMath>
                </a14:m>
                <a:endParaRPr lang="en-GB" dirty="0"/>
              </a:p>
              <a:p>
                <a:r>
                  <a:rPr lang="de-CH" dirty="0"/>
                  <a:t>C</a:t>
                </a:r>
                <a:r>
                  <a:rPr lang="en-GB" dirty="0"/>
                  <a:t>combine with static user interests</a:t>
                </a:r>
              </a:p>
              <a:p>
                <a:pPr lvl="1"/>
                <a14:m>
                  <m:oMath xmlns:m="http://schemas.openxmlformats.org/officeDocument/2006/math">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de-CH" b="0" i="0" smtClean="0">
                                <a:latin typeface="Cambria Math" panose="02040503050406030204" pitchFamily="18" charset="0"/>
                              </a:rPr>
                              <m:t>p</m:t>
                            </m:r>
                            <m:d>
                              <m:dPr>
                                <m:ctrlPr>
                                  <a:rPr lang="de-CH" b="0" i="0" smtClean="0">
                                    <a:latin typeface="Cambria Math" panose="02040503050406030204" pitchFamily="18" charset="0"/>
                                  </a:rPr>
                                </m:ctrlPr>
                              </m:dPr>
                              <m:e>
                                <m:r>
                                  <m:rPr>
                                    <m:sty m:val="p"/>
                                  </m:rPr>
                                  <a:rPr lang="de-CH" b="0" i="0" smtClean="0">
                                    <a:latin typeface="Cambria Math" panose="02040503050406030204" pitchFamily="18" charset="0"/>
                                  </a:rPr>
                                  <m:t>v</m:t>
                                </m:r>
                              </m:e>
                            </m:d>
                            <m:r>
                              <a:rPr lang="de-CH" b="0" i="0" smtClean="0">
                                <a:latin typeface="Cambria Math" panose="02040503050406030204" pitchFamily="18" charset="0"/>
                              </a:rPr>
                              <m:t>= </m:t>
                            </m:r>
                            <m:r>
                              <m:rPr>
                                <m:sty m:val="p"/>
                              </m:rPr>
                              <a:rPr lang="en-GB" i="0" smtClean="0">
                                <a:latin typeface="Cambria Math" panose="02040503050406030204" pitchFamily="18" charset="0"/>
                              </a:rPr>
                              <m:t>max</m:t>
                            </m:r>
                          </m:e>
                          <m:lim>
                            <m:r>
                              <a:rPr lang="de-CH" b="0" i="1" smtClean="0">
                                <a:latin typeface="Cambria Math" panose="02040503050406030204" pitchFamily="18" charset="0"/>
                              </a:rPr>
                              <m:t>                      </m:t>
                            </m:r>
                            <m: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lim>
                        </m:limLow>
                      </m:fName>
                      <m:e>
                        <m:f>
                          <m:fPr>
                            <m:ctrlPr>
                              <a:rPr lang="en-GB" i="1" smtClean="0">
                                <a:latin typeface="Cambria Math" panose="02040503050406030204" pitchFamily="18" charset="0"/>
                              </a:rPr>
                            </m:ctrlPr>
                          </m:fPr>
                          <m:num>
                            <m:f>
                              <m:fPr>
                                <m:ctrlPr>
                                  <a:rPr lang="en-GB" i="1" smtClean="0">
                                    <a:latin typeface="Cambria Math" panose="02040503050406030204" pitchFamily="18" charset="0"/>
                                  </a:rPr>
                                </m:ctrlPr>
                              </m:fPr>
                              <m:num>
                                <m:r>
                                  <a:rPr lang="de-CH" b="0" i="1" smtClean="0">
                                    <a:latin typeface="Cambria Math" panose="02040503050406030204" pitchFamily="18" charset="0"/>
                                  </a:rPr>
                                  <m:t>1</m:t>
                                </m:r>
                                <m:r>
                                  <a:rPr lang="de-CH" b="0" i="1" smtClean="0">
                                    <a:latin typeface="Cambria Math" panose="02040503050406030204" pitchFamily="18" charset="0"/>
                                  </a:rPr>
                                  <m:t>−∝</m:t>
                                </m:r>
                              </m:num>
                              <m:den>
                                <m:r>
                                  <a:rPr lang="de-CH" b="0" i="1" smtClean="0">
                                    <a:latin typeface="Cambria Math" panose="02040503050406030204" pitchFamily="18" charset="0"/>
                                  </a:rPr>
                                  <m:t>𝑚</m:t>
                                </m:r>
                              </m:den>
                            </m:f>
                            <m:rad>
                              <m:radPr>
                                <m:degHide m:val="on"/>
                                <m:ctrlPr>
                                  <a:rPr lang="en-GB" i="1" smtClean="0">
                                    <a:latin typeface="Cambria Math" panose="02040503050406030204" pitchFamily="18" charset="0"/>
                                  </a:rPr>
                                </m:ctrlPr>
                              </m:radPr>
                              <m:deg/>
                              <m:e>
                                <m:r>
                                  <a:rPr lang="de-CH" b="0" i="1" smtClean="0">
                                    <a:latin typeface="Cambria Math" panose="02040503050406030204" pitchFamily="18" charset="0"/>
                                  </a:rPr>
                                  <m:t>𝑣𝑎𝑟</m:t>
                                </m:r>
                                <m:r>
                                  <a:rPr lang="de-CH" b="0" i="1" smtClean="0">
                                    <a:latin typeface="Cambria Math" panose="02040503050406030204" pitchFamily="18" charset="0"/>
                                  </a:rPr>
                                  <m:t>[</m:t>
                                </m:r>
                                <m:r>
                                  <a:rPr lang="de-CH" b="0" i="1" smtClean="0">
                                    <a:latin typeface="Cambria Math" panose="02040503050406030204" pitchFamily="18" charset="0"/>
                                  </a:rPr>
                                  <m:t>𝑋𝑤</m:t>
                                </m:r>
                                <m:r>
                                  <a:rPr lang="de-CH" b="0" i="1" baseline="-25000" smtClean="0">
                                    <a:latin typeface="Cambria Math" panose="02040503050406030204" pitchFamily="18" charset="0"/>
                                  </a:rPr>
                                  <m:t>,</m:t>
                                </m:r>
                                <m:r>
                                  <a:rPr lang="de-CH" b="0" i="1" baseline="-25000" smtClean="0">
                                    <a:latin typeface="Cambria Math" panose="02040503050406030204" pitchFamily="18" charset="0"/>
                                  </a:rPr>
                                  <m:t>𝑣</m:t>
                                </m:r>
                                <m:r>
                                  <a:rPr lang="de-CH" b="0" i="1" smtClean="0">
                                    <a:latin typeface="Cambria Math" panose="02040503050406030204" pitchFamily="18" charset="0"/>
                                  </a:rPr>
                                  <m:t>]</m:t>
                                </m:r>
                              </m:e>
                            </m:rad>
                          </m:num>
                          <m:den>
                            <m:r>
                              <a:rPr lang="en-GB"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num>
                              <m:den>
                                <m:r>
                                  <a:rPr lang="de-CH" b="0" i="1" smtClean="0">
                                    <a:latin typeface="Cambria Math" panose="02040503050406030204" pitchFamily="18" charset="0"/>
                                    <a:ea typeface="Cambria Math" panose="02040503050406030204" pitchFamily="18" charset="0"/>
                                  </a:rPr>
                                  <m:t>𝑚</m:t>
                                </m:r>
                              </m:den>
                            </m:f>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𝑋𝑣</m:t>
                            </m:r>
                            <m:r>
                              <a:rPr lang="de-CH" b="0" i="1" baseline="-25000" smtClean="0">
                                <a:latin typeface="Cambria Math" panose="02040503050406030204" pitchFamily="18" charset="0"/>
                                <a:ea typeface="Cambria Math" panose="02040503050406030204" pitchFamily="18" charset="0"/>
                              </a:rPr>
                              <m:t>,</m:t>
                            </m:r>
                            <m:r>
                              <a:rPr lang="de-CH" b="0" i="1" baseline="-25000" smtClean="0">
                                <a:latin typeface="Cambria Math" panose="02040503050406030204" pitchFamily="18" charset="0"/>
                                <a:ea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den>
                        </m:f>
                      </m:e>
                    </m:func>
                  </m:oMath>
                </a14:m>
                <a:endParaRPr lang="en-GB" dirty="0"/>
              </a:p>
              <a:p>
                <a:endParaRPr lang="en-GB" dirty="0"/>
              </a:p>
            </p:txBody>
          </p:sp>
        </mc:Choice>
        <mc:Fallback>
          <p:sp>
            <p:nvSpPr>
              <p:cNvPr id="3" name="Content Placeholder 2">
                <a:extLst>
                  <a:ext uri="{FF2B5EF4-FFF2-40B4-BE49-F238E27FC236}">
                    <a16:creationId xmlns:a16="http://schemas.microsoft.com/office/drawing/2014/main" id="{0D28A200-2292-42CC-BEF7-54AAB2961DE9}"/>
                  </a:ext>
                </a:extLst>
              </p:cNvPr>
              <p:cNvSpPr>
                <a:spLocks noGrp="1" noRot="1" noChangeAspect="1" noMove="1" noResize="1" noEditPoints="1" noAdjustHandles="1" noChangeArrowheads="1" noChangeShapeType="1" noTextEdit="1"/>
              </p:cNvSpPr>
              <p:nvPr>
                <p:ph idx="1"/>
              </p:nvPr>
            </p:nvSpPr>
            <p:spPr>
              <a:blipFill>
                <a:blip r:embed="rId2"/>
                <a:stretch>
                  <a:fillRect l="-571" t="-224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BA88E52-4BF3-4592-A50B-C0F9B4281B59}"/>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2DB02D26-B109-4FE7-B32B-12D82D7C00C0}"/>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ED42F517-56D4-4F6A-A5A7-DA0AE29B42A4}"/>
              </a:ext>
            </a:extLst>
          </p:cNvPr>
          <p:cNvSpPr>
            <a:spLocks noGrp="1"/>
          </p:cNvSpPr>
          <p:nvPr>
            <p:ph type="sldNum" sz="quarter" idx="12"/>
          </p:nvPr>
        </p:nvSpPr>
        <p:spPr/>
        <p:txBody>
          <a:bodyPr/>
          <a:lstStyle/>
          <a:p>
            <a:fld id="{E31375A4-56A4-47D6-9801-1991572033F7}" type="slidenum">
              <a:rPr lang="en-US" smtClean="0"/>
              <a:t>14</a:t>
            </a:fld>
            <a:endParaRPr lang="en-US" dirty="0"/>
          </a:p>
        </p:txBody>
      </p:sp>
    </p:spTree>
    <p:extLst>
      <p:ext uri="{BB962C8B-B14F-4D97-AF65-F5344CB8AC3E}">
        <p14:creationId xmlns:p14="http://schemas.microsoft.com/office/powerpoint/2010/main" val="42373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67A9-544F-4814-9C4E-22B36D7D4C56}"/>
              </a:ext>
            </a:extLst>
          </p:cNvPr>
          <p:cNvSpPr>
            <a:spLocks noGrp="1"/>
          </p:cNvSpPr>
          <p:nvPr>
            <p:ph type="title"/>
          </p:nvPr>
        </p:nvSpPr>
        <p:spPr/>
        <p:txBody>
          <a:bodyPr/>
          <a:lstStyle/>
          <a:p>
            <a:r>
              <a:rPr lang="de-CH" dirty="0"/>
              <a:t>4. Hybrid model 2/2</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9FE4AE-1FA6-4134-9ACF-79A929F4FEA6}"/>
                  </a:ext>
                </a:extLst>
              </p:cNvPr>
              <p:cNvSpPr>
                <a:spLocks noGrp="1"/>
              </p:cNvSpPr>
              <p:nvPr>
                <p:ph idx="1"/>
              </p:nvPr>
            </p:nvSpPr>
            <p:spPr/>
            <p:txBody>
              <a:bodyPr>
                <a:noAutofit/>
              </a:bodyPr>
              <a:lstStyle/>
              <a:p>
                <a:pPr marL="0" indent="0">
                  <a:lnSpc>
                    <a:spcPct val="150000"/>
                  </a:lnSpc>
                  <a:spcBef>
                    <a:spcPts val="0"/>
                  </a:spcBef>
                  <a:buNone/>
                </a:pPr>
                <a:r>
                  <a:rPr lang="en-GB" dirty="0"/>
                  <a:t>The ratio of the read frequency of user v to the write frequency of v’s neighbours will also affect the retrieval strategy selection and is ignored in the above model.</a:t>
                </a:r>
              </a:p>
              <a:p>
                <a:pPr lvl="1">
                  <a:lnSpc>
                    <a:spcPct val="150000"/>
                  </a:lnSpc>
                  <a:spcBef>
                    <a:spcPts val="0"/>
                  </a:spcBef>
                </a:pPr>
                <a14:m>
                  <m:oMath xmlns:m="http://schemas.openxmlformats.org/officeDocument/2006/math">
                    <m:r>
                      <m:rPr>
                        <m:sty m:val="p"/>
                      </m:rPr>
                      <a:rPr lang="de-CH" b="0" i="0" smtClean="0">
                        <a:latin typeface="Cambria Math" panose="02040503050406030204" pitchFamily="18" charset="0"/>
                      </a:rPr>
                      <m:t>p</m:t>
                    </m:r>
                    <m:r>
                      <a:rPr lang="de-CH" b="0" i="0" baseline="20000" smtClean="0">
                        <a:latin typeface="Cambria Math" panose="02040503050406030204" pitchFamily="18" charset="0"/>
                      </a:rPr>
                      <m:t>∗</m:t>
                    </m:r>
                    <m:d>
                      <m:dPr>
                        <m:ctrlPr>
                          <a:rPr lang="de-CH" b="0" i="1" smtClean="0">
                            <a:latin typeface="Cambria Math" panose="02040503050406030204" pitchFamily="18" charset="0"/>
                          </a:rPr>
                        </m:ctrlPr>
                      </m:dPr>
                      <m:e>
                        <m:r>
                          <m:rPr>
                            <m:sty m:val="p"/>
                          </m:rPr>
                          <a:rPr lang="de-CH" b="0" i="0" smtClean="0">
                            <a:latin typeface="Cambria Math" panose="02040503050406030204" pitchFamily="18" charset="0"/>
                          </a:rPr>
                          <m:t>v</m:t>
                        </m:r>
                      </m:e>
                    </m:d>
                    <m:r>
                      <a:rPr lang="de-CH" b="0" i="0" smtClean="0">
                        <a:latin typeface="Cambria Math" panose="02040503050406030204" pitchFamily="18" charset="0"/>
                      </a:rPr>
                      <m:t>=</m:t>
                    </m:r>
                    <m:f>
                      <m:fPr>
                        <m:ctrlPr>
                          <a:rPr lang="en-GB" i="1">
                            <a:latin typeface="Cambria Math" panose="02040503050406030204" pitchFamily="18" charset="0"/>
                          </a:rPr>
                        </m:ctrlPr>
                      </m:fPr>
                      <m:num>
                        <m:nary>
                          <m:naryPr>
                            <m:chr m:val="∑"/>
                            <m:supHide m:val="on"/>
                            <m:ctrlPr>
                              <a:rPr lang="en-GB" i="1">
                                <a:latin typeface="Cambria Math" panose="02040503050406030204" pitchFamily="18" charset="0"/>
                              </a:rPr>
                            </m:ctrlPr>
                          </m:naryPr>
                          <m:sub>
                            <m:r>
                              <m:rPr>
                                <m:sty m:val="p"/>
                                <m:brk m:alnAt="7"/>
                              </m:rPr>
                              <a:rPr lang="de-CH" i="0" smtClean="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v</m:t>
                            </m:r>
                            <m:r>
                              <a:rPr lang="de-CH" i="0">
                                <a:latin typeface="Cambria Math" panose="02040503050406030204" pitchFamily="18" charset="0"/>
                              </a:rPr>
                              <m:t>)</m:t>
                            </m:r>
                          </m:sub>
                          <m:sup/>
                          <m:e>
                            <m:r>
                              <m:rPr>
                                <m:nor/>
                              </m:rPr>
                              <a:rPr lang="el-GR">
                                <a:latin typeface="Cambria Math" panose="02040503050406030204" pitchFamily="18" charset="0"/>
                              </a:rPr>
                              <m:t>λ</m:t>
                            </m:r>
                            <m:r>
                              <m:rPr>
                                <m:nor/>
                              </m:rPr>
                              <a:rPr lang="en-GB">
                                <a:latin typeface="Cambria Math" panose="02040503050406030204" pitchFamily="18" charset="0"/>
                              </a:rPr>
                              <m:t>n</m:t>
                            </m:r>
                          </m:e>
                        </m:nary>
                      </m:num>
                      <m:den>
                        <m:r>
                          <m:rPr>
                            <m:nor/>
                          </m:rPr>
                          <a:rPr lang="el-GR">
                            <a:latin typeface="Cambria Math" panose="02040503050406030204" pitchFamily="18" charset="0"/>
                          </a:rPr>
                          <m:t>η</m:t>
                        </m:r>
                        <m:r>
                          <m:rPr>
                            <m:nor/>
                          </m:rPr>
                          <a:rPr lang="en-GB">
                            <a:latin typeface="Cambria Math" panose="02040503050406030204" pitchFamily="18" charset="0"/>
                          </a:rPr>
                          <m:t>v</m:t>
                        </m:r>
                      </m:den>
                    </m:f>
                  </m:oMath>
                </a14:m>
                <a:r>
                  <a:rPr lang="en-GB" dirty="0">
                    <a:latin typeface="Cambria Math" panose="02040503050406030204" pitchFamily="18" charset="0"/>
                  </a:rPr>
                  <a:t>.p(v)</a:t>
                </a:r>
              </a:p>
              <a:p>
                <a:pPr>
                  <a:lnSpc>
                    <a:spcPct val="150000"/>
                  </a:lnSpc>
                  <a:spcBef>
                    <a:spcPts val="0"/>
                  </a:spcBef>
                </a:pPr>
                <a:r>
                  <a:rPr lang="en-GB" dirty="0"/>
                  <a:t>We can use ρ</a:t>
                </a:r>
                <a:r>
                  <a:rPr lang="en-GB" baseline="30000" dirty="0"/>
                  <a:t>∗</a:t>
                </a:r>
                <a:r>
                  <a:rPr lang="en-GB" dirty="0"/>
                  <a:t>(v) to determine the retrieval strategy</a:t>
                </a:r>
                <a:r>
                  <a:rPr lang="ar-SY" dirty="0"/>
                  <a:t> </a:t>
                </a:r>
                <a:r>
                  <a:rPr lang="en-GB" dirty="0"/>
                  <a:t>for user v. </a:t>
                </a:r>
              </a:p>
              <a:p>
                <a:pPr lvl="1">
                  <a:lnSpc>
                    <a:spcPct val="150000"/>
                  </a:lnSpc>
                  <a:spcBef>
                    <a:spcPts val="0"/>
                  </a:spcBef>
                </a:pPr>
                <a:r>
                  <a:rPr lang="en-GB" dirty="0"/>
                  <a:t>If ρ</a:t>
                </a:r>
                <a:r>
                  <a:rPr lang="en-GB" baseline="30000" dirty="0"/>
                  <a:t>∗</a:t>
                </a:r>
                <a:r>
                  <a:rPr lang="en-GB" dirty="0"/>
                  <a:t>(v) &lt; ρ</a:t>
                </a:r>
                <a:r>
                  <a:rPr lang="en-GB" baseline="-25000" dirty="0"/>
                  <a:t>max</a:t>
                </a:r>
                <a:r>
                  <a:rPr lang="en-GB" dirty="0"/>
                  <a:t>, we adopt the </a:t>
                </a:r>
                <a:r>
                  <a:rPr lang="en-GB" i="1" dirty="0"/>
                  <a:t>safe region </a:t>
                </a:r>
                <a:r>
                  <a:rPr lang="en-GB" dirty="0"/>
                  <a:t>strategy for user v</a:t>
                </a:r>
              </a:p>
              <a:p>
                <a:pPr lvl="1">
                  <a:lnSpc>
                    <a:spcPct val="150000"/>
                  </a:lnSpc>
                  <a:spcBef>
                    <a:spcPts val="0"/>
                  </a:spcBef>
                </a:pPr>
                <a:r>
                  <a:rPr lang="en-GB" dirty="0"/>
                  <a:t>Otherwise </a:t>
                </a:r>
                <a:r>
                  <a:rPr lang="en-GB" i="1" dirty="0"/>
                  <a:t>online retrieval </a:t>
                </a:r>
                <a:r>
                  <a:rPr lang="en-GB" dirty="0"/>
                  <a:t>is used when v logins/refreshes its personal social page.</a:t>
                </a:r>
              </a:p>
              <a:p>
                <a:pPr>
                  <a:lnSpc>
                    <a:spcPct val="150000"/>
                  </a:lnSpc>
                  <a:spcBef>
                    <a:spcPts val="0"/>
                  </a:spcBef>
                </a:pPr>
                <a:r>
                  <a:rPr lang="en-GB" dirty="0"/>
                  <a:t>According to some experiments the hybrid model has outperform the GSR by 30x and the online retrieval by 11x. </a:t>
                </a:r>
              </a:p>
              <a:p>
                <a:pPr>
                  <a:lnSpc>
                    <a:spcPct val="150000"/>
                  </a:lnSpc>
                  <a:spcBef>
                    <a:spcPts val="0"/>
                  </a:spcBef>
                </a:pPr>
                <a:endParaRPr lang="en-GB"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A9FE4AE-1FA6-4134-9ACF-79A929F4FEA6}"/>
                  </a:ext>
                </a:extLst>
              </p:cNvPr>
              <p:cNvSpPr>
                <a:spLocks noGrp="1" noRot="1" noChangeAspect="1" noMove="1" noResize="1" noEditPoints="1" noAdjustHandles="1" noChangeArrowheads="1" noChangeShapeType="1" noTextEdit="1"/>
              </p:cNvSpPr>
              <p:nvPr>
                <p:ph idx="1"/>
              </p:nvPr>
            </p:nvSpPr>
            <p:spPr>
              <a:blipFill>
                <a:blip r:embed="rId2"/>
                <a:stretch>
                  <a:fillRect l="-698" r="-1333" b="-608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D7AB38B-AC1D-4EA8-80B2-A46893D34343}"/>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F1EA45F3-47A0-45E6-BE91-2733537B043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A767AFAA-FF82-40EA-BA8B-206F5F008995}"/>
              </a:ext>
            </a:extLst>
          </p:cNvPr>
          <p:cNvSpPr>
            <a:spLocks noGrp="1"/>
          </p:cNvSpPr>
          <p:nvPr>
            <p:ph type="sldNum" sz="quarter" idx="12"/>
          </p:nvPr>
        </p:nvSpPr>
        <p:spPr/>
        <p:txBody>
          <a:bodyPr/>
          <a:lstStyle/>
          <a:p>
            <a:fld id="{E31375A4-56A4-47D6-9801-1991572033F7}" type="slidenum">
              <a:rPr lang="en-US" smtClean="0"/>
              <a:t>15</a:t>
            </a:fld>
            <a:endParaRPr lang="en-US" dirty="0"/>
          </a:p>
        </p:txBody>
      </p:sp>
    </p:spTree>
    <p:extLst>
      <p:ext uri="{BB962C8B-B14F-4D97-AF65-F5344CB8AC3E}">
        <p14:creationId xmlns:p14="http://schemas.microsoft.com/office/powerpoint/2010/main" val="8043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C60-22B7-4D3A-9DBE-4DC8F9FD9380}"/>
              </a:ext>
            </a:extLst>
          </p:cNvPr>
          <p:cNvSpPr>
            <a:spLocks noGrp="1"/>
          </p:cNvSpPr>
          <p:nvPr>
            <p:ph type="title"/>
          </p:nvPr>
        </p:nvSpPr>
        <p:spPr/>
        <p:txBody>
          <a:bodyPr/>
          <a:lstStyle/>
          <a:p>
            <a:r>
              <a:rPr lang="en-GB" dirty="0"/>
              <a:t>5. Conclusion</a:t>
            </a:r>
          </a:p>
        </p:txBody>
      </p:sp>
      <p:sp>
        <p:nvSpPr>
          <p:cNvPr id="3" name="Content Placeholder 2">
            <a:extLst>
              <a:ext uri="{FF2B5EF4-FFF2-40B4-BE49-F238E27FC236}">
                <a16:creationId xmlns:a16="http://schemas.microsoft.com/office/drawing/2014/main" id="{A191865A-A87B-4201-99A3-D3C6583EDC1D}"/>
              </a:ext>
            </a:extLst>
          </p:cNvPr>
          <p:cNvSpPr>
            <a:spLocks noGrp="1"/>
          </p:cNvSpPr>
          <p:nvPr>
            <p:ph idx="1"/>
          </p:nvPr>
        </p:nvSpPr>
        <p:spPr/>
        <p:txBody>
          <a:bodyPr/>
          <a:lstStyle/>
          <a:p>
            <a:pPr>
              <a:lnSpc>
                <a:spcPct val="150000"/>
              </a:lnSpc>
            </a:pPr>
            <a:r>
              <a:rPr lang="en-GB" dirty="0"/>
              <a:t>the hybrid model has combined, the metrices of both GSR and the online, as well as provide a mechanism to choose the proper one, when the user asks for his news feed</a:t>
            </a:r>
          </a:p>
          <a:p>
            <a:pPr>
              <a:lnSpc>
                <a:spcPct val="150000"/>
              </a:lnSpc>
            </a:pPr>
            <a:r>
              <a:rPr lang="en-GB" dirty="0"/>
              <a:t>As we have seen before it out performs both of the two algorithms</a:t>
            </a:r>
          </a:p>
          <a:p>
            <a:pPr>
              <a:lnSpc>
                <a:spcPct val="150000"/>
              </a:lnSpc>
            </a:pPr>
            <a:r>
              <a:rPr lang="en-GB" dirty="0"/>
              <a:t>According to many experiments on huge datasets, the hybrid model has proved to be efficient and robust </a:t>
            </a:r>
          </a:p>
        </p:txBody>
      </p:sp>
      <p:sp>
        <p:nvSpPr>
          <p:cNvPr id="4" name="Footer Placeholder 3">
            <a:extLst>
              <a:ext uri="{FF2B5EF4-FFF2-40B4-BE49-F238E27FC236}">
                <a16:creationId xmlns:a16="http://schemas.microsoft.com/office/drawing/2014/main" id="{B8E7FF01-F34C-4FF1-91C5-332566F918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BFD9169D-BC82-4EF3-9238-5C854F44D282}"/>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4FAA4052-AF11-49F8-AF8D-35BA27CC5A28}"/>
              </a:ext>
            </a:extLst>
          </p:cNvPr>
          <p:cNvSpPr>
            <a:spLocks noGrp="1"/>
          </p:cNvSpPr>
          <p:nvPr>
            <p:ph type="sldNum" sz="quarter" idx="12"/>
          </p:nvPr>
        </p:nvSpPr>
        <p:spPr/>
        <p:txBody>
          <a:bodyPr/>
          <a:lstStyle/>
          <a:p>
            <a:fld id="{E31375A4-56A4-47D6-9801-1991572033F7}" type="slidenum">
              <a:rPr lang="en-US" smtClean="0"/>
              <a:t>16</a:t>
            </a:fld>
            <a:endParaRPr lang="en-US" dirty="0"/>
          </a:p>
        </p:txBody>
      </p:sp>
    </p:spTree>
    <p:extLst>
      <p:ext uri="{BB962C8B-B14F-4D97-AF65-F5344CB8AC3E}">
        <p14:creationId xmlns:p14="http://schemas.microsoft.com/office/powerpoint/2010/main" val="323940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457200" indent="-457200">
              <a:buFont typeface="+mj-lt"/>
              <a:buAutoNum type="arabicPeriod"/>
            </a:pPr>
            <a:r>
              <a:rPr lang="de-CH" dirty="0"/>
              <a:t>Introduction </a:t>
            </a:r>
          </a:p>
          <a:p>
            <a:pPr marL="457200" indent="-457200">
              <a:buFont typeface="+mj-lt"/>
              <a:buAutoNum type="arabicPeriod"/>
            </a:pPr>
            <a:r>
              <a:rPr lang="de-CH" dirty="0"/>
              <a:t>Related work</a:t>
            </a:r>
            <a:r>
              <a:rPr lang="en-US" dirty="0"/>
              <a:t> </a:t>
            </a:r>
          </a:p>
          <a:p>
            <a:pPr marL="457200" indent="-457200">
              <a:buFont typeface="+mj-lt"/>
              <a:buAutoNum type="arabicPeriod"/>
            </a:pPr>
            <a:r>
              <a:rPr lang="en-US" dirty="0"/>
              <a:t> Preliminaries</a:t>
            </a:r>
          </a:p>
          <a:p>
            <a:pPr marL="685800" lvl="1" indent="-457200">
              <a:buFont typeface="+mj-lt"/>
              <a:buAutoNum type="arabicPeriod"/>
            </a:pPr>
            <a:r>
              <a:rPr lang="en-US" dirty="0"/>
              <a:t>Online retrieval algorithm</a:t>
            </a:r>
          </a:p>
          <a:p>
            <a:pPr marL="685800" lvl="1" indent="-457200">
              <a:buFont typeface="+mj-lt"/>
              <a:buAutoNum type="arabicPeriod"/>
            </a:pPr>
            <a:r>
              <a:rPr lang="en-US" dirty="0"/>
              <a:t>Safe region algorithm</a:t>
            </a:r>
          </a:p>
          <a:p>
            <a:pPr marL="457200" indent="-457200">
              <a:buFont typeface="+mj-lt"/>
              <a:buAutoNum type="arabicPeriod"/>
            </a:pPr>
            <a:r>
              <a:rPr lang="en-US" dirty="0"/>
              <a:t>Hybrid model</a:t>
            </a:r>
          </a:p>
          <a:p>
            <a:pPr marL="457200" indent="-457200">
              <a:buFont typeface="+mj-lt"/>
              <a:buAutoNum type="arabicPeriod"/>
            </a:pPr>
            <a:r>
              <a:rPr lang="en-US" dirty="0"/>
              <a:t>Conclusion </a:t>
            </a:r>
          </a:p>
        </p:txBody>
      </p:sp>
      <p:sp>
        <p:nvSpPr>
          <p:cNvPr id="4" name="Date Placeholder 3">
            <a:extLst>
              <a:ext uri="{FF2B5EF4-FFF2-40B4-BE49-F238E27FC236}">
                <a16:creationId xmlns:a16="http://schemas.microsoft.com/office/drawing/2014/main" id="{CB6AEE1C-C3A4-44C7-8EA9-15421017BAC6}"/>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5233FFF8-6BD2-47D4-86E2-5E0565606D05}"/>
              </a:ext>
            </a:extLst>
          </p:cNvPr>
          <p:cNvSpPr>
            <a:spLocks noGrp="1"/>
          </p:cNvSpPr>
          <p:nvPr>
            <p:ph type="sldNum" sz="quarter" idx="12"/>
          </p:nvPr>
        </p:nvSpPr>
        <p:spPr/>
        <p:txBody>
          <a:bodyPr/>
          <a:lstStyle/>
          <a:p>
            <a:fld id="{E31375A4-56A4-47D6-9801-1991572033F7}" type="slidenum">
              <a:rPr lang="en-US" smtClean="0"/>
              <a:t>2</a:t>
            </a:fld>
            <a:endParaRPr lang="en-US" dirty="0"/>
          </a:p>
        </p:txBody>
      </p:sp>
      <p:sp>
        <p:nvSpPr>
          <p:cNvPr id="6" name="Footer Placeholder 5">
            <a:extLst>
              <a:ext uri="{FF2B5EF4-FFF2-40B4-BE49-F238E27FC236}">
                <a16:creationId xmlns:a16="http://schemas.microsoft.com/office/drawing/2014/main" id="{76820DAD-0543-4CE1-9A4A-28A144307C1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C4F3-F37E-42AF-AE6E-2DAE94A184A4}"/>
              </a:ext>
            </a:extLst>
          </p:cNvPr>
          <p:cNvSpPr>
            <a:spLocks noGrp="1"/>
          </p:cNvSpPr>
          <p:nvPr>
            <p:ph type="title"/>
          </p:nvPr>
        </p:nvSpPr>
        <p:spPr/>
        <p:txBody>
          <a:bodyPr/>
          <a:lstStyle/>
          <a:p>
            <a:r>
              <a:rPr lang="de-CH" dirty="0"/>
              <a:t>1. Introduction</a:t>
            </a:r>
            <a:endParaRPr lang="en-CH" dirty="0"/>
          </a:p>
        </p:txBody>
      </p:sp>
      <p:sp>
        <p:nvSpPr>
          <p:cNvPr id="3" name="Content Placeholder 2">
            <a:extLst>
              <a:ext uri="{FF2B5EF4-FFF2-40B4-BE49-F238E27FC236}">
                <a16:creationId xmlns:a16="http://schemas.microsoft.com/office/drawing/2014/main" id="{22E17D7E-C70F-487E-9E23-63B4D6D42480}"/>
              </a:ext>
            </a:extLst>
          </p:cNvPr>
          <p:cNvSpPr>
            <a:spLocks noGrp="1"/>
          </p:cNvSpPr>
          <p:nvPr>
            <p:ph idx="1"/>
          </p:nvPr>
        </p:nvSpPr>
        <p:spPr/>
        <p:txBody>
          <a:bodyPr>
            <a:normAutofit/>
          </a:bodyPr>
          <a:lstStyle/>
          <a:p>
            <a:r>
              <a:rPr lang="de-CH" dirty="0"/>
              <a:t>Social media advertisements</a:t>
            </a:r>
          </a:p>
          <a:p>
            <a:r>
              <a:rPr lang="de-CH" dirty="0"/>
              <a:t>Facebook or Twitter</a:t>
            </a:r>
          </a:p>
          <a:p>
            <a:pPr marL="685800" lvl="1" indent="-457200"/>
            <a:r>
              <a:rPr lang="de-CH" dirty="0"/>
              <a:t>Major revenue</a:t>
            </a:r>
          </a:p>
          <a:p>
            <a:r>
              <a:rPr lang="en-GB" dirty="0"/>
              <a:t>the National University of Singapore introduced</a:t>
            </a:r>
          </a:p>
          <a:p>
            <a:pPr marL="685800" lvl="1" indent="-457200"/>
            <a:r>
              <a:rPr lang="de-CH" dirty="0"/>
              <a:t>Static and dynamic user interests.</a:t>
            </a:r>
            <a:endParaRPr lang="en-GB" dirty="0"/>
          </a:p>
          <a:p>
            <a:pPr marL="685800" lvl="1" indent="-457200"/>
            <a:r>
              <a:rPr lang="en-GB" dirty="0"/>
              <a:t>Hybrid model</a:t>
            </a:r>
            <a:endParaRPr lang="de-CH" dirty="0"/>
          </a:p>
          <a:p>
            <a:r>
              <a:rPr lang="de-CH" dirty="0"/>
              <a:t>Challenges</a:t>
            </a:r>
          </a:p>
          <a:p>
            <a:pPr marL="685800" lvl="1" indent="-457200"/>
            <a:r>
              <a:rPr lang="en-GB" dirty="0"/>
              <a:t>efficient, real time, accurate, drive growth  </a:t>
            </a:r>
          </a:p>
          <a:p>
            <a:endParaRPr lang="en-GB" dirty="0"/>
          </a:p>
        </p:txBody>
      </p:sp>
      <p:sp>
        <p:nvSpPr>
          <p:cNvPr id="4" name="Footer Placeholder 3">
            <a:extLst>
              <a:ext uri="{FF2B5EF4-FFF2-40B4-BE49-F238E27FC236}">
                <a16:creationId xmlns:a16="http://schemas.microsoft.com/office/drawing/2014/main" id="{472A0792-59DE-4BB4-A2EB-B14A59345FCE}"/>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E2DDB006-2D84-4885-BD30-67005DAF292F}"/>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280475B8-5696-4A3B-BC53-F25EC7955AEC}"/>
              </a:ext>
            </a:extLst>
          </p:cNvPr>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12085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Related work</a:t>
            </a:r>
          </a:p>
        </p:txBody>
      </p:sp>
      <p:sp>
        <p:nvSpPr>
          <p:cNvPr id="3" name="Date Placeholder 2">
            <a:extLst>
              <a:ext uri="{FF2B5EF4-FFF2-40B4-BE49-F238E27FC236}">
                <a16:creationId xmlns:a16="http://schemas.microsoft.com/office/drawing/2014/main" id="{EFB978D7-2592-462C-813D-58DBEE920F0F}"/>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48823499-A560-45E2-A8F5-DE53A99A9231}"/>
              </a:ext>
            </a:extLst>
          </p:cNvPr>
          <p:cNvSpPr>
            <a:spLocks noGrp="1"/>
          </p:cNvSpPr>
          <p:nvPr>
            <p:ph type="sldNum" sz="quarter" idx="12"/>
          </p:nvPr>
        </p:nvSpPr>
        <p:spPr/>
        <p:txBody>
          <a:bodyPr/>
          <a:lstStyle/>
          <a:p>
            <a:fld id="{E31375A4-56A4-47D6-9801-1991572033F7}" type="slidenum">
              <a:rPr lang="en-US" smtClean="0"/>
              <a:t>4</a:t>
            </a:fld>
            <a:endParaRPr lang="en-US" dirty="0"/>
          </a:p>
        </p:txBody>
      </p:sp>
      <p:sp>
        <p:nvSpPr>
          <p:cNvPr id="5" name="Footer Placeholder 4">
            <a:extLst>
              <a:ext uri="{FF2B5EF4-FFF2-40B4-BE49-F238E27FC236}">
                <a16:creationId xmlns:a16="http://schemas.microsoft.com/office/drawing/2014/main" id="{A03DE08E-1340-4FF3-A747-C2B71EC3F7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Content Placeholder 6">
            <a:extLst>
              <a:ext uri="{FF2B5EF4-FFF2-40B4-BE49-F238E27FC236}">
                <a16:creationId xmlns:a16="http://schemas.microsoft.com/office/drawing/2014/main" id="{633D92CA-628B-460C-B7AA-9AAADB48C1DC}"/>
              </a:ext>
            </a:extLst>
          </p:cNvPr>
          <p:cNvSpPr>
            <a:spLocks noGrp="1"/>
          </p:cNvSpPr>
          <p:nvPr>
            <p:ph idx="1"/>
          </p:nvPr>
        </p:nvSpPr>
        <p:spPr/>
        <p:txBody>
          <a:bodyPr/>
          <a:lstStyle/>
          <a:p>
            <a:r>
              <a:rPr lang="en-GB" dirty="0"/>
              <a:t>publish/subscribe</a:t>
            </a:r>
            <a:r>
              <a:rPr lang="de-CH" dirty="0"/>
              <a:t> System</a:t>
            </a:r>
          </a:p>
          <a:p>
            <a:pPr lvl="1"/>
            <a:r>
              <a:rPr lang="de-CH" dirty="0"/>
              <a:t>Progrmming book against programmer</a:t>
            </a:r>
          </a:p>
          <a:p>
            <a:r>
              <a:rPr lang="de-CH" dirty="0"/>
              <a:t>Local immutable region </a:t>
            </a:r>
          </a:p>
          <a:p>
            <a:r>
              <a:rPr lang="de-CH" dirty="0"/>
              <a:t>Global immutable region</a:t>
            </a:r>
          </a:p>
          <a:p>
            <a:pPr lvl="1"/>
            <a:r>
              <a:rPr lang="en-GB" dirty="0"/>
              <a:t>minutes or even hours with only 5-8 dimensions</a:t>
            </a:r>
            <a:endParaRPr lang="de-CH" b="1" dirty="0"/>
          </a:p>
          <a:p>
            <a:endParaRPr lang="en-CH" dirty="0"/>
          </a:p>
        </p:txBody>
      </p:sp>
      <p:pic>
        <p:nvPicPr>
          <p:cNvPr id="9" name="Picture 8" descr="A screenshot of a cell phone&#10;&#10;Description generated with very high confidence">
            <a:extLst>
              <a:ext uri="{FF2B5EF4-FFF2-40B4-BE49-F238E27FC236}">
                <a16:creationId xmlns:a16="http://schemas.microsoft.com/office/drawing/2014/main" id="{BBE1DC16-BA5B-4E40-A2C8-E67088D9FFD3}"/>
              </a:ext>
            </a:extLst>
          </p:cNvPr>
          <p:cNvPicPr>
            <a:picLocks noChangeAspect="1"/>
          </p:cNvPicPr>
          <p:nvPr/>
        </p:nvPicPr>
        <p:blipFill>
          <a:blip r:embed="rId2"/>
          <a:stretch>
            <a:fillRect/>
          </a:stretch>
        </p:blipFill>
        <p:spPr>
          <a:xfrm>
            <a:off x="1295400" y="4178012"/>
            <a:ext cx="2867025" cy="1495425"/>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Preliminaries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1981201"/>
                <a:ext cx="9601200" cy="3809999"/>
              </a:xfrm>
            </p:spPr>
            <p:txBody>
              <a:bodyPr>
                <a:noAutofit/>
              </a:bodyPr>
              <a:lstStyle/>
              <a:p>
                <a:pPr>
                  <a:lnSpc>
                    <a:spcPct val="150000"/>
                  </a:lnSpc>
                  <a:spcBef>
                    <a:spcPts val="0"/>
                  </a:spcBef>
                </a:pPr>
                <a:r>
                  <a:rPr lang="de-CH" sz="1800" dirty="0"/>
                  <a:t>Static user interest</a:t>
                </a:r>
              </a:p>
              <a:p>
                <a:pPr lvl="1">
                  <a:lnSpc>
                    <a:spcPct val="150000"/>
                  </a:lnSpc>
                  <a:spcBef>
                    <a:spcPts val="0"/>
                  </a:spcBef>
                </a:pPr>
                <a:r>
                  <a:rPr lang="de-CH" dirty="0"/>
                  <a:t>Many resarches (static interest, ads)</a:t>
                </a:r>
              </a:p>
              <a:p>
                <a:pPr lvl="1">
                  <a:lnSpc>
                    <a:spcPct val="150000"/>
                  </a:lnSpc>
                  <a:spcBef>
                    <a:spcPts val="0"/>
                  </a:spcBef>
                </a:pPr>
                <a14:m>
                  <m:oMath xmlns:m="http://schemas.openxmlformats.org/officeDocument/2006/math">
                    <m:r>
                      <m:rPr>
                        <m:nor/>
                      </m:rPr>
                      <a:rPr lang="de-CH"/>
                      <m:t>Ø</m:t>
                    </m:r>
                    <m:r>
                      <m:rPr>
                        <m:nor/>
                      </m:rPr>
                      <a:rPr lang="de-CH" baseline="-25000"/>
                      <m:t>s</m:t>
                    </m:r>
                    <m:r>
                      <m:rPr>
                        <m:nor/>
                      </m:rPr>
                      <a:rPr lang="de-CH"/>
                      <m:t>(</m:t>
                    </m:r>
                    <m:r>
                      <m:rPr>
                        <m:nor/>
                      </m:rPr>
                      <a:rPr lang="de-CH"/>
                      <m:t>u</m:t>
                    </m:r>
                    <m:r>
                      <m:rPr>
                        <m:nor/>
                      </m:rPr>
                      <a:rPr lang="de-CH"/>
                      <m:t>,</m:t>
                    </m:r>
                    <m:r>
                      <m:rPr>
                        <m:nor/>
                      </m:rPr>
                      <a:rPr lang="de-CH"/>
                      <m:t>a</m:t>
                    </m:r>
                    <m:r>
                      <m:rPr>
                        <m:nor/>
                      </m:rPr>
                      <a:rPr lang="de-CH"/>
                      <m:t>)=	</m:t>
                    </m:r>
                    <m:nary>
                      <m:naryPr>
                        <m:chr m:val="∑"/>
                        <m:supHide m:val="on"/>
                        <m:ctrlPr>
                          <a:rPr lang="pl-PL" i="1" smtClean="0">
                            <a:latin typeface="Cambria Math" panose="02040503050406030204" pitchFamily="18" charset="0"/>
                          </a:rPr>
                        </m:ctrlPr>
                      </m:naryPr>
                      <m:sub>
                        <m:r>
                          <m:rPr>
                            <m:nor/>
                          </m:rPr>
                          <a:rPr lang="de-CH" baseline="-25000"/>
                          <m:t>w</m:t>
                        </m:r>
                        <m:r>
                          <m:rPr>
                            <m:nor/>
                          </m:rPr>
                          <a:rPr lang="de-CH" baseline="-25000"/>
                          <m:t>∈</m:t>
                        </m:r>
                        <m:r>
                          <m:rPr>
                            <m:nor/>
                          </m:rPr>
                          <a:rPr lang="de-CH" baseline="-25000"/>
                          <m:t>T</m:t>
                        </m:r>
                        <m:r>
                          <m:rPr>
                            <m:nor/>
                          </m:rPr>
                          <a:rPr lang="de-CH"/>
                          <m:t> </m:t>
                        </m:r>
                      </m:sub>
                      <m:sup/>
                      <m:e>
                        <m:r>
                          <m:rPr>
                            <m:nor/>
                          </m:rPr>
                          <a:rPr lang="pl-PL"/>
                          <m:t>rel</m:t>
                        </m:r>
                        <m:r>
                          <m:rPr>
                            <m:nor/>
                          </m:rPr>
                          <a:rPr lang="pl-PL"/>
                          <m:t>(</m:t>
                        </m:r>
                        <m:r>
                          <m:rPr>
                            <m:nor/>
                          </m:rPr>
                          <a:rPr lang="pl-PL"/>
                          <m:t>u</m:t>
                        </m:r>
                        <m:r>
                          <m:rPr>
                            <m:nor/>
                          </m:rPr>
                          <a:rPr lang="pl-PL"/>
                          <m:t>,</m:t>
                        </m:r>
                        <m:r>
                          <m:rPr>
                            <m:nor/>
                          </m:rPr>
                          <a:rPr lang="pl-PL"/>
                          <m:t>w</m:t>
                        </m:r>
                        <m:r>
                          <m:rPr>
                            <m:nor/>
                          </m:rPr>
                          <a:rPr lang="pl-PL"/>
                          <m:t>) · </m:t>
                        </m:r>
                        <m:r>
                          <m:rPr>
                            <m:nor/>
                          </m:rPr>
                          <a:rPr lang="pl-PL"/>
                          <m:t>rel</m:t>
                        </m:r>
                        <m:r>
                          <m:rPr>
                            <m:nor/>
                          </m:rPr>
                          <a:rPr lang="pl-PL"/>
                          <m:t>(</m:t>
                        </m:r>
                        <m:r>
                          <m:rPr>
                            <m:nor/>
                          </m:rPr>
                          <a:rPr lang="pl-PL"/>
                          <m:t>a</m:t>
                        </m:r>
                        <m:r>
                          <m:rPr>
                            <m:nor/>
                          </m:rPr>
                          <a:rPr lang="pl-PL"/>
                          <m:t>,</m:t>
                        </m:r>
                        <m:r>
                          <m:rPr>
                            <m:nor/>
                          </m:rPr>
                          <a:rPr lang="pl-PL"/>
                          <m:t>w</m:t>
                        </m:r>
                        <m:r>
                          <m:rPr>
                            <m:nor/>
                          </m:rPr>
                          <a:rPr lang="pl-PL"/>
                          <m:t>)	 </m:t>
                        </m:r>
                      </m:e>
                    </m:nary>
                  </m:oMath>
                </a14:m>
                <a:endParaRPr lang="de-CH" dirty="0"/>
              </a:p>
              <a:p>
                <a:pPr>
                  <a:lnSpc>
                    <a:spcPct val="150000"/>
                  </a:lnSpc>
                  <a:spcBef>
                    <a:spcPts val="0"/>
                  </a:spcBef>
                </a:pPr>
                <a:r>
                  <a:rPr lang="de-CH" sz="1800" dirty="0"/>
                  <a:t>Dynamic user interest </a:t>
                </a:r>
              </a:p>
              <a:p>
                <a:pPr lvl="1">
                  <a:lnSpc>
                    <a:spcPct val="150000"/>
                  </a:lnSpc>
                  <a:spcBef>
                    <a:spcPts val="0"/>
                  </a:spcBef>
                </a:pPr>
                <a:r>
                  <a:rPr lang="en-GB" dirty="0"/>
                  <a:t>sliding window to store m most recent posts, to serve as a dynamic context for ad recommendation </a:t>
                </a:r>
                <a:endParaRPr lang="de-CH" dirty="0"/>
              </a:p>
              <a:p>
                <a:pPr lvl="1">
                  <a:lnSpc>
                    <a:spcPct val="150000"/>
                  </a:lnSpc>
                  <a:spcBef>
                    <a:spcPts val="0"/>
                  </a:spcBef>
                </a:pPr>
                <a14:m>
                  <m:oMath xmlns:m="http://schemas.openxmlformats.org/officeDocument/2006/math">
                    <m:r>
                      <m:rPr>
                        <m:nor/>
                      </m:rPr>
                      <a:rPr lang="de-CH"/>
                      <m:t>Ø</m:t>
                    </m:r>
                    <m:r>
                      <m:rPr>
                        <m:nor/>
                      </m:rPr>
                      <a:rPr lang="de-CH" baseline="-25000"/>
                      <m:t>d</m:t>
                    </m:r>
                    <m:r>
                      <m:rPr>
                        <m:nor/>
                      </m:rPr>
                      <a:rPr lang="de-CH"/>
                      <m:t>(</m:t>
                    </m:r>
                    <m:r>
                      <m:rPr>
                        <m:nor/>
                      </m:rPr>
                      <a:rPr lang="de-CH"/>
                      <m:t>u</m:t>
                    </m:r>
                    <m:r>
                      <m:rPr>
                        <m:nor/>
                      </m:rPr>
                      <a:rPr lang="de-CH"/>
                      <m:t>,</m:t>
                    </m:r>
                    <m:r>
                      <m:rPr>
                        <m:nor/>
                      </m:rPr>
                      <a:rPr lang="de-CH"/>
                      <m:t>a</m:t>
                    </m:r>
                    <m:r>
                      <m:rPr>
                        <m:nor/>
                      </m:rPr>
                      <a:rPr lang="de-CH"/>
                      <m:t>)	</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𝑚</m:t>
                        </m:r>
                      </m:den>
                    </m:f>
                    <m:nary>
                      <m:naryPr>
                        <m:chr m:val="∑"/>
                        <m:supHide m:val="on"/>
                        <m:ctrlPr>
                          <a:rPr lang="pt-BR" i="1" smtClean="0">
                            <a:latin typeface="Cambria Math" panose="02040503050406030204" pitchFamily="18" charset="0"/>
                          </a:rPr>
                        </m:ctrlPr>
                      </m:naryPr>
                      <m:sub>
                        <m:r>
                          <m:rPr>
                            <m:nor/>
                          </m:rPr>
                          <a:rPr lang="de-CH" b="0" i="0" smtClean="0">
                            <a:latin typeface="Cambria Math" panose="02040503050406030204" pitchFamily="18" charset="0"/>
                          </a:rPr>
                          <m:t>d</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r>
                          <m:rPr>
                            <m:nor/>
                          </m:rPr>
                          <a:rPr lang="de-CH"/>
                          <m:t>	 </m:t>
                        </m:r>
                      </m:sub>
                      <m:sup/>
                      <m:e>
                        <m:nary>
                          <m:naryPr>
                            <m:chr m:val="∑"/>
                            <m:supHide m:val="on"/>
                            <m:ctrlPr>
                              <a:rPr lang="pt-BR" i="1" smtClean="0">
                                <a:latin typeface="Cambria Math" panose="02040503050406030204" pitchFamily="18" charset="0"/>
                              </a:rPr>
                            </m:ctrlPr>
                          </m:naryPr>
                          <m:sub>
                            <m:r>
                              <m:rPr>
                                <m:brk m:alnAt="7"/>
                              </m:rPr>
                              <a:rPr lang="de-CH" b="0" i="1" smtClean="0">
                                <a:latin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r>
                              <a:rPr lang="de-CH" b="0" i="1" smtClean="0">
                                <a:latin typeface="Cambria Math" panose="02040503050406030204" pitchFamily="18" charset="0"/>
                              </a:rPr>
                              <m:t>𝑟𝑒𝑙</m:t>
                            </m:r>
                            <m:d>
                              <m:dPr>
                                <m:ctrlPr>
                                  <a:rPr lang="de-CH" b="0" i="1" smtClean="0">
                                    <a:latin typeface="Cambria Math" panose="02040503050406030204" pitchFamily="18" charset="0"/>
                                  </a:rPr>
                                </m:ctrlPr>
                              </m:dPr>
                              <m:e>
                                <m:r>
                                  <a:rPr lang="de-CH" b="0" i="1" smtClean="0">
                                    <a:latin typeface="Cambria Math" panose="02040503050406030204" pitchFamily="18" charset="0"/>
                                  </a:rPr>
                                  <m:t>𝑑</m:t>
                                </m:r>
                                <m:r>
                                  <a:rPr lang="de-CH" b="0" i="1" smtClean="0">
                                    <a:latin typeface="Cambria Math" panose="02040503050406030204" pitchFamily="18" charset="0"/>
                                  </a:rPr>
                                  <m:t>,</m:t>
                                </m:r>
                                <m:r>
                                  <a:rPr lang="de-CH" b="0" i="1" smtClean="0">
                                    <a:latin typeface="Cambria Math" panose="02040503050406030204" pitchFamily="18" charset="0"/>
                                  </a:rPr>
                                  <m:t>𝑤</m:t>
                                </m:r>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e>
                    </m:nary>
                  </m:oMath>
                </a14:m>
                <a:r>
                  <a:rPr lang="pl-PL" dirty="0"/>
                  <a:t>	</a:t>
                </a:r>
              </a:p>
              <a:p>
                <a:pPr>
                  <a:lnSpc>
                    <a:spcPct val="150000"/>
                  </a:lnSpc>
                  <a:spcBef>
                    <a:spcPts val="0"/>
                  </a:spcBef>
                </a:pPr>
                <a:r>
                  <a:rPr lang="de-CH" sz="1800" dirty="0"/>
                  <a:t>Publisher, subscriber</a:t>
                </a:r>
              </a:p>
              <a:p>
                <a:pPr marL="0" indent="0">
                  <a:lnSpc>
                    <a:spcPct val="150000"/>
                  </a:lnSpc>
                  <a:spcBef>
                    <a:spcPts val="0"/>
                  </a:spcBef>
                  <a:buNone/>
                </a:pPr>
                <a:r>
                  <a:rPr lang="en-GB" dirty="0"/>
                  <a:t>	</a:t>
                </a:r>
                <a:r>
                  <a:rPr lang="pl-PL"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444"/>
                </a:stretch>
              </a:blipFill>
            </p:spPr>
            <p:txBody>
              <a:bodyPr/>
              <a:lstStyle/>
              <a:p>
                <a:r>
                  <a:rPr lang="en-GB">
                    <a:noFill/>
                  </a:rPr>
                  <a:t> </a:t>
                </a:r>
              </a:p>
            </p:txBody>
          </p:sp>
        </mc:Fallback>
      </mc:AlternateContent>
      <p:sp>
        <p:nvSpPr>
          <p:cNvPr id="7" name="Footer Placeholder 6">
            <a:extLst>
              <a:ext uri="{FF2B5EF4-FFF2-40B4-BE49-F238E27FC236}">
                <a16:creationId xmlns:a16="http://schemas.microsoft.com/office/drawing/2014/main" id="{C36D9CFD-553F-4E92-BCC7-795C41327E5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a:extLst>
              <a:ext uri="{FF2B5EF4-FFF2-40B4-BE49-F238E27FC236}">
                <a16:creationId xmlns:a16="http://schemas.microsoft.com/office/drawing/2014/main" id="{5CF9461C-5D03-4CE1-8CFF-648AEC18DAC4}"/>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4A7D60-FBFD-4A65-999F-11D54D491767}"/>
              </a:ext>
            </a:extLst>
          </p:cNvPr>
          <p:cNvSpPr>
            <a:spLocks noGrp="1"/>
          </p:cNvSpPr>
          <p:nvPr>
            <p:ph type="sldNum" sz="quarter" idx="12"/>
          </p:nvPr>
        </p:nvSpPr>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generated with high confidence">
            <a:extLst>
              <a:ext uri="{FF2B5EF4-FFF2-40B4-BE49-F238E27FC236}">
                <a16:creationId xmlns:a16="http://schemas.microsoft.com/office/drawing/2014/main" id="{C2E464F4-8211-44F7-B11B-F54B07355BD7}"/>
              </a:ext>
            </a:extLst>
          </p:cNvPr>
          <p:cNvPicPr>
            <a:picLocks noChangeAspect="1"/>
          </p:cNvPicPr>
          <p:nvPr/>
        </p:nvPicPr>
        <p:blipFill>
          <a:blip r:embed="rId2"/>
          <a:stretch>
            <a:fillRect/>
          </a:stretch>
        </p:blipFill>
        <p:spPr>
          <a:xfrm>
            <a:off x="4973843" y="709612"/>
            <a:ext cx="6610350" cy="5438775"/>
          </a:xfrm>
          <a:prstGeom prst="rect">
            <a:avLst/>
          </a:prstGeom>
        </p:spPr>
      </p:pic>
      <p:sp>
        <p:nvSpPr>
          <p:cNvPr id="2" name="Title 1"/>
          <p:cNvSpPr>
            <a:spLocks noGrp="1"/>
          </p:cNvSpPr>
          <p:nvPr>
            <p:ph type="title"/>
          </p:nvPr>
        </p:nvSpPr>
        <p:spPr>
          <a:xfrm>
            <a:off x="1295400" y="503853"/>
            <a:ext cx="9601200" cy="1477347"/>
          </a:xfrm>
        </p:spPr>
        <p:txBody>
          <a:bodyPr>
            <a:normAutofit/>
          </a:bodyPr>
          <a:lstStyle/>
          <a:p>
            <a:r>
              <a:rPr lang="en-GB" sz="2800" dirty="0"/>
              <a:t>System Overview of Context-Aware</a:t>
            </a:r>
            <a:br>
              <a:rPr lang="en-GB" sz="2800" dirty="0"/>
            </a:br>
            <a:r>
              <a:rPr lang="en-GB" sz="2800" dirty="0"/>
              <a:t>Advertisement Recommendation </a:t>
            </a:r>
            <a:br>
              <a:rPr lang="en-GB" sz="2800" dirty="0"/>
            </a:br>
            <a:r>
              <a:rPr lang="de-CH" sz="2800" dirty="0"/>
              <a:t>in Social Networks</a:t>
            </a:r>
            <a:endParaRPr lang="en-US" sz="2800"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600410174"/>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32CD897A-C47C-4A9C-8C64-9C86C6971C39}"/>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8799416B-D2D9-4351-A435-83722861CB71}"/>
              </a:ext>
            </a:extLst>
          </p:cNvPr>
          <p:cNvSpPr>
            <a:spLocks noGrp="1"/>
          </p:cNvSpPr>
          <p:nvPr>
            <p:ph type="sldNum" sz="quarter" idx="12"/>
          </p:nvPr>
        </p:nvSpPr>
        <p:spPr/>
        <p:txBody>
          <a:bodyPr/>
          <a:lstStyle/>
          <a:p>
            <a:fld id="{E31375A4-56A4-47D6-9801-1991572033F7}" type="slidenum">
              <a:rPr lang="en-US" smtClean="0"/>
              <a:t>6</a:t>
            </a:fld>
            <a:endParaRPr lang="en-US" dirty="0"/>
          </a:p>
        </p:txBody>
      </p:sp>
      <p:sp>
        <p:nvSpPr>
          <p:cNvPr id="6" name="Footer Placeholder 5">
            <a:extLst>
              <a:ext uri="{FF2B5EF4-FFF2-40B4-BE49-F238E27FC236}">
                <a16:creationId xmlns:a16="http://schemas.microsoft.com/office/drawing/2014/main" id="{0DDD7E8C-6497-448B-8B23-73051C1D471B}"/>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Combining the two equations </a:t>
            </a:r>
          </a:p>
        </p:txBody>
      </p:sp>
      <p:sp>
        <p:nvSpPr>
          <p:cNvPr id="4" name="Content Placeholder 3">
            <a:extLst>
              <a:ext uri="{FF2B5EF4-FFF2-40B4-BE49-F238E27FC236}">
                <a16:creationId xmlns:a16="http://schemas.microsoft.com/office/drawing/2014/main" id="{15AE7491-1138-4D73-B617-48A368F6485C}"/>
              </a:ext>
            </a:extLst>
          </p:cNvPr>
          <p:cNvSpPr>
            <a:spLocks noGrp="1"/>
          </p:cNvSpPr>
          <p:nvPr>
            <p:ph idx="1"/>
          </p:nvPr>
        </p:nvSpPr>
        <p:spPr/>
        <p:txBody>
          <a:bodyPr>
            <a:normAutofit/>
          </a:bodyPr>
          <a:lstStyle/>
          <a:p>
            <a:pPr marL="0" indent="0">
              <a:buNone/>
            </a:pPr>
            <a:r>
              <a:rPr lang="de-CH" dirty="0"/>
              <a:t>The total relevance between a user u and an ad a is given by the following equation which combains the user static interests and dynamic news feed from his friends.</a:t>
            </a:r>
          </a:p>
          <a:p>
            <a:pPr lvl="1"/>
            <a:r>
              <a:rPr lang="el-GR" dirty="0"/>
              <a:t>φ(</a:t>
            </a:r>
            <a:r>
              <a:rPr lang="de-CH" dirty="0"/>
              <a:t>u, a) = </a:t>
            </a:r>
            <a:r>
              <a:rPr lang="el-GR" dirty="0"/>
              <a:t>α · φ</a:t>
            </a:r>
            <a:r>
              <a:rPr lang="de-CH" baseline="-25000" dirty="0"/>
              <a:t>s</a:t>
            </a:r>
            <a:r>
              <a:rPr lang="de-CH" dirty="0"/>
              <a:t>(u, a) + (1 − </a:t>
            </a:r>
            <a:r>
              <a:rPr lang="el-GR" dirty="0"/>
              <a:t>α) · φ</a:t>
            </a:r>
            <a:r>
              <a:rPr lang="de-CH" baseline="-25000" dirty="0"/>
              <a:t>d</a:t>
            </a:r>
            <a:r>
              <a:rPr lang="de-CH" dirty="0"/>
              <a:t>(u, a).</a:t>
            </a:r>
          </a:p>
          <a:p>
            <a:pPr marL="0" indent="0">
              <a:buNone/>
            </a:pPr>
            <a:r>
              <a:rPr lang="de-CH" dirty="0"/>
              <a:t> Where </a:t>
            </a:r>
            <a:r>
              <a:rPr lang="el-GR" dirty="0"/>
              <a:t>α</a:t>
            </a:r>
            <a:r>
              <a:rPr lang="de-CH" dirty="0"/>
              <a:t> is a system parameter can set according to the application requriment.</a:t>
            </a:r>
          </a:p>
          <a:p>
            <a:r>
              <a:rPr lang="de-CH" dirty="0"/>
              <a:t>When </a:t>
            </a:r>
            <a:r>
              <a:rPr lang="el-GR" dirty="0"/>
              <a:t>α</a:t>
            </a:r>
            <a:r>
              <a:rPr lang="de-CH" dirty="0"/>
              <a:t> close to 1</a:t>
            </a:r>
          </a:p>
          <a:p>
            <a:pPr lvl="1"/>
            <a:r>
              <a:rPr lang="de-CH" dirty="0"/>
              <a:t>Static, easy to maintain, less effort</a:t>
            </a:r>
          </a:p>
          <a:p>
            <a:r>
              <a:rPr lang="de-CH" dirty="0"/>
              <a:t>When close to  0</a:t>
            </a:r>
          </a:p>
          <a:p>
            <a:pPr lvl="1"/>
            <a:r>
              <a:rPr lang="de-CH" dirty="0"/>
              <a:t>Dynamic, real time, efficient.</a:t>
            </a:r>
            <a:endParaRPr lang="en-CH" dirty="0"/>
          </a:p>
        </p:txBody>
      </p:sp>
      <p:sp>
        <p:nvSpPr>
          <p:cNvPr id="3" name="Slide Number Placeholder 2">
            <a:extLst>
              <a:ext uri="{FF2B5EF4-FFF2-40B4-BE49-F238E27FC236}">
                <a16:creationId xmlns:a16="http://schemas.microsoft.com/office/drawing/2014/main" id="{2848A7E8-ED58-4904-9FB0-DABFFD08523F}"/>
              </a:ext>
            </a:extLst>
          </p:cNvPr>
          <p:cNvSpPr>
            <a:spLocks noGrp="1"/>
          </p:cNvSpPr>
          <p:nvPr>
            <p:ph type="sldNum" sz="quarter" idx="12"/>
          </p:nvPr>
        </p:nvSpPr>
        <p:spPr/>
        <p:txBody>
          <a:bodyPr/>
          <a:lstStyle/>
          <a:p>
            <a:fld id="{E31375A4-56A4-47D6-9801-1991572033F7}" type="slidenum">
              <a:rPr lang="en-US" smtClean="0"/>
              <a:t>7</a:t>
            </a:fld>
            <a:endParaRPr lang="en-US" dirty="0"/>
          </a:p>
        </p:txBody>
      </p:sp>
      <p:sp>
        <p:nvSpPr>
          <p:cNvPr id="5" name="Date Placeholder 4">
            <a:extLst>
              <a:ext uri="{FF2B5EF4-FFF2-40B4-BE49-F238E27FC236}">
                <a16:creationId xmlns:a16="http://schemas.microsoft.com/office/drawing/2014/main" id="{BC1674A6-43AD-4826-9907-DCCB19FDB7CE}"/>
              </a:ext>
            </a:extLst>
          </p:cNvPr>
          <p:cNvSpPr>
            <a:spLocks noGrp="1"/>
          </p:cNvSpPr>
          <p:nvPr>
            <p:ph type="dt" sz="half" idx="10"/>
          </p:nvPr>
        </p:nvSpPr>
        <p:spPr/>
        <p:txBody>
          <a:bodyPr/>
          <a:lstStyle/>
          <a:p>
            <a:r>
              <a:rPr lang="en-CH"/>
              <a:t>13/12/2017</a:t>
            </a:r>
            <a:endParaRPr lang="en-US" dirty="0"/>
          </a:p>
        </p:txBody>
      </p:sp>
      <p:sp>
        <p:nvSpPr>
          <p:cNvPr id="6" name="Footer Placeholder 5">
            <a:extLst>
              <a:ext uri="{FF2B5EF4-FFF2-40B4-BE49-F238E27FC236}">
                <a16:creationId xmlns:a16="http://schemas.microsoft.com/office/drawing/2014/main" id="{7835D9DF-6281-44B8-BF2D-560D5318ACD3}"/>
              </a:ext>
            </a:extLst>
          </p:cNvPr>
          <p:cNvSpPr>
            <a:spLocks noGrp="1"/>
          </p:cNvSpPr>
          <p:nvPr>
            <p:ph type="ftr" sz="quarter" idx="11"/>
          </p:nvPr>
        </p:nvSpPr>
        <p:spPr/>
        <p:txBody>
          <a:bodyPr/>
          <a:lstStyle/>
          <a:p>
            <a:r>
              <a:rPr lang="en-GB"/>
              <a:t>Context-aware advertisement recommendation for high-speed social news feeding</a:t>
            </a:r>
            <a:endParaRPr 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dirty="0"/>
              <a:t>3.1 Online retrieval algorithm 1/3</a:t>
            </a:r>
            <a:endParaRPr lang="en-US" sz="28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63D34192-D644-4222-BBF5-FBFDFDAEF83E}"/>
                  </a:ext>
                </a:extLst>
              </p:cNvPr>
              <p:cNvSpPr>
                <a:spLocks noGrp="1"/>
              </p:cNvSpPr>
              <p:nvPr>
                <p:ph idx="1"/>
              </p:nvPr>
            </p:nvSpPr>
            <p:spPr>
              <a:xfrm>
                <a:off x="1295400" y="1981201"/>
                <a:ext cx="9601200" cy="3809999"/>
              </a:xfrm>
            </p:spPr>
            <p:txBody>
              <a:bodyPr>
                <a:normAutofit lnSpcReduction="10000"/>
              </a:bodyPr>
              <a:lstStyle/>
              <a:p>
                <a:r>
                  <a:rPr lang="en-GB" dirty="0"/>
                  <a:t>Existing social ad recommendation systems learn a model </a:t>
                </a:r>
                <a:r>
                  <a:rPr lang="de-CH" dirty="0"/>
                  <a:t>for personal interests offline</a:t>
                </a:r>
              </a:p>
              <a:p>
                <a:pPr lvl="1"/>
                <a:r>
                  <a:rPr lang="de-CH" dirty="0"/>
                  <a:t>Static model, Offilne computed, returns with the user news feed</a:t>
                </a:r>
              </a:p>
              <a:p>
                <a:r>
                  <a:rPr lang="de-CH" dirty="0"/>
                  <a:t>These models don’t work in the context aware </a:t>
                </a:r>
              </a:p>
              <a:p>
                <a:pPr lvl="1"/>
                <a:r>
                  <a:rPr lang="de-CH" dirty="0"/>
                  <a:t>Dynamaic context, write operations, news feed variations</a:t>
                </a:r>
              </a:p>
              <a:p>
                <a:r>
                  <a:rPr lang="de-CH" dirty="0"/>
                  <a:t>User triggers read operation.</a:t>
                </a:r>
              </a:p>
              <a:p>
                <a:pPr lvl="1"/>
                <a:r>
                  <a:rPr lang="de-CH" dirty="0"/>
                  <a:t>Scan all ads database without prober index, very high cost </a:t>
                </a:r>
              </a:p>
              <a:p>
                <a:r>
                  <a:rPr lang="de-CH" dirty="0"/>
                  <a:t>Rewrite the ranking functions in aggregation way</a:t>
                </a:r>
              </a:p>
              <a:p>
                <a:pPr lvl="1">
                  <a:spcAft>
                    <a:spcPts val="1200"/>
                  </a:spcAft>
                </a:pPr>
                <a14:m>
                  <m:oMath xmlns:m="http://schemas.openxmlformats.org/officeDocument/2006/math">
                    <m:r>
                      <m:rPr>
                        <m:nor/>
                      </m:rPr>
                      <a:rPr lang="el-GR" smtClean="0"/>
                      <m:t>φ</m:t>
                    </m:r>
                    <m:r>
                      <m:rPr>
                        <m:nor/>
                      </m:rPr>
                      <a:rPr lang="el-GR" smtClean="0"/>
                      <m:t>(</m:t>
                    </m:r>
                    <m:r>
                      <m:rPr>
                        <m:nor/>
                      </m:rPr>
                      <a:rPr lang="de-CH" smtClean="0"/>
                      <m:t>u</m:t>
                    </m:r>
                    <m:r>
                      <m:rPr>
                        <m:nor/>
                      </m:rPr>
                      <a:rPr lang="de-CH" smtClean="0"/>
                      <m:t>, </m:t>
                    </m:r>
                    <m:r>
                      <m:rPr>
                        <m:nor/>
                      </m:rPr>
                      <a:rPr lang="de-CH" smtClean="0"/>
                      <m:t>a</m:t>
                    </m:r>
                    <m:r>
                      <m:rPr>
                        <m:nor/>
                      </m:rPr>
                      <a:rPr lang="de-CH" smtClean="0"/>
                      <m:t>) = </m:t>
                    </m:r>
                    <m:nary>
                      <m:naryPr>
                        <m:chr m:val="∑"/>
                        <m:supHide m:val="on"/>
                        <m:ctrlPr>
                          <a:rPr lang="de-CH" i="1" smtClean="0">
                            <a:latin typeface="Cambria Math" panose="02040503050406030204" pitchFamily="18" charset="0"/>
                          </a:rPr>
                        </m:ctrlPr>
                      </m:naryPr>
                      <m:sub>
                        <m:r>
                          <m:rPr>
                            <m:brk m:alnAt="7"/>
                          </m:rP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 </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𝛼</m:t>
                                </m:r>
                              </m:num>
                              <m:den>
                                <m:r>
                                  <a:rPr lang="de-CH" b="0" i="1" smtClean="0">
                                    <a:latin typeface="Cambria Math" panose="02040503050406030204" pitchFamily="18" charset="0"/>
                                    <a:ea typeface="Cambria Math" panose="02040503050406030204" pitchFamily="18" charset="0"/>
                                  </a:rPr>
                                  <m:t>𝑚</m:t>
                                </m:r>
                              </m:den>
                            </m:f>
                            <m:nary>
                              <m:naryPr>
                                <m:chr m:val="∑"/>
                                <m:supHide m:val="on"/>
                                <m:ctrlPr>
                                  <a:rPr lang="de-CH" b="0" i="1" smtClean="0">
                                    <a:latin typeface="Cambria Math" panose="02040503050406030204" pitchFamily="18" charset="0"/>
                                    <a:ea typeface="Cambria Math" panose="02040503050406030204" pitchFamily="18" charset="0"/>
                                  </a:rPr>
                                </m:ctrlPr>
                              </m:naryPr>
                              <m:sub>
                                <m:r>
                                  <m:rPr>
                                    <m:brk m:alnAt="7"/>
                                  </m:rP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sub>
                              <m:sup/>
                              <m:e>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e>
                            </m:nary>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oMath>
                </a14:m>
                <a:endParaRPr lang="de-CH" dirty="0"/>
              </a:p>
            </p:txBody>
          </p:sp>
        </mc:Choice>
        <mc:Fallback xmlns="">
          <p:sp>
            <p:nvSpPr>
              <p:cNvPr id="10" name="Content Placeholder 9">
                <a:extLst>
                  <a:ext uri="{FF2B5EF4-FFF2-40B4-BE49-F238E27FC236}">
                    <a16:creationId xmlns:a16="http://schemas.microsoft.com/office/drawing/2014/main" id="{63D34192-D644-4222-BBF5-FBFDFDAEF83E}"/>
                  </a:ext>
                </a:extLst>
              </p:cNvPr>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571" t="-2240" b="-12000"/>
                </a:stretch>
              </a:blipFill>
            </p:spPr>
            <p:txBody>
              <a:bodyPr/>
              <a:lstStyle/>
              <a:p>
                <a:r>
                  <a:rPr lang="en-GB">
                    <a:noFill/>
                  </a:rPr>
                  <a:t> </a:t>
                </a:r>
              </a:p>
            </p:txBody>
          </p:sp>
        </mc:Fallback>
      </mc:AlternateContent>
      <p:sp>
        <p:nvSpPr>
          <p:cNvPr id="9" name="Footer Placeholder 8">
            <a:extLst>
              <a:ext uri="{FF2B5EF4-FFF2-40B4-BE49-F238E27FC236}">
                <a16:creationId xmlns:a16="http://schemas.microsoft.com/office/drawing/2014/main" id="{46DDD673-3598-47B0-9A60-A851FBBD6C0F}"/>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a:extLst>
              <a:ext uri="{FF2B5EF4-FFF2-40B4-BE49-F238E27FC236}">
                <a16:creationId xmlns:a16="http://schemas.microsoft.com/office/drawing/2014/main" id="{D4E716F0-784E-4C3F-83E2-E71912AD956A}"/>
              </a:ext>
            </a:extLst>
          </p:cNvPr>
          <p:cNvSpPr>
            <a:spLocks noGrp="1"/>
          </p:cNvSpPr>
          <p:nvPr>
            <p:ph type="dt" sz="half" idx="10"/>
          </p:nvPr>
        </p:nvSpPr>
        <p:spPr/>
        <p:txBody>
          <a:bodyPr/>
          <a:lstStyle/>
          <a:p>
            <a:r>
              <a:rPr lang="en-CH" dirty="0"/>
              <a:t>13/12/2017</a:t>
            </a:r>
            <a:endParaRPr lang="en-US" dirty="0"/>
          </a:p>
        </p:txBody>
      </p:sp>
      <p:sp>
        <p:nvSpPr>
          <p:cNvPr id="8" name="Slide Number Placeholder 7">
            <a:extLst>
              <a:ext uri="{FF2B5EF4-FFF2-40B4-BE49-F238E27FC236}">
                <a16:creationId xmlns:a16="http://schemas.microsoft.com/office/drawing/2014/main" id="{049C1873-C6B5-4053-A438-C6643F073CC1}"/>
              </a:ext>
            </a:extLst>
          </p:cNvPr>
          <p:cNvSpPr>
            <a:spLocks noGrp="1"/>
          </p:cNvSpPr>
          <p:nvPr>
            <p:ph type="sldNum" sz="quarter" idx="12"/>
          </p:nvPr>
        </p:nvSpPr>
        <p:spPr/>
        <p:txBody>
          <a:bodyPr/>
          <a:lstStyle/>
          <a:p>
            <a:fld id="{E31375A4-56A4-47D6-9801-1991572033F7}" type="slidenum">
              <a:rPr lang="en-US" smtClean="0"/>
              <a:t>8</a:t>
            </a:fld>
            <a:endParaRPr lang="en-US" dirty="0"/>
          </a:p>
        </p:txBody>
      </p:sp>
      <p:sp>
        <p:nvSpPr>
          <p:cNvPr id="5" name="Right Brace 4">
            <a:extLst>
              <a:ext uri="{FF2B5EF4-FFF2-40B4-BE49-F238E27FC236}">
                <a16:creationId xmlns:a16="http://schemas.microsoft.com/office/drawing/2014/main" id="{EC4FB6A4-B630-422D-8739-8425901278CE}"/>
              </a:ext>
            </a:extLst>
          </p:cNvPr>
          <p:cNvSpPr/>
          <p:nvPr/>
        </p:nvSpPr>
        <p:spPr>
          <a:xfrm rot="5400000">
            <a:off x="5044033" y="4030216"/>
            <a:ext cx="297711" cy="3318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dirty="0"/>
          </a:p>
        </p:txBody>
      </p:sp>
      <p:sp>
        <p:nvSpPr>
          <p:cNvPr id="26" name="TextBox 25">
            <a:extLst>
              <a:ext uri="{FF2B5EF4-FFF2-40B4-BE49-F238E27FC236}">
                <a16:creationId xmlns:a16="http://schemas.microsoft.com/office/drawing/2014/main" id="{C5FE3DE3-B6B7-42D0-828F-B3F1E4F1715B}"/>
              </a:ext>
            </a:extLst>
          </p:cNvPr>
          <p:cNvSpPr txBox="1"/>
          <p:nvPr/>
        </p:nvSpPr>
        <p:spPr>
          <a:xfrm>
            <a:off x="4369849" y="5655125"/>
            <a:ext cx="890919" cy="338554"/>
          </a:xfrm>
          <a:prstGeom prst="rect">
            <a:avLst/>
          </a:prstGeom>
          <a:noFill/>
        </p:spPr>
        <p:txBody>
          <a:bodyPr wrap="square" rtlCol="0">
            <a:spAutoFit/>
          </a:bodyPr>
          <a:lstStyle/>
          <a:p>
            <a:r>
              <a:rPr lang="en-GB" sz="1600" dirty="0"/>
              <a:t>Q</a:t>
            </a:r>
            <a:r>
              <a:rPr lang="en-GB" sz="1600" baseline="-25000" dirty="0"/>
              <a:t>u</a:t>
            </a:r>
            <a:r>
              <a:rPr lang="en-GB" sz="1600" dirty="0"/>
              <a:t>(w)</a:t>
            </a:r>
            <a:endParaRPr lang="en-GB" sz="1600" baseline="-250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C3D8-E7CF-4A47-9206-25B069B6A0A3}"/>
              </a:ext>
            </a:extLst>
          </p:cNvPr>
          <p:cNvSpPr>
            <a:spLocks noGrp="1"/>
          </p:cNvSpPr>
          <p:nvPr>
            <p:ph type="title"/>
          </p:nvPr>
        </p:nvSpPr>
        <p:spPr/>
        <p:txBody>
          <a:bodyPr/>
          <a:lstStyle/>
          <a:p>
            <a:r>
              <a:rPr lang="de-CH" dirty="0"/>
              <a:t>3.1 Online retrieval algorithm 2/3</a:t>
            </a:r>
            <a:endParaRPr lang="en-GB" dirty="0"/>
          </a:p>
        </p:txBody>
      </p:sp>
      <p:sp>
        <p:nvSpPr>
          <p:cNvPr id="3" name="Content Placeholder 2">
            <a:extLst>
              <a:ext uri="{FF2B5EF4-FFF2-40B4-BE49-F238E27FC236}">
                <a16:creationId xmlns:a16="http://schemas.microsoft.com/office/drawing/2014/main" id="{573899AE-1346-4F83-8E7B-403C1C8D7E09}"/>
              </a:ext>
            </a:extLst>
          </p:cNvPr>
          <p:cNvSpPr>
            <a:spLocks noGrp="1"/>
          </p:cNvSpPr>
          <p:nvPr>
            <p:ph idx="1"/>
          </p:nvPr>
        </p:nvSpPr>
        <p:spPr/>
        <p:txBody>
          <a:bodyPr>
            <a:noAutofit/>
          </a:bodyPr>
          <a:lstStyle/>
          <a:p>
            <a:pPr marL="0" indent="0">
              <a:buNone/>
            </a:pPr>
            <a:r>
              <a:rPr lang="en-GB" dirty="0"/>
              <a:t>After rewriting the ranking function in aggregation way we can simplify the online </a:t>
            </a:r>
          </a:p>
          <a:p>
            <a:pPr marL="0" indent="0">
              <a:buNone/>
            </a:pPr>
            <a:r>
              <a:rPr lang="en-GB" dirty="0"/>
              <a:t>Retrieval algorithm as follows:</a:t>
            </a:r>
          </a:p>
          <a:p>
            <a:pPr marL="457200" indent="-457200">
              <a:lnSpc>
                <a:spcPct val="160000"/>
              </a:lnSpc>
              <a:spcBef>
                <a:spcPts val="600"/>
              </a:spcBef>
              <a:buFont typeface="+mj-lt"/>
              <a:buAutoNum type="arabicPeriod"/>
            </a:pPr>
            <a:r>
              <a:rPr lang="de-CH" dirty="0"/>
              <a:t>Rel(a,w) independent of the dynamic context so it could be offiline calcultaed and sorted </a:t>
            </a:r>
          </a:p>
          <a:p>
            <a:pPr marL="457200" indent="-457200">
              <a:lnSpc>
                <a:spcPct val="160000"/>
              </a:lnSpc>
              <a:spcBef>
                <a:spcPts val="0"/>
              </a:spcBef>
              <a:buFont typeface="+mj-lt"/>
              <a:buAutoNum type="arabicPeriod"/>
            </a:pPr>
            <a:r>
              <a:rPr lang="en-GB" dirty="0"/>
              <a:t>Therefore, we can maintain |T| inverted lists for each user, each sorted by rel(a,w).</a:t>
            </a:r>
          </a:p>
          <a:p>
            <a:pPr marL="457200" indent="-457200">
              <a:lnSpc>
                <a:spcPct val="160000"/>
              </a:lnSpc>
              <a:spcBef>
                <a:spcPts val="0"/>
              </a:spcBef>
              <a:buFont typeface="+mj-lt"/>
              <a:buAutoNum type="arabicPeriod"/>
            </a:pPr>
            <a:r>
              <a:rPr lang="de-CH" dirty="0"/>
              <a:t>Appling the threshold algorithm</a:t>
            </a:r>
            <a:endParaRPr lang="en-GB" dirty="0"/>
          </a:p>
        </p:txBody>
      </p:sp>
      <p:sp>
        <p:nvSpPr>
          <p:cNvPr id="4" name="Footer Placeholder 3">
            <a:extLst>
              <a:ext uri="{FF2B5EF4-FFF2-40B4-BE49-F238E27FC236}">
                <a16:creationId xmlns:a16="http://schemas.microsoft.com/office/drawing/2014/main" id="{BA83B4D1-6AED-42E0-93E2-95B735731A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7AC70657-9265-4A22-BA3E-FE58A118077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59A7E5-ABEA-4B8E-BF27-4384031F5B9C}"/>
              </a:ext>
            </a:extLst>
          </p:cNvPr>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369544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2653</TotalTime>
  <Words>1461</Words>
  <Application>Microsoft Office PowerPoint</Application>
  <PresentationFormat>Widescreen</PresentationFormat>
  <Paragraphs>167</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Tahoma</vt:lpstr>
      <vt:lpstr>Wingdings</vt:lpstr>
      <vt:lpstr>Diamond Grid 16x9</vt:lpstr>
      <vt:lpstr>Context-aware advertisement recommendation for  high-speed social news feeding</vt:lpstr>
      <vt:lpstr>Agenda</vt:lpstr>
      <vt:lpstr>1. Introduction</vt:lpstr>
      <vt:lpstr>2. Related work</vt:lpstr>
      <vt:lpstr>3. Preliminaries </vt:lpstr>
      <vt:lpstr>System Overview of Context-Aware Advertisement Recommendation  in Social Networks</vt:lpstr>
      <vt:lpstr>Combining the two equations </vt:lpstr>
      <vt:lpstr>3.1 Online retrieval algorithm 1/3</vt:lpstr>
      <vt:lpstr>3.1 Online retrieval algorithm 2/3</vt:lpstr>
      <vt:lpstr>3.1 Online retrieval algorithm 3/3</vt:lpstr>
      <vt:lpstr>3.2 Safe region algorithm 1/3</vt:lpstr>
      <vt:lpstr>Safe region algorithm: Construction 2/3</vt:lpstr>
      <vt:lpstr>Safe region algorithm: Optimization 3/3</vt:lpstr>
      <vt:lpstr>4. Hybrid model 1/2</vt:lpstr>
      <vt:lpstr>4. Hybrid model 2/2</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Altahan, Mohammad (STUDENTS)</dc:creator>
  <cp:lastModifiedBy>Altahan, Mohammad (STUDENTS)</cp:lastModifiedBy>
  <cp:revision>102</cp:revision>
  <dcterms:created xsi:type="dcterms:W3CDTF">2017-12-03T16:31:14Z</dcterms:created>
  <dcterms:modified xsi:type="dcterms:W3CDTF">2017-12-12T09:04:07Z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