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83773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3000"/>
              <a:t>Programação paralela com algoritmo </a:t>
            </a:r>
            <a:br>
              <a:rPr lang="pt-BR" sz="3000"/>
            </a:br>
          </a:p>
          <a:p>
            <a:pPr>
              <a:spcBef>
                <a:spcPts val="0"/>
              </a:spcBef>
              <a:buNone/>
            </a:pPr>
            <a:r>
              <a:rPr lang="pt-BR" sz="3000"/>
              <a:t>K-means em plataforma CUDA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000"/>
              <a:t>Alex Silva Torres,</a:t>
            </a:r>
            <a:r>
              <a:rPr b="1" lang="pt-BR" sz="2000"/>
              <a:t> RA 161939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2000"/>
              <a:t>Thiago José Mazarão Maltempi,</a:t>
            </a:r>
            <a:r>
              <a:rPr b="1" lang="pt-BR" sz="2000"/>
              <a:t> RA 180070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1800"/>
              <a:t>MO644 - Programação Paralela  -- UNICAMP</a:t>
            </a:r>
            <a:br>
              <a:rPr lang="pt-BR" sz="1800"/>
            </a:br>
            <a:r>
              <a:rPr lang="pt-BR" sz="1800"/>
              <a:t>https://github.com/maltempi/kmeans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000"/>
              <a:t>Sobre o K-means e soluções</a:t>
            </a:r>
          </a:p>
        </p:txBody>
      </p:sp>
      <p:sp>
        <p:nvSpPr>
          <p:cNvPr id="47" name="Shape 47"/>
          <p:cNvSpPr/>
          <p:nvPr/>
        </p:nvSpPr>
        <p:spPr>
          <a:xfrm>
            <a:off x="123600" y="3711000"/>
            <a:ext cx="2138400" cy="1316699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pt-BR" sz="2400"/>
              <a:t>Atualizar Centróides</a:t>
            </a:r>
          </a:p>
        </p:txBody>
      </p:sp>
      <p:sp>
        <p:nvSpPr>
          <p:cNvPr id="48" name="Shape 48"/>
          <p:cNvSpPr/>
          <p:nvPr/>
        </p:nvSpPr>
        <p:spPr>
          <a:xfrm>
            <a:off x="2648250" y="1959750"/>
            <a:ext cx="2138400" cy="1316699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pt-BR" sz="2400"/>
              <a:t>Agrupar por cluster</a:t>
            </a:r>
            <a:br>
              <a:rPr b="1" lang="pt-BR" sz="2400"/>
            </a:br>
            <a:r>
              <a:rPr b="1" lang="pt-BR" sz="1800"/>
              <a:t>84,33%</a:t>
            </a:r>
            <a:r>
              <a:rPr b="1" lang="pt-BR" sz="2400"/>
              <a:t> </a:t>
            </a:r>
            <a:br>
              <a:rPr b="1" lang="pt-BR"/>
            </a:br>
            <a:r>
              <a:rPr b="1" lang="pt-BR"/>
              <a:t>DE EXECUÇÃO</a:t>
            </a:r>
          </a:p>
        </p:txBody>
      </p:sp>
      <p:sp>
        <p:nvSpPr>
          <p:cNvPr id="49" name="Shape 49"/>
          <p:cNvSpPr/>
          <p:nvPr/>
        </p:nvSpPr>
        <p:spPr>
          <a:xfrm>
            <a:off x="2648250" y="3711000"/>
            <a:ext cx="2138400" cy="13166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</a:rPr>
              <a:t>Somar pontos dos centróides</a:t>
            </a:r>
            <a:br>
              <a:rPr b="1" lang="pt-BR" sz="1800">
                <a:solidFill>
                  <a:schemeClr val="dk1"/>
                </a:solidFill>
              </a:rPr>
            </a:br>
            <a:r>
              <a:rPr b="1" lang="pt-BR" sz="1800">
                <a:solidFill>
                  <a:schemeClr val="dk1"/>
                </a:solidFill>
              </a:rPr>
              <a:t>11,86% </a:t>
            </a:r>
            <a:br>
              <a:rPr b="1" lang="pt-BR" sz="1800">
                <a:solidFill>
                  <a:schemeClr val="dk1"/>
                </a:solidFill>
              </a:rPr>
            </a:br>
            <a:r>
              <a:rPr b="1" lang="pt-BR">
                <a:solidFill>
                  <a:schemeClr val="dk1"/>
                </a:solidFill>
              </a:rPr>
              <a:t>DE EXECUÇÃO</a:t>
            </a:r>
          </a:p>
        </p:txBody>
      </p:sp>
      <p:sp>
        <p:nvSpPr>
          <p:cNvPr id="50" name="Shape 50"/>
          <p:cNvSpPr/>
          <p:nvPr/>
        </p:nvSpPr>
        <p:spPr>
          <a:xfrm>
            <a:off x="2314418" y="2392100"/>
            <a:ext cx="281400" cy="28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560800" y="3376269"/>
            <a:ext cx="281400" cy="2348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314426" y="4183625"/>
            <a:ext cx="234000" cy="281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23600" y="1959750"/>
            <a:ext cx="2138400" cy="1316699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pt-BR" sz="2400"/>
              <a:t>Inicializar K centróides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27125" y="1182575"/>
            <a:ext cx="4656000" cy="97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/>
              <a:t>  </a:t>
            </a:r>
            <a:r>
              <a:rPr b="1" lang="pt-BR" sz="2000"/>
              <a:t>Fluxo resumido de uma iteração do K-means e seus hotspots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62" y="2182562"/>
            <a:ext cx="3933574" cy="26223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5210450" y="1135925"/>
            <a:ext cx="3933600" cy="97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pt-BR" sz="2000"/>
              <a:t>Representação do resultado do k-means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4"/>
            <a:ext cx="8229600" cy="1437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pt-BR"/>
              <a:t>Resultados</a:t>
            </a:r>
            <a:br>
              <a:rPr lang="pt-BR"/>
            </a:br>
            <a:r>
              <a:rPr lang="pt-BR" sz="1800"/>
              <a:t>CPU i7-4500U 1.80GHz x 4 e GPU GeForce GT 740M com 384 CUDA cores.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898" y="1176575"/>
            <a:ext cx="6332200" cy="38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02625" y="298825"/>
            <a:ext cx="9101999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/>
              <a:t>Resultados referentes à 15 iterações do k-means</a:t>
            </a:r>
            <a:br>
              <a:rPr lang="pt-BR" sz="1800"/>
            </a:br>
            <a:r>
              <a:rPr lang="pt-BR" sz="1800"/>
              <a:t>CPU i7-4500U 1.80GHz x 4 e GPU GeForce GT 740M com 384 CUDA cores.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75" y="693625"/>
            <a:ext cx="8103550" cy="4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