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7" r:id="rId1"/>
  </p:sldMasterIdLst>
  <p:notesMasterIdLst>
    <p:notesMasterId r:id="rId33"/>
  </p:notesMasterIdLst>
  <p:handoutMasterIdLst>
    <p:handoutMasterId r:id="rId34"/>
  </p:handoutMasterIdLst>
  <p:sldIdLst>
    <p:sldId id="419" r:id="rId2"/>
    <p:sldId id="1580" r:id="rId3"/>
    <p:sldId id="1569" r:id="rId4"/>
    <p:sldId id="1573" r:id="rId5"/>
    <p:sldId id="1552" r:id="rId6"/>
    <p:sldId id="1553" r:id="rId7"/>
    <p:sldId id="1572" r:id="rId8"/>
    <p:sldId id="1556" r:id="rId9"/>
    <p:sldId id="1576" r:id="rId10"/>
    <p:sldId id="1574" r:id="rId11"/>
    <p:sldId id="1588" r:id="rId12"/>
    <p:sldId id="1591" r:id="rId13"/>
    <p:sldId id="1575" r:id="rId14"/>
    <p:sldId id="1577" r:id="rId15"/>
    <p:sldId id="1585" r:id="rId16"/>
    <p:sldId id="1579" r:id="rId17"/>
    <p:sldId id="1586" r:id="rId18"/>
    <p:sldId id="1589" r:id="rId19"/>
    <p:sldId id="1582" r:id="rId20"/>
    <p:sldId id="1583" r:id="rId21"/>
    <p:sldId id="1562" r:id="rId22"/>
    <p:sldId id="1563" r:id="rId23"/>
    <p:sldId id="1567" r:id="rId24"/>
    <p:sldId id="1578" r:id="rId25"/>
    <p:sldId id="1555" r:id="rId26"/>
    <p:sldId id="1587" r:id="rId27"/>
    <p:sldId id="1557" r:id="rId28"/>
    <p:sldId id="1560" r:id="rId29"/>
    <p:sldId id="1590" r:id="rId30"/>
    <p:sldId id="1592" r:id="rId31"/>
    <p:sldId id="15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5037FA-B3C6-FD42-A8C4-7E9D2A17D28C}">
          <p14:sldIdLst>
            <p14:sldId id="419"/>
            <p14:sldId id="1580"/>
            <p14:sldId id="1569"/>
            <p14:sldId id="1573"/>
            <p14:sldId id="1552"/>
            <p14:sldId id="1553"/>
            <p14:sldId id="1572"/>
            <p14:sldId id="1556"/>
            <p14:sldId id="1576"/>
            <p14:sldId id="1574"/>
            <p14:sldId id="1588"/>
            <p14:sldId id="1591"/>
            <p14:sldId id="1575"/>
            <p14:sldId id="1577"/>
            <p14:sldId id="1585"/>
            <p14:sldId id="1579"/>
            <p14:sldId id="1586"/>
            <p14:sldId id="1589"/>
            <p14:sldId id="1582"/>
            <p14:sldId id="1583"/>
            <p14:sldId id="1562"/>
            <p14:sldId id="1563"/>
            <p14:sldId id="1567"/>
            <p14:sldId id="1578"/>
            <p14:sldId id="1555"/>
            <p14:sldId id="1587"/>
            <p14:sldId id="1557"/>
            <p14:sldId id="1560"/>
            <p14:sldId id="1590"/>
            <p14:sldId id="1592"/>
            <p14:sldId id="15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3393"/>
    <a:srgbClr val="0000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83"/>
    <p:restoredTop sz="85874" autoAdjust="0"/>
  </p:normalViewPr>
  <p:slideViewPr>
    <p:cSldViewPr snapToGrid="0" snapToObjects="1">
      <p:cViewPr varScale="1">
        <p:scale>
          <a:sx n="120" d="100"/>
          <a:sy n="120" d="100"/>
        </p:scale>
        <p:origin x="1208" y="192"/>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3976"/>
    </p:cViewPr>
  </p:sorterViewPr>
  <p:notesViewPr>
    <p:cSldViewPr snapToGrid="0" snapToObjects="1">
      <p:cViewPr varScale="1">
        <p:scale>
          <a:sx n="79" d="100"/>
          <a:sy n="79" d="100"/>
        </p:scale>
        <p:origin x="4080"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7222E7-1FEC-41DA-B156-FC7715F86453}"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1A01E73C-165F-46EF-9B48-4E4DDAB232E0}">
      <dgm:prSet/>
      <dgm:spPr/>
      <dgm:t>
        <a:bodyPr/>
        <a:lstStyle/>
        <a:p>
          <a:r>
            <a:rPr lang="en-US"/>
            <a:t>I’m a generalist statistician, so please don’t consider my statements definitive </a:t>
          </a:r>
        </a:p>
      </dgm:t>
    </dgm:pt>
    <dgm:pt modelId="{1041B256-95BB-431C-8A94-1BA18926A965}" type="parTrans" cxnId="{FB35C7CB-10DC-4A4A-AA58-0F9AF3E1CF5B}">
      <dgm:prSet/>
      <dgm:spPr/>
      <dgm:t>
        <a:bodyPr/>
        <a:lstStyle/>
        <a:p>
          <a:endParaRPr lang="en-US" sz="2000"/>
        </a:p>
      </dgm:t>
    </dgm:pt>
    <dgm:pt modelId="{171E8B6B-B66B-49FC-8263-C09B484D3871}" type="sibTrans" cxnId="{FB35C7CB-10DC-4A4A-AA58-0F9AF3E1CF5B}">
      <dgm:prSet/>
      <dgm:spPr/>
      <dgm:t>
        <a:bodyPr/>
        <a:lstStyle/>
        <a:p>
          <a:endParaRPr lang="en-US"/>
        </a:p>
      </dgm:t>
    </dgm:pt>
    <dgm:pt modelId="{21276D5E-97F5-194D-97CE-A10F75212B6A}">
      <dgm:prSet/>
      <dgm:spPr/>
      <dgm:t>
        <a:bodyPr/>
        <a:lstStyle/>
        <a:p>
          <a:r>
            <a:rPr lang="en-US"/>
            <a:t>Doing your own reading is encouraged</a:t>
          </a:r>
        </a:p>
      </dgm:t>
    </dgm:pt>
    <dgm:pt modelId="{E7243A96-BDBB-0646-8295-594D4CB2EF2B}" type="parTrans" cxnId="{A2FB82BA-1C62-F145-92F2-7A9CDF1C356D}">
      <dgm:prSet/>
      <dgm:spPr/>
      <dgm:t>
        <a:bodyPr/>
        <a:lstStyle/>
        <a:p>
          <a:endParaRPr lang="en-US" sz="2000"/>
        </a:p>
      </dgm:t>
    </dgm:pt>
    <dgm:pt modelId="{073A306E-6E80-FC4F-9DD2-FD2B65E43062}" type="sibTrans" cxnId="{A2FB82BA-1C62-F145-92F2-7A9CDF1C356D}">
      <dgm:prSet/>
      <dgm:spPr/>
      <dgm:t>
        <a:bodyPr/>
        <a:lstStyle/>
        <a:p>
          <a:endParaRPr lang="en-US"/>
        </a:p>
      </dgm:t>
    </dgm:pt>
    <dgm:pt modelId="{3E99C09C-6D77-D64D-A365-31AE592BB085}">
      <dgm:prSet/>
      <dgm:spPr/>
      <dgm:t>
        <a:bodyPr/>
        <a:lstStyle/>
        <a:p>
          <a:r>
            <a:rPr lang="en-US"/>
            <a:t>This is based on an in-house presentation for my group on using Cox regression</a:t>
          </a:r>
        </a:p>
      </dgm:t>
    </dgm:pt>
    <dgm:pt modelId="{FA0A00B5-A319-AB43-8994-410F75BE1F19}" type="parTrans" cxnId="{407DDEA6-6797-F04F-A998-5E1B0892FAE1}">
      <dgm:prSet/>
      <dgm:spPr/>
      <dgm:t>
        <a:bodyPr/>
        <a:lstStyle/>
        <a:p>
          <a:endParaRPr lang="en-US" sz="2000"/>
        </a:p>
      </dgm:t>
    </dgm:pt>
    <dgm:pt modelId="{EB578D64-8393-6E46-884F-CC6CFC5DE2D5}" type="sibTrans" cxnId="{407DDEA6-6797-F04F-A998-5E1B0892FAE1}">
      <dgm:prSet/>
      <dgm:spPr/>
      <dgm:t>
        <a:bodyPr/>
        <a:lstStyle/>
        <a:p>
          <a:endParaRPr lang="en-US"/>
        </a:p>
      </dgm:t>
    </dgm:pt>
    <dgm:pt modelId="{1A9A8D0F-467D-2444-984A-193A634CC650}">
      <dgm:prSet/>
      <dgm:spPr/>
      <dgm:t>
        <a:bodyPr/>
        <a:lstStyle/>
        <a:p>
          <a:r>
            <a:rPr lang="en-US"/>
            <a:t>This is based on my own experience with Cox models, so may not be comprehensive</a:t>
          </a:r>
        </a:p>
      </dgm:t>
    </dgm:pt>
    <dgm:pt modelId="{2DBA3ACB-2F9E-4D4B-9C4B-761D4C61F685}" type="parTrans" cxnId="{C1852E68-97E4-C244-8885-36076FB69CFA}">
      <dgm:prSet/>
      <dgm:spPr/>
      <dgm:t>
        <a:bodyPr/>
        <a:lstStyle/>
        <a:p>
          <a:endParaRPr lang="en-US" sz="2000"/>
        </a:p>
      </dgm:t>
    </dgm:pt>
    <dgm:pt modelId="{EF0E7746-BA52-9F40-A170-050AF890DF7B}" type="sibTrans" cxnId="{C1852E68-97E4-C244-8885-36076FB69CFA}">
      <dgm:prSet/>
      <dgm:spPr/>
      <dgm:t>
        <a:bodyPr/>
        <a:lstStyle/>
        <a:p>
          <a:endParaRPr lang="en-US"/>
        </a:p>
      </dgm:t>
    </dgm:pt>
    <dgm:pt modelId="{BD856AE2-8AB9-1448-AAF3-6B6F43DE7F08}" type="pres">
      <dgm:prSet presAssocID="{E57222E7-1FEC-41DA-B156-FC7715F86453}" presName="vert0" presStyleCnt="0">
        <dgm:presLayoutVars>
          <dgm:dir/>
          <dgm:animOne val="branch"/>
          <dgm:animLvl val="lvl"/>
        </dgm:presLayoutVars>
      </dgm:prSet>
      <dgm:spPr/>
    </dgm:pt>
    <dgm:pt modelId="{4755056F-C939-5542-9165-19E35E7F9C26}" type="pres">
      <dgm:prSet presAssocID="{3E99C09C-6D77-D64D-A365-31AE592BB085}" presName="thickLine" presStyleLbl="alignNode1" presStyleIdx="0" presStyleCnt="4"/>
      <dgm:spPr/>
    </dgm:pt>
    <dgm:pt modelId="{F5F091A6-BC20-1D47-86F3-A106B79683A7}" type="pres">
      <dgm:prSet presAssocID="{3E99C09C-6D77-D64D-A365-31AE592BB085}" presName="horz1" presStyleCnt="0"/>
      <dgm:spPr/>
    </dgm:pt>
    <dgm:pt modelId="{46A0E63B-6776-3D44-A292-E03F006162B0}" type="pres">
      <dgm:prSet presAssocID="{3E99C09C-6D77-D64D-A365-31AE592BB085}" presName="tx1" presStyleLbl="revTx" presStyleIdx="0" presStyleCnt="4"/>
      <dgm:spPr/>
    </dgm:pt>
    <dgm:pt modelId="{5405D1AB-AD7C-794D-BEBA-16077822DF9D}" type="pres">
      <dgm:prSet presAssocID="{3E99C09C-6D77-D64D-A365-31AE592BB085}" presName="vert1" presStyleCnt="0"/>
      <dgm:spPr/>
    </dgm:pt>
    <dgm:pt modelId="{A167A7DC-7009-C744-A4B7-CEA83EBFB459}" type="pres">
      <dgm:prSet presAssocID="{1A01E73C-165F-46EF-9B48-4E4DDAB232E0}" presName="thickLine" presStyleLbl="alignNode1" presStyleIdx="1" presStyleCnt="4"/>
      <dgm:spPr/>
    </dgm:pt>
    <dgm:pt modelId="{7280118C-81B3-5743-A316-A1E3D7BEE929}" type="pres">
      <dgm:prSet presAssocID="{1A01E73C-165F-46EF-9B48-4E4DDAB232E0}" presName="horz1" presStyleCnt="0"/>
      <dgm:spPr/>
    </dgm:pt>
    <dgm:pt modelId="{41D1682A-DCBF-4E4B-94A4-6341468B7E85}" type="pres">
      <dgm:prSet presAssocID="{1A01E73C-165F-46EF-9B48-4E4DDAB232E0}" presName="tx1" presStyleLbl="revTx" presStyleIdx="1" presStyleCnt="4"/>
      <dgm:spPr/>
    </dgm:pt>
    <dgm:pt modelId="{37568A8E-2DBD-8C48-AD68-A5D7830E52A0}" type="pres">
      <dgm:prSet presAssocID="{1A01E73C-165F-46EF-9B48-4E4DDAB232E0}" presName="vert1" presStyleCnt="0"/>
      <dgm:spPr/>
    </dgm:pt>
    <dgm:pt modelId="{65F15A15-308D-BA4B-9C56-BBC6580EBB91}" type="pres">
      <dgm:prSet presAssocID="{1A9A8D0F-467D-2444-984A-193A634CC650}" presName="thickLine" presStyleLbl="alignNode1" presStyleIdx="2" presStyleCnt="4"/>
      <dgm:spPr/>
    </dgm:pt>
    <dgm:pt modelId="{E57E140A-7BC8-B842-A2CC-6ADDEA7C773F}" type="pres">
      <dgm:prSet presAssocID="{1A9A8D0F-467D-2444-984A-193A634CC650}" presName="horz1" presStyleCnt="0"/>
      <dgm:spPr/>
    </dgm:pt>
    <dgm:pt modelId="{83332891-AAB8-C54A-BEA7-AFC2533B0F34}" type="pres">
      <dgm:prSet presAssocID="{1A9A8D0F-467D-2444-984A-193A634CC650}" presName="tx1" presStyleLbl="revTx" presStyleIdx="2" presStyleCnt="4"/>
      <dgm:spPr/>
    </dgm:pt>
    <dgm:pt modelId="{C856971C-62DE-CA4B-BFFE-25E7D5FC8A35}" type="pres">
      <dgm:prSet presAssocID="{1A9A8D0F-467D-2444-984A-193A634CC650}" presName="vert1" presStyleCnt="0"/>
      <dgm:spPr/>
    </dgm:pt>
    <dgm:pt modelId="{0D22C5D1-CD53-B04E-B8BD-6E7F13112602}" type="pres">
      <dgm:prSet presAssocID="{21276D5E-97F5-194D-97CE-A10F75212B6A}" presName="thickLine" presStyleLbl="alignNode1" presStyleIdx="3" presStyleCnt="4"/>
      <dgm:spPr/>
    </dgm:pt>
    <dgm:pt modelId="{74D909BA-CF33-2245-93FC-B999CA723353}" type="pres">
      <dgm:prSet presAssocID="{21276D5E-97F5-194D-97CE-A10F75212B6A}" presName="horz1" presStyleCnt="0"/>
      <dgm:spPr/>
    </dgm:pt>
    <dgm:pt modelId="{76172B48-D262-9B45-A723-20C355DB3129}" type="pres">
      <dgm:prSet presAssocID="{21276D5E-97F5-194D-97CE-A10F75212B6A}" presName="tx1" presStyleLbl="revTx" presStyleIdx="3" presStyleCnt="4"/>
      <dgm:spPr/>
    </dgm:pt>
    <dgm:pt modelId="{C13651C4-4AD0-784C-8308-04E746B5B1D1}" type="pres">
      <dgm:prSet presAssocID="{21276D5E-97F5-194D-97CE-A10F75212B6A}" presName="vert1" presStyleCnt="0"/>
      <dgm:spPr/>
    </dgm:pt>
  </dgm:ptLst>
  <dgm:cxnLst>
    <dgm:cxn modelId="{C1852E68-97E4-C244-8885-36076FB69CFA}" srcId="{E57222E7-1FEC-41DA-B156-FC7715F86453}" destId="{1A9A8D0F-467D-2444-984A-193A634CC650}" srcOrd="2" destOrd="0" parTransId="{2DBA3ACB-2F9E-4D4B-9C4B-761D4C61F685}" sibTransId="{EF0E7746-BA52-9F40-A170-050AF890DF7B}"/>
    <dgm:cxn modelId="{087F767A-ACB8-4B48-A704-B447D9E85181}" type="presOf" srcId="{E57222E7-1FEC-41DA-B156-FC7715F86453}" destId="{BD856AE2-8AB9-1448-AAF3-6B6F43DE7F08}" srcOrd="0" destOrd="0" presId="urn:microsoft.com/office/officeart/2008/layout/LinedList"/>
    <dgm:cxn modelId="{2ECDBB9E-E950-DD42-B94B-F5E8F62CAE4F}" type="presOf" srcId="{21276D5E-97F5-194D-97CE-A10F75212B6A}" destId="{76172B48-D262-9B45-A723-20C355DB3129}" srcOrd="0" destOrd="0" presId="urn:microsoft.com/office/officeart/2008/layout/LinedList"/>
    <dgm:cxn modelId="{407DDEA6-6797-F04F-A998-5E1B0892FAE1}" srcId="{E57222E7-1FEC-41DA-B156-FC7715F86453}" destId="{3E99C09C-6D77-D64D-A365-31AE592BB085}" srcOrd="0" destOrd="0" parTransId="{FA0A00B5-A319-AB43-8994-410F75BE1F19}" sibTransId="{EB578D64-8393-6E46-884F-CC6CFC5DE2D5}"/>
    <dgm:cxn modelId="{2923C7B1-CB6F-C047-B016-C13D84003E26}" type="presOf" srcId="{1A01E73C-165F-46EF-9B48-4E4DDAB232E0}" destId="{41D1682A-DCBF-4E4B-94A4-6341468B7E85}" srcOrd="0" destOrd="0" presId="urn:microsoft.com/office/officeart/2008/layout/LinedList"/>
    <dgm:cxn modelId="{A2FB82BA-1C62-F145-92F2-7A9CDF1C356D}" srcId="{E57222E7-1FEC-41DA-B156-FC7715F86453}" destId="{21276D5E-97F5-194D-97CE-A10F75212B6A}" srcOrd="3" destOrd="0" parTransId="{E7243A96-BDBB-0646-8295-594D4CB2EF2B}" sibTransId="{073A306E-6E80-FC4F-9DD2-FD2B65E43062}"/>
    <dgm:cxn modelId="{5D1C23BC-1381-6746-B1B7-CDE5A02FA52F}" type="presOf" srcId="{1A9A8D0F-467D-2444-984A-193A634CC650}" destId="{83332891-AAB8-C54A-BEA7-AFC2533B0F34}" srcOrd="0" destOrd="0" presId="urn:microsoft.com/office/officeart/2008/layout/LinedList"/>
    <dgm:cxn modelId="{48FF3EC5-5166-794A-BDF4-EF46F86DB17E}" type="presOf" srcId="{3E99C09C-6D77-D64D-A365-31AE592BB085}" destId="{46A0E63B-6776-3D44-A292-E03F006162B0}" srcOrd="0" destOrd="0" presId="urn:microsoft.com/office/officeart/2008/layout/LinedList"/>
    <dgm:cxn modelId="{FB35C7CB-10DC-4A4A-AA58-0F9AF3E1CF5B}" srcId="{E57222E7-1FEC-41DA-B156-FC7715F86453}" destId="{1A01E73C-165F-46EF-9B48-4E4DDAB232E0}" srcOrd="1" destOrd="0" parTransId="{1041B256-95BB-431C-8A94-1BA18926A965}" sibTransId="{171E8B6B-B66B-49FC-8263-C09B484D3871}"/>
    <dgm:cxn modelId="{97BB9E0F-6D67-8C4D-B872-2B5328E4C29F}" type="presParOf" srcId="{BD856AE2-8AB9-1448-AAF3-6B6F43DE7F08}" destId="{4755056F-C939-5542-9165-19E35E7F9C26}" srcOrd="0" destOrd="0" presId="urn:microsoft.com/office/officeart/2008/layout/LinedList"/>
    <dgm:cxn modelId="{62D29E66-5A5A-F14B-91F3-D02C6B140EB6}" type="presParOf" srcId="{BD856AE2-8AB9-1448-AAF3-6B6F43DE7F08}" destId="{F5F091A6-BC20-1D47-86F3-A106B79683A7}" srcOrd="1" destOrd="0" presId="urn:microsoft.com/office/officeart/2008/layout/LinedList"/>
    <dgm:cxn modelId="{A3B798D9-9CB3-E54B-907A-CADDBE09B5CE}" type="presParOf" srcId="{F5F091A6-BC20-1D47-86F3-A106B79683A7}" destId="{46A0E63B-6776-3D44-A292-E03F006162B0}" srcOrd="0" destOrd="0" presId="urn:microsoft.com/office/officeart/2008/layout/LinedList"/>
    <dgm:cxn modelId="{B972D9ED-C0BD-BC41-96A5-DD3C0791C2DA}" type="presParOf" srcId="{F5F091A6-BC20-1D47-86F3-A106B79683A7}" destId="{5405D1AB-AD7C-794D-BEBA-16077822DF9D}" srcOrd="1" destOrd="0" presId="urn:microsoft.com/office/officeart/2008/layout/LinedList"/>
    <dgm:cxn modelId="{408D8529-9F01-F740-8AC0-7B894CF43092}" type="presParOf" srcId="{BD856AE2-8AB9-1448-AAF3-6B6F43DE7F08}" destId="{A167A7DC-7009-C744-A4B7-CEA83EBFB459}" srcOrd="2" destOrd="0" presId="urn:microsoft.com/office/officeart/2008/layout/LinedList"/>
    <dgm:cxn modelId="{005AF99D-A120-F742-A06C-0E793AF2DE42}" type="presParOf" srcId="{BD856AE2-8AB9-1448-AAF3-6B6F43DE7F08}" destId="{7280118C-81B3-5743-A316-A1E3D7BEE929}" srcOrd="3" destOrd="0" presId="urn:microsoft.com/office/officeart/2008/layout/LinedList"/>
    <dgm:cxn modelId="{FABB88AC-EF1B-7940-BCE3-D40B180E0375}" type="presParOf" srcId="{7280118C-81B3-5743-A316-A1E3D7BEE929}" destId="{41D1682A-DCBF-4E4B-94A4-6341468B7E85}" srcOrd="0" destOrd="0" presId="urn:microsoft.com/office/officeart/2008/layout/LinedList"/>
    <dgm:cxn modelId="{D018807C-F4C5-094B-90CF-4F9C8C0DC83D}" type="presParOf" srcId="{7280118C-81B3-5743-A316-A1E3D7BEE929}" destId="{37568A8E-2DBD-8C48-AD68-A5D7830E52A0}" srcOrd="1" destOrd="0" presId="urn:microsoft.com/office/officeart/2008/layout/LinedList"/>
    <dgm:cxn modelId="{F7126A8B-8AAE-8346-B571-28678F4F866D}" type="presParOf" srcId="{BD856AE2-8AB9-1448-AAF3-6B6F43DE7F08}" destId="{65F15A15-308D-BA4B-9C56-BBC6580EBB91}" srcOrd="4" destOrd="0" presId="urn:microsoft.com/office/officeart/2008/layout/LinedList"/>
    <dgm:cxn modelId="{57D82E05-C3F2-9D48-868B-3ED8EBD091DD}" type="presParOf" srcId="{BD856AE2-8AB9-1448-AAF3-6B6F43DE7F08}" destId="{E57E140A-7BC8-B842-A2CC-6ADDEA7C773F}" srcOrd="5" destOrd="0" presId="urn:microsoft.com/office/officeart/2008/layout/LinedList"/>
    <dgm:cxn modelId="{FF485999-4282-2B4E-8753-7A5554548AA4}" type="presParOf" srcId="{E57E140A-7BC8-B842-A2CC-6ADDEA7C773F}" destId="{83332891-AAB8-C54A-BEA7-AFC2533B0F34}" srcOrd="0" destOrd="0" presId="urn:microsoft.com/office/officeart/2008/layout/LinedList"/>
    <dgm:cxn modelId="{3EF42BC7-D999-1347-B156-43E62E954FD3}" type="presParOf" srcId="{E57E140A-7BC8-B842-A2CC-6ADDEA7C773F}" destId="{C856971C-62DE-CA4B-BFFE-25E7D5FC8A35}" srcOrd="1" destOrd="0" presId="urn:microsoft.com/office/officeart/2008/layout/LinedList"/>
    <dgm:cxn modelId="{2ACCD783-32FE-8E48-BC7B-B5BB0291ED7A}" type="presParOf" srcId="{BD856AE2-8AB9-1448-AAF3-6B6F43DE7F08}" destId="{0D22C5D1-CD53-B04E-B8BD-6E7F13112602}" srcOrd="6" destOrd="0" presId="urn:microsoft.com/office/officeart/2008/layout/LinedList"/>
    <dgm:cxn modelId="{7A78FF1E-3FFC-AF4B-ADD0-8B105BF26BCB}" type="presParOf" srcId="{BD856AE2-8AB9-1448-AAF3-6B6F43DE7F08}" destId="{74D909BA-CF33-2245-93FC-B999CA723353}" srcOrd="7" destOrd="0" presId="urn:microsoft.com/office/officeart/2008/layout/LinedList"/>
    <dgm:cxn modelId="{0258CFF8-31FC-8541-8025-2E42711595F7}" type="presParOf" srcId="{74D909BA-CF33-2245-93FC-B999CA723353}" destId="{76172B48-D262-9B45-A723-20C355DB3129}" srcOrd="0" destOrd="0" presId="urn:microsoft.com/office/officeart/2008/layout/LinedList"/>
    <dgm:cxn modelId="{689AACE8-C96D-5A4D-9C61-756C5BA34B0E}" type="presParOf" srcId="{74D909BA-CF33-2245-93FC-B999CA723353}" destId="{C13651C4-4AD0-784C-8308-04E746B5B1D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A103F7-75EC-4C48-8F72-817C387346C8}"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1DB1B6E8-3405-4CA4-9A68-4610ABE281C7}">
      <dgm:prSet custT="1"/>
      <dgm:spPr/>
      <dgm:t>
        <a:bodyPr/>
        <a:lstStyle/>
        <a:p>
          <a:r>
            <a:rPr lang="en-US" sz="2000"/>
            <a:t>What is Cox Proportional Hazards Regression?</a:t>
          </a:r>
          <a:endParaRPr lang="en-US" sz="2000" dirty="0"/>
        </a:p>
      </dgm:t>
    </dgm:pt>
    <dgm:pt modelId="{7CD6464B-4ED7-4DB9-A6F0-4143AA77EC65}" type="parTrans" cxnId="{F4FE8C0A-E1C8-4209-A188-09C104424E1D}">
      <dgm:prSet/>
      <dgm:spPr/>
      <dgm:t>
        <a:bodyPr/>
        <a:lstStyle/>
        <a:p>
          <a:endParaRPr lang="en-US"/>
        </a:p>
      </dgm:t>
    </dgm:pt>
    <dgm:pt modelId="{F60EF657-A1AC-44B4-BC8B-851547E3FCE5}" type="sibTrans" cxnId="{F4FE8C0A-E1C8-4209-A188-09C104424E1D}">
      <dgm:prSet/>
      <dgm:spPr/>
      <dgm:t>
        <a:bodyPr/>
        <a:lstStyle/>
        <a:p>
          <a:endParaRPr lang="en-US"/>
        </a:p>
      </dgm:t>
    </dgm:pt>
    <dgm:pt modelId="{A025904E-F223-42BA-9C62-7129EBFB4ECE}">
      <dgm:prSet custT="1"/>
      <dgm:spPr/>
      <dgm:t>
        <a:bodyPr/>
        <a:lstStyle/>
        <a:p>
          <a:r>
            <a:rPr lang="en-US" sz="2000"/>
            <a:t>How is it used and interpreted?</a:t>
          </a:r>
          <a:endParaRPr lang="en-US" sz="2000" dirty="0"/>
        </a:p>
      </dgm:t>
    </dgm:pt>
    <dgm:pt modelId="{2F9C80AE-2D68-41D9-9773-49356BCDD344}" type="parTrans" cxnId="{2E7D5AB3-589C-406C-B469-5427ED3167D1}">
      <dgm:prSet/>
      <dgm:spPr/>
      <dgm:t>
        <a:bodyPr/>
        <a:lstStyle/>
        <a:p>
          <a:endParaRPr lang="en-US"/>
        </a:p>
      </dgm:t>
    </dgm:pt>
    <dgm:pt modelId="{6C8BABC1-71FF-41B2-9D2F-C173420BE3B7}" type="sibTrans" cxnId="{2E7D5AB3-589C-406C-B469-5427ED3167D1}">
      <dgm:prSet/>
      <dgm:spPr/>
      <dgm:t>
        <a:bodyPr/>
        <a:lstStyle/>
        <a:p>
          <a:endParaRPr lang="en-US"/>
        </a:p>
      </dgm:t>
    </dgm:pt>
    <dgm:pt modelId="{4145A448-F20E-44C8-A7AD-F8B3E3A7FCEC}">
      <dgm:prSet custT="1"/>
      <dgm:spPr/>
      <dgm:t>
        <a:bodyPr/>
        <a:lstStyle/>
        <a:p>
          <a:r>
            <a:rPr lang="en-US" sz="2000"/>
            <a:t>How do you check that the model is good?</a:t>
          </a:r>
          <a:endParaRPr lang="en-US" sz="2000" dirty="0"/>
        </a:p>
      </dgm:t>
    </dgm:pt>
    <dgm:pt modelId="{1C923191-1343-4D8F-847F-4DC129E4E7C9}" type="parTrans" cxnId="{D08AA4E5-97D6-4DA2-B185-D6E60B67AB48}">
      <dgm:prSet/>
      <dgm:spPr/>
      <dgm:t>
        <a:bodyPr/>
        <a:lstStyle/>
        <a:p>
          <a:endParaRPr lang="en-US"/>
        </a:p>
      </dgm:t>
    </dgm:pt>
    <dgm:pt modelId="{1939085D-FEFE-4ECA-B4C3-E3EC3BDBC810}" type="sibTrans" cxnId="{D08AA4E5-97D6-4DA2-B185-D6E60B67AB48}">
      <dgm:prSet/>
      <dgm:spPr/>
      <dgm:t>
        <a:bodyPr/>
        <a:lstStyle/>
        <a:p>
          <a:endParaRPr lang="en-US"/>
        </a:p>
      </dgm:t>
    </dgm:pt>
    <dgm:pt modelId="{ED64BD2B-92E3-4D2B-867D-CABE924195FC}">
      <dgm:prSet/>
      <dgm:spPr/>
      <dgm:t>
        <a:bodyPr/>
        <a:lstStyle/>
        <a:p>
          <a:r>
            <a:rPr lang="en-US"/>
            <a:t>Assumptions</a:t>
          </a:r>
        </a:p>
      </dgm:t>
    </dgm:pt>
    <dgm:pt modelId="{34FA2FB7-D15C-4EAE-A81B-F007F788B9EA}" type="parTrans" cxnId="{1772A9FE-5388-4CA9-AB53-0B7B5F14D435}">
      <dgm:prSet/>
      <dgm:spPr/>
      <dgm:t>
        <a:bodyPr/>
        <a:lstStyle/>
        <a:p>
          <a:endParaRPr lang="en-US"/>
        </a:p>
      </dgm:t>
    </dgm:pt>
    <dgm:pt modelId="{06A2B461-BCD3-4C26-9659-662DC05FBCEA}" type="sibTrans" cxnId="{1772A9FE-5388-4CA9-AB53-0B7B5F14D435}">
      <dgm:prSet/>
      <dgm:spPr/>
      <dgm:t>
        <a:bodyPr/>
        <a:lstStyle/>
        <a:p>
          <a:endParaRPr lang="en-US"/>
        </a:p>
      </dgm:t>
    </dgm:pt>
    <dgm:pt modelId="{5A99C5EB-3160-445E-BCB2-20EA6EA39D33}">
      <dgm:prSet/>
      <dgm:spPr/>
      <dgm:t>
        <a:bodyPr/>
        <a:lstStyle/>
        <a:p>
          <a:r>
            <a:rPr lang="en-US"/>
            <a:t>Performance</a:t>
          </a:r>
        </a:p>
      </dgm:t>
    </dgm:pt>
    <dgm:pt modelId="{3ADE8E86-9363-4307-AC52-F4D3AC5EFD58}" type="parTrans" cxnId="{A964B04D-48A5-4488-98AB-9C07BD73EC28}">
      <dgm:prSet/>
      <dgm:spPr/>
      <dgm:t>
        <a:bodyPr/>
        <a:lstStyle/>
        <a:p>
          <a:endParaRPr lang="en-US"/>
        </a:p>
      </dgm:t>
    </dgm:pt>
    <dgm:pt modelId="{EE138226-B564-4C24-BEF4-1BA6817B282A}" type="sibTrans" cxnId="{A964B04D-48A5-4488-98AB-9C07BD73EC28}">
      <dgm:prSet/>
      <dgm:spPr/>
      <dgm:t>
        <a:bodyPr/>
        <a:lstStyle/>
        <a:p>
          <a:endParaRPr lang="en-US"/>
        </a:p>
      </dgm:t>
    </dgm:pt>
    <dgm:pt modelId="{C4B02CE9-406F-954A-AC7D-CD6859B2E7B2}">
      <dgm:prSet custT="1"/>
      <dgm:spPr/>
      <dgm:t>
        <a:bodyPr/>
        <a:lstStyle/>
        <a:p>
          <a:r>
            <a:rPr lang="en-US" sz="2000"/>
            <a:t>Routine Use</a:t>
          </a:r>
          <a:endParaRPr lang="en-US" sz="2000" dirty="0"/>
        </a:p>
      </dgm:t>
    </dgm:pt>
    <dgm:pt modelId="{718C7FFD-8EB1-2A4F-8B19-644CF41537C2}" type="parTrans" cxnId="{153B58FC-1A90-BB48-B3A9-4CAF4D0D8DF0}">
      <dgm:prSet/>
      <dgm:spPr/>
      <dgm:t>
        <a:bodyPr/>
        <a:lstStyle/>
        <a:p>
          <a:endParaRPr lang="en-US"/>
        </a:p>
      </dgm:t>
    </dgm:pt>
    <dgm:pt modelId="{0D59F8C1-A315-C245-A8F3-0BBFB7B9AE41}" type="sibTrans" cxnId="{153B58FC-1A90-BB48-B3A9-4CAF4D0D8DF0}">
      <dgm:prSet/>
      <dgm:spPr/>
      <dgm:t>
        <a:bodyPr/>
        <a:lstStyle/>
        <a:p>
          <a:endParaRPr lang="en-US"/>
        </a:p>
      </dgm:t>
    </dgm:pt>
    <dgm:pt modelId="{2FEF9843-41AF-A845-BA28-3ECAF89BD01E}">
      <dgm:prSet custT="1"/>
      <dgm:spPr/>
      <dgm:t>
        <a:bodyPr/>
        <a:lstStyle/>
        <a:p>
          <a:r>
            <a:rPr lang="en-US" sz="2000"/>
            <a:t>Special Cases</a:t>
          </a:r>
          <a:endParaRPr lang="en-US" sz="2000" dirty="0"/>
        </a:p>
      </dgm:t>
    </dgm:pt>
    <dgm:pt modelId="{CDF6A958-14B6-E442-9138-AA809C52DFB1}" type="parTrans" cxnId="{1A1F932C-9C66-AD41-BCFD-A169374CCA18}">
      <dgm:prSet/>
      <dgm:spPr/>
      <dgm:t>
        <a:bodyPr/>
        <a:lstStyle/>
        <a:p>
          <a:endParaRPr lang="en-US"/>
        </a:p>
      </dgm:t>
    </dgm:pt>
    <dgm:pt modelId="{73E1AE5B-F6A2-B644-85D3-C4C99726D368}" type="sibTrans" cxnId="{1A1F932C-9C66-AD41-BCFD-A169374CCA18}">
      <dgm:prSet/>
      <dgm:spPr/>
      <dgm:t>
        <a:bodyPr/>
        <a:lstStyle/>
        <a:p>
          <a:endParaRPr lang="en-US"/>
        </a:p>
      </dgm:t>
    </dgm:pt>
    <dgm:pt modelId="{0A15F2C9-5910-6945-A3AE-5A51F1F09BE3}">
      <dgm:prSet custT="1"/>
      <dgm:spPr/>
      <dgm:t>
        <a:bodyPr/>
        <a:lstStyle/>
        <a:p>
          <a:r>
            <a:rPr lang="en-US" sz="2000"/>
            <a:t>Correlated data</a:t>
          </a:r>
          <a:endParaRPr lang="en-US" sz="2000" dirty="0"/>
        </a:p>
      </dgm:t>
    </dgm:pt>
    <dgm:pt modelId="{419F93E3-9204-BE48-9D59-D9ED9601AD23}" type="parTrans" cxnId="{A18B3FDE-A20E-8744-89C3-4A2FF0227E06}">
      <dgm:prSet/>
      <dgm:spPr/>
      <dgm:t>
        <a:bodyPr/>
        <a:lstStyle/>
        <a:p>
          <a:endParaRPr lang="en-US"/>
        </a:p>
      </dgm:t>
    </dgm:pt>
    <dgm:pt modelId="{CCD73AD3-6740-D846-8C0B-6F73EBA07A1F}" type="sibTrans" cxnId="{A18B3FDE-A20E-8744-89C3-4A2FF0227E06}">
      <dgm:prSet/>
      <dgm:spPr/>
      <dgm:t>
        <a:bodyPr/>
        <a:lstStyle/>
        <a:p>
          <a:endParaRPr lang="en-US"/>
        </a:p>
      </dgm:t>
    </dgm:pt>
    <dgm:pt modelId="{B9FD033A-3B4A-EB4B-9382-6B4F619D8C92}">
      <dgm:prSet custT="1"/>
      <dgm:spPr/>
      <dgm:t>
        <a:bodyPr/>
        <a:lstStyle/>
        <a:p>
          <a:r>
            <a:rPr lang="en-US" sz="2000"/>
            <a:t>Time-varying</a:t>
          </a:r>
          <a:endParaRPr lang="en-US" sz="2000" dirty="0"/>
        </a:p>
      </dgm:t>
    </dgm:pt>
    <dgm:pt modelId="{DE29598B-B985-1942-8A5A-A6FA7E71490C}" type="parTrans" cxnId="{9D18C9D7-4BE7-A943-8E1B-1779D5489F9E}">
      <dgm:prSet/>
      <dgm:spPr/>
      <dgm:t>
        <a:bodyPr/>
        <a:lstStyle/>
        <a:p>
          <a:endParaRPr lang="en-US"/>
        </a:p>
      </dgm:t>
    </dgm:pt>
    <dgm:pt modelId="{8E025A38-85A2-F444-A90D-CC556F92F507}" type="sibTrans" cxnId="{9D18C9D7-4BE7-A943-8E1B-1779D5489F9E}">
      <dgm:prSet/>
      <dgm:spPr/>
      <dgm:t>
        <a:bodyPr/>
        <a:lstStyle/>
        <a:p>
          <a:endParaRPr lang="en-US"/>
        </a:p>
      </dgm:t>
    </dgm:pt>
    <dgm:pt modelId="{888A4B98-B9DC-C643-8AFB-4D9FF754559C}">
      <dgm:prSet custT="1"/>
      <dgm:spPr/>
      <dgm:t>
        <a:bodyPr/>
        <a:lstStyle/>
        <a:p>
          <a:r>
            <a:rPr lang="en-US" sz="2000" dirty="0"/>
            <a:t>Competing risks</a:t>
          </a:r>
        </a:p>
      </dgm:t>
    </dgm:pt>
    <dgm:pt modelId="{E1E9791A-AE36-E746-9559-18BAB1CA25C1}" type="parTrans" cxnId="{805BB4F7-B40E-1047-8368-2297F1B4C86B}">
      <dgm:prSet/>
      <dgm:spPr/>
      <dgm:t>
        <a:bodyPr/>
        <a:lstStyle/>
        <a:p>
          <a:endParaRPr lang="en-US"/>
        </a:p>
      </dgm:t>
    </dgm:pt>
    <dgm:pt modelId="{1A36C0AD-AEA7-7B43-9769-6DA442B5C176}" type="sibTrans" cxnId="{805BB4F7-B40E-1047-8368-2297F1B4C86B}">
      <dgm:prSet/>
      <dgm:spPr/>
      <dgm:t>
        <a:bodyPr/>
        <a:lstStyle/>
        <a:p>
          <a:endParaRPr lang="en-US"/>
        </a:p>
      </dgm:t>
    </dgm:pt>
    <dgm:pt modelId="{7C594638-471F-AF47-8C7A-6A54FCA5FA6C}" type="pres">
      <dgm:prSet presAssocID="{E9A103F7-75EC-4C48-8F72-817C387346C8}" presName="linear" presStyleCnt="0">
        <dgm:presLayoutVars>
          <dgm:dir/>
          <dgm:animLvl val="lvl"/>
          <dgm:resizeHandles val="exact"/>
        </dgm:presLayoutVars>
      </dgm:prSet>
      <dgm:spPr/>
    </dgm:pt>
    <dgm:pt modelId="{47DA79D5-0162-EA40-83B1-D7AFD337BE95}" type="pres">
      <dgm:prSet presAssocID="{1DB1B6E8-3405-4CA4-9A68-4610ABE281C7}" presName="parentLin" presStyleCnt="0"/>
      <dgm:spPr/>
    </dgm:pt>
    <dgm:pt modelId="{0DC119FD-3C03-ED46-A6A8-8A6750FEA736}" type="pres">
      <dgm:prSet presAssocID="{1DB1B6E8-3405-4CA4-9A68-4610ABE281C7}" presName="parentLeftMargin" presStyleLbl="node1" presStyleIdx="0" presStyleCnt="3"/>
      <dgm:spPr/>
    </dgm:pt>
    <dgm:pt modelId="{F1996D25-1809-3D4E-820E-2AC442497C23}" type="pres">
      <dgm:prSet presAssocID="{1DB1B6E8-3405-4CA4-9A68-4610ABE281C7}" presName="parentText" presStyleLbl="node1" presStyleIdx="0" presStyleCnt="3">
        <dgm:presLayoutVars>
          <dgm:chMax val="0"/>
          <dgm:bulletEnabled val="1"/>
        </dgm:presLayoutVars>
      </dgm:prSet>
      <dgm:spPr/>
    </dgm:pt>
    <dgm:pt modelId="{A937EFCF-25A3-3A43-9A67-FD55E56E0738}" type="pres">
      <dgm:prSet presAssocID="{1DB1B6E8-3405-4CA4-9A68-4610ABE281C7}" presName="negativeSpace" presStyleCnt="0"/>
      <dgm:spPr/>
    </dgm:pt>
    <dgm:pt modelId="{2429C570-952A-EC4B-84F5-C73FE662372E}" type="pres">
      <dgm:prSet presAssocID="{1DB1B6E8-3405-4CA4-9A68-4610ABE281C7}" presName="childText" presStyleLbl="conFgAcc1" presStyleIdx="0" presStyleCnt="3">
        <dgm:presLayoutVars>
          <dgm:bulletEnabled val="1"/>
        </dgm:presLayoutVars>
      </dgm:prSet>
      <dgm:spPr/>
    </dgm:pt>
    <dgm:pt modelId="{7855252C-328E-C544-9BC6-74CCF8D9FDE5}" type="pres">
      <dgm:prSet presAssocID="{F60EF657-A1AC-44B4-BC8B-851547E3FCE5}" presName="spaceBetweenRectangles" presStyleCnt="0"/>
      <dgm:spPr/>
    </dgm:pt>
    <dgm:pt modelId="{28E7F345-51C7-104B-9B7B-60A7B7D0834D}" type="pres">
      <dgm:prSet presAssocID="{A025904E-F223-42BA-9C62-7129EBFB4ECE}" presName="parentLin" presStyleCnt="0"/>
      <dgm:spPr/>
    </dgm:pt>
    <dgm:pt modelId="{1E01A3E4-F375-CF41-B349-105ABCDEB74B}" type="pres">
      <dgm:prSet presAssocID="{A025904E-F223-42BA-9C62-7129EBFB4ECE}" presName="parentLeftMargin" presStyleLbl="node1" presStyleIdx="0" presStyleCnt="3"/>
      <dgm:spPr/>
    </dgm:pt>
    <dgm:pt modelId="{321F7D53-F9B7-934F-8129-FC4E77FED4AB}" type="pres">
      <dgm:prSet presAssocID="{A025904E-F223-42BA-9C62-7129EBFB4ECE}" presName="parentText" presStyleLbl="node1" presStyleIdx="1" presStyleCnt="3">
        <dgm:presLayoutVars>
          <dgm:chMax val="0"/>
          <dgm:bulletEnabled val="1"/>
        </dgm:presLayoutVars>
      </dgm:prSet>
      <dgm:spPr/>
    </dgm:pt>
    <dgm:pt modelId="{6A5BAC4A-6C1F-8748-9BEA-5658E35793AF}" type="pres">
      <dgm:prSet presAssocID="{A025904E-F223-42BA-9C62-7129EBFB4ECE}" presName="negativeSpace" presStyleCnt="0"/>
      <dgm:spPr/>
    </dgm:pt>
    <dgm:pt modelId="{1EAA0AFC-E4C5-C340-BABC-FC8D929AA473}" type="pres">
      <dgm:prSet presAssocID="{A025904E-F223-42BA-9C62-7129EBFB4ECE}" presName="childText" presStyleLbl="conFgAcc1" presStyleIdx="1" presStyleCnt="3">
        <dgm:presLayoutVars>
          <dgm:bulletEnabled val="1"/>
        </dgm:presLayoutVars>
      </dgm:prSet>
      <dgm:spPr/>
    </dgm:pt>
    <dgm:pt modelId="{9643C885-F111-074B-A97F-5E38BEE7E6C6}" type="pres">
      <dgm:prSet presAssocID="{6C8BABC1-71FF-41B2-9D2F-C173420BE3B7}" presName="spaceBetweenRectangles" presStyleCnt="0"/>
      <dgm:spPr/>
    </dgm:pt>
    <dgm:pt modelId="{100B5660-C265-6046-97D7-192C5E0020B7}" type="pres">
      <dgm:prSet presAssocID="{4145A448-F20E-44C8-A7AD-F8B3E3A7FCEC}" presName="parentLin" presStyleCnt="0"/>
      <dgm:spPr/>
    </dgm:pt>
    <dgm:pt modelId="{A63D7E25-BEF5-F244-BDB2-2DAA9986DB1E}" type="pres">
      <dgm:prSet presAssocID="{4145A448-F20E-44C8-A7AD-F8B3E3A7FCEC}" presName="parentLeftMargin" presStyleLbl="node1" presStyleIdx="1" presStyleCnt="3"/>
      <dgm:spPr/>
    </dgm:pt>
    <dgm:pt modelId="{DFDA894B-0BC7-9247-A941-9530B8C871D9}" type="pres">
      <dgm:prSet presAssocID="{4145A448-F20E-44C8-A7AD-F8B3E3A7FCEC}" presName="parentText" presStyleLbl="node1" presStyleIdx="2" presStyleCnt="3">
        <dgm:presLayoutVars>
          <dgm:chMax val="0"/>
          <dgm:bulletEnabled val="1"/>
        </dgm:presLayoutVars>
      </dgm:prSet>
      <dgm:spPr/>
    </dgm:pt>
    <dgm:pt modelId="{25F5D7E8-5566-C54A-9E84-3C75B61D17A1}" type="pres">
      <dgm:prSet presAssocID="{4145A448-F20E-44C8-A7AD-F8B3E3A7FCEC}" presName="negativeSpace" presStyleCnt="0"/>
      <dgm:spPr/>
    </dgm:pt>
    <dgm:pt modelId="{D4F9849F-9374-1E43-84C0-996048896A74}" type="pres">
      <dgm:prSet presAssocID="{4145A448-F20E-44C8-A7AD-F8B3E3A7FCEC}" presName="childText" presStyleLbl="conFgAcc1" presStyleIdx="2" presStyleCnt="3">
        <dgm:presLayoutVars>
          <dgm:bulletEnabled val="1"/>
        </dgm:presLayoutVars>
      </dgm:prSet>
      <dgm:spPr/>
    </dgm:pt>
  </dgm:ptLst>
  <dgm:cxnLst>
    <dgm:cxn modelId="{F4FE8C0A-E1C8-4209-A188-09C104424E1D}" srcId="{E9A103F7-75EC-4C48-8F72-817C387346C8}" destId="{1DB1B6E8-3405-4CA4-9A68-4610ABE281C7}" srcOrd="0" destOrd="0" parTransId="{7CD6464B-4ED7-4DB9-A6F0-4143AA77EC65}" sibTransId="{F60EF657-A1AC-44B4-BC8B-851547E3FCE5}"/>
    <dgm:cxn modelId="{925F171E-7282-264F-8BC2-B5DB1041777B}" type="presOf" srcId="{2FEF9843-41AF-A845-BA28-3ECAF89BD01E}" destId="{1EAA0AFC-E4C5-C340-BABC-FC8D929AA473}" srcOrd="0" destOrd="1" presId="urn:microsoft.com/office/officeart/2005/8/layout/list1"/>
    <dgm:cxn modelId="{62691623-B90A-3147-9369-F0E2C06932EF}" type="presOf" srcId="{888A4B98-B9DC-C643-8AFB-4D9FF754559C}" destId="{1EAA0AFC-E4C5-C340-BABC-FC8D929AA473}" srcOrd="0" destOrd="4" presId="urn:microsoft.com/office/officeart/2005/8/layout/list1"/>
    <dgm:cxn modelId="{1A1F932C-9C66-AD41-BCFD-A169374CCA18}" srcId="{A025904E-F223-42BA-9C62-7129EBFB4ECE}" destId="{2FEF9843-41AF-A845-BA28-3ECAF89BD01E}" srcOrd="1" destOrd="0" parTransId="{CDF6A958-14B6-E442-9138-AA809C52DFB1}" sibTransId="{73E1AE5B-F6A2-B644-85D3-C4C99726D368}"/>
    <dgm:cxn modelId="{CF216A37-8DE8-E946-8C76-7CEB0C0F35DE}" type="presOf" srcId="{C4B02CE9-406F-954A-AC7D-CD6859B2E7B2}" destId="{1EAA0AFC-E4C5-C340-BABC-FC8D929AA473}" srcOrd="0" destOrd="0" presId="urn:microsoft.com/office/officeart/2005/8/layout/list1"/>
    <dgm:cxn modelId="{A964B04D-48A5-4488-98AB-9C07BD73EC28}" srcId="{4145A448-F20E-44C8-A7AD-F8B3E3A7FCEC}" destId="{5A99C5EB-3160-445E-BCB2-20EA6EA39D33}" srcOrd="1" destOrd="0" parTransId="{3ADE8E86-9363-4307-AC52-F4D3AC5EFD58}" sibTransId="{EE138226-B564-4C24-BEF4-1BA6817B282A}"/>
    <dgm:cxn modelId="{F2BF5C56-AEA8-2249-834C-1BE5084A89BA}" type="presOf" srcId="{4145A448-F20E-44C8-A7AD-F8B3E3A7FCEC}" destId="{A63D7E25-BEF5-F244-BDB2-2DAA9986DB1E}" srcOrd="0" destOrd="0" presId="urn:microsoft.com/office/officeart/2005/8/layout/list1"/>
    <dgm:cxn modelId="{9CFA9957-B248-4F43-9556-D4DBC5666024}" type="presOf" srcId="{ED64BD2B-92E3-4D2B-867D-CABE924195FC}" destId="{D4F9849F-9374-1E43-84C0-996048896A74}" srcOrd="0" destOrd="0" presId="urn:microsoft.com/office/officeart/2005/8/layout/list1"/>
    <dgm:cxn modelId="{41362A5D-2F76-DD41-B472-AA849E681BE8}" type="presOf" srcId="{1DB1B6E8-3405-4CA4-9A68-4610ABE281C7}" destId="{0DC119FD-3C03-ED46-A6A8-8A6750FEA736}" srcOrd="0" destOrd="0" presId="urn:microsoft.com/office/officeart/2005/8/layout/list1"/>
    <dgm:cxn modelId="{9517FD68-698D-234D-A14D-DC833764E817}" type="presOf" srcId="{4145A448-F20E-44C8-A7AD-F8B3E3A7FCEC}" destId="{DFDA894B-0BC7-9247-A941-9530B8C871D9}" srcOrd="1" destOrd="0" presId="urn:microsoft.com/office/officeart/2005/8/layout/list1"/>
    <dgm:cxn modelId="{DE825E69-3626-1E41-AB9B-155543A96C86}" type="presOf" srcId="{E9A103F7-75EC-4C48-8F72-817C387346C8}" destId="{7C594638-471F-AF47-8C7A-6A54FCA5FA6C}" srcOrd="0" destOrd="0" presId="urn:microsoft.com/office/officeart/2005/8/layout/list1"/>
    <dgm:cxn modelId="{90CB2573-C55B-E547-8AE1-4DD69C6E247F}" type="presOf" srcId="{A025904E-F223-42BA-9C62-7129EBFB4ECE}" destId="{1E01A3E4-F375-CF41-B349-105ABCDEB74B}" srcOrd="0" destOrd="0" presId="urn:microsoft.com/office/officeart/2005/8/layout/list1"/>
    <dgm:cxn modelId="{661E857E-063D-2B45-9F23-C06B7DBA706D}" type="presOf" srcId="{B9FD033A-3B4A-EB4B-9382-6B4F619D8C92}" destId="{1EAA0AFC-E4C5-C340-BABC-FC8D929AA473}" srcOrd="0" destOrd="3" presId="urn:microsoft.com/office/officeart/2005/8/layout/list1"/>
    <dgm:cxn modelId="{4199A1A8-FCD8-F74D-B86A-EB18EA898099}" type="presOf" srcId="{5A99C5EB-3160-445E-BCB2-20EA6EA39D33}" destId="{D4F9849F-9374-1E43-84C0-996048896A74}" srcOrd="0" destOrd="1" presId="urn:microsoft.com/office/officeart/2005/8/layout/list1"/>
    <dgm:cxn modelId="{2E7D5AB3-589C-406C-B469-5427ED3167D1}" srcId="{E9A103F7-75EC-4C48-8F72-817C387346C8}" destId="{A025904E-F223-42BA-9C62-7129EBFB4ECE}" srcOrd="1" destOrd="0" parTransId="{2F9C80AE-2D68-41D9-9773-49356BCDD344}" sibTransId="{6C8BABC1-71FF-41B2-9D2F-C173420BE3B7}"/>
    <dgm:cxn modelId="{144E25C0-1636-9B4F-B338-3434C93DCDB4}" type="presOf" srcId="{1DB1B6E8-3405-4CA4-9A68-4610ABE281C7}" destId="{F1996D25-1809-3D4E-820E-2AC442497C23}" srcOrd="1" destOrd="0" presId="urn:microsoft.com/office/officeart/2005/8/layout/list1"/>
    <dgm:cxn modelId="{9D18C9D7-4BE7-A943-8E1B-1779D5489F9E}" srcId="{2FEF9843-41AF-A845-BA28-3ECAF89BD01E}" destId="{B9FD033A-3B4A-EB4B-9382-6B4F619D8C92}" srcOrd="1" destOrd="0" parTransId="{DE29598B-B985-1942-8A5A-A6FA7E71490C}" sibTransId="{8E025A38-85A2-F444-A90D-CC556F92F507}"/>
    <dgm:cxn modelId="{A18B3FDE-A20E-8744-89C3-4A2FF0227E06}" srcId="{2FEF9843-41AF-A845-BA28-3ECAF89BD01E}" destId="{0A15F2C9-5910-6945-A3AE-5A51F1F09BE3}" srcOrd="0" destOrd="0" parTransId="{419F93E3-9204-BE48-9D59-D9ED9601AD23}" sibTransId="{CCD73AD3-6740-D846-8C0B-6F73EBA07A1F}"/>
    <dgm:cxn modelId="{D08AA4E5-97D6-4DA2-B185-D6E60B67AB48}" srcId="{E9A103F7-75EC-4C48-8F72-817C387346C8}" destId="{4145A448-F20E-44C8-A7AD-F8B3E3A7FCEC}" srcOrd="2" destOrd="0" parTransId="{1C923191-1343-4D8F-847F-4DC129E4E7C9}" sibTransId="{1939085D-FEFE-4ECA-B4C3-E3EC3BDBC810}"/>
    <dgm:cxn modelId="{8B62F4E9-5E7D-5D45-A534-8884CADDD429}" type="presOf" srcId="{A025904E-F223-42BA-9C62-7129EBFB4ECE}" destId="{321F7D53-F9B7-934F-8129-FC4E77FED4AB}" srcOrd="1" destOrd="0" presId="urn:microsoft.com/office/officeart/2005/8/layout/list1"/>
    <dgm:cxn modelId="{45C904F1-1485-424F-8528-782C7D978D2B}" type="presOf" srcId="{0A15F2C9-5910-6945-A3AE-5A51F1F09BE3}" destId="{1EAA0AFC-E4C5-C340-BABC-FC8D929AA473}" srcOrd="0" destOrd="2" presId="urn:microsoft.com/office/officeart/2005/8/layout/list1"/>
    <dgm:cxn modelId="{805BB4F7-B40E-1047-8368-2297F1B4C86B}" srcId="{2FEF9843-41AF-A845-BA28-3ECAF89BD01E}" destId="{888A4B98-B9DC-C643-8AFB-4D9FF754559C}" srcOrd="2" destOrd="0" parTransId="{E1E9791A-AE36-E746-9559-18BAB1CA25C1}" sibTransId="{1A36C0AD-AEA7-7B43-9769-6DA442B5C176}"/>
    <dgm:cxn modelId="{153B58FC-1A90-BB48-B3A9-4CAF4D0D8DF0}" srcId="{A025904E-F223-42BA-9C62-7129EBFB4ECE}" destId="{C4B02CE9-406F-954A-AC7D-CD6859B2E7B2}" srcOrd="0" destOrd="0" parTransId="{718C7FFD-8EB1-2A4F-8B19-644CF41537C2}" sibTransId="{0D59F8C1-A315-C245-A8F3-0BBFB7B9AE41}"/>
    <dgm:cxn modelId="{1772A9FE-5388-4CA9-AB53-0B7B5F14D435}" srcId="{4145A448-F20E-44C8-A7AD-F8B3E3A7FCEC}" destId="{ED64BD2B-92E3-4D2B-867D-CABE924195FC}" srcOrd="0" destOrd="0" parTransId="{34FA2FB7-D15C-4EAE-A81B-F007F788B9EA}" sibTransId="{06A2B461-BCD3-4C26-9659-662DC05FBCEA}"/>
    <dgm:cxn modelId="{9FDD3915-0BAB-EB44-BC23-7A523698D9FC}" type="presParOf" srcId="{7C594638-471F-AF47-8C7A-6A54FCA5FA6C}" destId="{47DA79D5-0162-EA40-83B1-D7AFD337BE95}" srcOrd="0" destOrd="0" presId="urn:microsoft.com/office/officeart/2005/8/layout/list1"/>
    <dgm:cxn modelId="{A2271F2E-2572-C942-803B-2A7827517AD0}" type="presParOf" srcId="{47DA79D5-0162-EA40-83B1-D7AFD337BE95}" destId="{0DC119FD-3C03-ED46-A6A8-8A6750FEA736}" srcOrd="0" destOrd="0" presId="urn:microsoft.com/office/officeart/2005/8/layout/list1"/>
    <dgm:cxn modelId="{53094C02-2556-2840-A44C-72D83C9A4181}" type="presParOf" srcId="{47DA79D5-0162-EA40-83B1-D7AFD337BE95}" destId="{F1996D25-1809-3D4E-820E-2AC442497C23}" srcOrd="1" destOrd="0" presId="urn:microsoft.com/office/officeart/2005/8/layout/list1"/>
    <dgm:cxn modelId="{CEBED7A6-6948-434A-8D73-CFDABBBB7805}" type="presParOf" srcId="{7C594638-471F-AF47-8C7A-6A54FCA5FA6C}" destId="{A937EFCF-25A3-3A43-9A67-FD55E56E0738}" srcOrd="1" destOrd="0" presId="urn:microsoft.com/office/officeart/2005/8/layout/list1"/>
    <dgm:cxn modelId="{3F7CFA98-E85F-0D42-8F81-991B11252425}" type="presParOf" srcId="{7C594638-471F-AF47-8C7A-6A54FCA5FA6C}" destId="{2429C570-952A-EC4B-84F5-C73FE662372E}" srcOrd="2" destOrd="0" presId="urn:microsoft.com/office/officeart/2005/8/layout/list1"/>
    <dgm:cxn modelId="{EFF8DBA3-5CB8-1547-BC10-DD0D95C30E77}" type="presParOf" srcId="{7C594638-471F-AF47-8C7A-6A54FCA5FA6C}" destId="{7855252C-328E-C544-9BC6-74CCF8D9FDE5}" srcOrd="3" destOrd="0" presId="urn:microsoft.com/office/officeart/2005/8/layout/list1"/>
    <dgm:cxn modelId="{9A8B8A8A-DE0B-7946-9C0E-2830A32AEAFF}" type="presParOf" srcId="{7C594638-471F-AF47-8C7A-6A54FCA5FA6C}" destId="{28E7F345-51C7-104B-9B7B-60A7B7D0834D}" srcOrd="4" destOrd="0" presId="urn:microsoft.com/office/officeart/2005/8/layout/list1"/>
    <dgm:cxn modelId="{CA50FF82-216F-1F4B-9283-4B90A6989AF7}" type="presParOf" srcId="{28E7F345-51C7-104B-9B7B-60A7B7D0834D}" destId="{1E01A3E4-F375-CF41-B349-105ABCDEB74B}" srcOrd="0" destOrd="0" presId="urn:microsoft.com/office/officeart/2005/8/layout/list1"/>
    <dgm:cxn modelId="{5E86D947-AB32-9347-8C53-A9F63510BE94}" type="presParOf" srcId="{28E7F345-51C7-104B-9B7B-60A7B7D0834D}" destId="{321F7D53-F9B7-934F-8129-FC4E77FED4AB}" srcOrd="1" destOrd="0" presId="urn:microsoft.com/office/officeart/2005/8/layout/list1"/>
    <dgm:cxn modelId="{3D0C3DF0-F70A-5F45-9773-92288CE1019F}" type="presParOf" srcId="{7C594638-471F-AF47-8C7A-6A54FCA5FA6C}" destId="{6A5BAC4A-6C1F-8748-9BEA-5658E35793AF}" srcOrd="5" destOrd="0" presId="urn:microsoft.com/office/officeart/2005/8/layout/list1"/>
    <dgm:cxn modelId="{C62E2317-3406-CC4B-BB46-018428FBC903}" type="presParOf" srcId="{7C594638-471F-AF47-8C7A-6A54FCA5FA6C}" destId="{1EAA0AFC-E4C5-C340-BABC-FC8D929AA473}" srcOrd="6" destOrd="0" presId="urn:microsoft.com/office/officeart/2005/8/layout/list1"/>
    <dgm:cxn modelId="{0EE1503B-4951-0F42-9BEB-70C6BBDA901A}" type="presParOf" srcId="{7C594638-471F-AF47-8C7A-6A54FCA5FA6C}" destId="{9643C885-F111-074B-A97F-5E38BEE7E6C6}" srcOrd="7" destOrd="0" presId="urn:microsoft.com/office/officeart/2005/8/layout/list1"/>
    <dgm:cxn modelId="{206115AB-7829-394E-B0AC-519D361EBD47}" type="presParOf" srcId="{7C594638-471F-AF47-8C7A-6A54FCA5FA6C}" destId="{100B5660-C265-6046-97D7-192C5E0020B7}" srcOrd="8" destOrd="0" presId="urn:microsoft.com/office/officeart/2005/8/layout/list1"/>
    <dgm:cxn modelId="{84485C6A-F3A7-A842-A2D1-7AEE65E7B5F5}" type="presParOf" srcId="{100B5660-C265-6046-97D7-192C5E0020B7}" destId="{A63D7E25-BEF5-F244-BDB2-2DAA9986DB1E}" srcOrd="0" destOrd="0" presId="urn:microsoft.com/office/officeart/2005/8/layout/list1"/>
    <dgm:cxn modelId="{387E9CE3-323D-374A-A359-DDB00923B174}" type="presParOf" srcId="{100B5660-C265-6046-97D7-192C5E0020B7}" destId="{DFDA894B-0BC7-9247-A941-9530B8C871D9}" srcOrd="1" destOrd="0" presId="urn:microsoft.com/office/officeart/2005/8/layout/list1"/>
    <dgm:cxn modelId="{4466FA23-B88D-5047-AA29-C678A7ECBBBC}" type="presParOf" srcId="{7C594638-471F-AF47-8C7A-6A54FCA5FA6C}" destId="{25F5D7E8-5566-C54A-9E84-3C75B61D17A1}" srcOrd="9" destOrd="0" presId="urn:microsoft.com/office/officeart/2005/8/layout/list1"/>
    <dgm:cxn modelId="{7911FBBC-A489-7744-AEDF-5FE5AAB216B1}" type="presParOf" srcId="{7C594638-471F-AF47-8C7A-6A54FCA5FA6C}" destId="{D4F9849F-9374-1E43-84C0-996048896A7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1835F8-DBE3-49C6-9945-9E31D3ECC2D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D9759CE2-1293-4552-9002-29F7DF75416A}">
      <dgm:prSet/>
      <dgm:spPr/>
      <dgm:t>
        <a:bodyPr/>
        <a:lstStyle/>
        <a:p>
          <a:r>
            <a:rPr lang="en-US" dirty="0"/>
            <a:t>The Cox model for the </a:t>
          </a:r>
          <a:r>
            <a:rPr lang="en-US" dirty="0" err="1"/>
            <a:t>i</a:t>
          </a:r>
          <a:r>
            <a:rPr lang="en-US" baseline="30000" dirty="0" err="1"/>
            <a:t>th</a:t>
          </a:r>
          <a:r>
            <a:rPr lang="en-US" dirty="0"/>
            <a:t> individual in a set can be written as </a:t>
          </a:r>
          <a:br>
            <a:rPr lang="en-US" dirty="0"/>
          </a:br>
          <a:r>
            <a:rPr lang="en-US" dirty="0"/>
            <a:t>		h</a:t>
          </a:r>
          <a:r>
            <a:rPr lang="en-US" baseline="-25000" dirty="0"/>
            <a:t>i</a:t>
          </a:r>
          <a:r>
            <a:rPr lang="en-US" dirty="0"/>
            <a:t>(t) = exp(</a:t>
          </a:r>
          <a:r>
            <a:rPr lang="en-US" dirty="0" err="1">
              <a:latin typeface="Symbol" pitchFamily="2" charset="2"/>
            </a:rPr>
            <a:t>b</a:t>
          </a:r>
          <a:r>
            <a:rPr lang="en-US" dirty="0" err="1"/>
            <a:t>x</a:t>
          </a:r>
          <a:r>
            <a:rPr lang="en-US" baseline="-25000" dirty="0" err="1"/>
            <a:t>i</a:t>
          </a:r>
          <a:r>
            <a:rPr lang="en-US" dirty="0"/>
            <a:t>)*h</a:t>
          </a:r>
          <a:r>
            <a:rPr lang="en-US" baseline="-25000" dirty="0"/>
            <a:t>o</a:t>
          </a:r>
          <a:r>
            <a:rPr lang="en-US" dirty="0"/>
            <a:t>(t) where:</a:t>
          </a:r>
        </a:p>
      </dgm:t>
    </dgm:pt>
    <dgm:pt modelId="{EA8F1597-3D63-4E41-B738-B288B85E5BAF}" type="parTrans" cxnId="{3416EBD7-A79B-4D2B-B897-299F20B1CE0A}">
      <dgm:prSet/>
      <dgm:spPr/>
      <dgm:t>
        <a:bodyPr/>
        <a:lstStyle/>
        <a:p>
          <a:endParaRPr lang="en-US"/>
        </a:p>
      </dgm:t>
    </dgm:pt>
    <dgm:pt modelId="{D13A1262-AD5F-4B6B-A382-2F67072A8EE0}" type="sibTrans" cxnId="{3416EBD7-A79B-4D2B-B897-299F20B1CE0A}">
      <dgm:prSet/>
      <dgm:spPr/>
      <dgm:t>
        <a:bodyPr/>
        <a:lstStyle/>
        <a:p>
          <a:endParaRPr lang="en-US"/>
        </a:p>
      </dgm:t>
    </dgm:pt>
    <dgm:pt modelId="{09C36044-6118-4709-8C4E-9718C9E72110}">
      <dgm:prSet custT="1"/>
      <dgm:spPr/>
      <dgm:t>
        <a:bodyPr/>
        <a:lstStyle/>
        <a:p>
          <a:r>
            <a:rPr lang="en-US" sz="2400" dirty="0"/>
            <a:t>x</a:t>
          </a:r>
          <a:r>
            <a:rPr lang="en-US" sz="2400" baseline="-25000" dirty="0"/>
            <a:t>i </a:t>
          </a:r>
          <a:r>
            <a:rPr lang="en-US" sz="2400" dirty="0"/>
            <a:t>is the set of predictor values for the </a:t>
          </a:r>
          <a:r>
            <a:rPr lang="en-US" sz="2400" dirty="0" err="1"/>
            <a:t>i</a:t>
          </a:r>
          <a:r>
            <a:rPr lang="en-US" sz="2400" baseline="30000" dirty="0" err="1"/>
            <a:t>th</a:t>
          </a:r>
          <a:r>
            <a:rPr lang="en-US" sz="2400" dirty="0"/>
            <a:t> individual</a:t>
          </a:r>
        </a:p>
      </dgm:t>
    </dgm:pt>
    <dgm:pt modelId="{0324C9DB-4B09-440E-83BF-5B231EF16605}" type="parTrans" cxnId="{CF0B8392-2C3E-4FA9-BD78-5E03B3293900}">
      <dgm:prSet/>
      <dgm:spPr/>
      <dgm:t>
        <a:bodyPr/>
        <a:lstStyle/>
        <a:p>
          <a:endParaRPr lang="en-US"/>
        </a:p>
      </dgm:t>
    </dgm:pt>
    <dgm:pt modelId="{C02EACFF-F8E2-44E2-B0A0-4D3E77DC2C35}" type="sibTrans" cxnId="{CF0B8392-2C3E-4FA9-BD78-5E03B3293900}">
      <dgm:prSet/>
      <dgm:spPr/>
      <dgm:t>
        <a:bodyPr/>
        <a:lstStyle/>
        <a:p>
          <a:endParaRPr lang="en-US"/>
        </a:p>
      </dgm:t>
    </dgm:pt>
    <dgm:pt modelId="{929C2D70-AC59-45BA-B9D1-09FF6E8454E3}">
      <dgm:prSet custT="1"/>
      <dgm:spPr/>
      <dgm:t>
        <a:bodyPr/>
        <a:lstStyle/>
        <a:p>
          <a:r>
            <a:rPr lang="en-US" sz="2400" dirty="0">
              <a:latin typeface="Symbol" pitchFamily="2" charset="2"/>
            </a:rPr>
            <a:t>b</a:t>
          </a:r>
          <a:r>
            <a:rPr lang="en-US" sz="2400" dirty="0"/>
            <a:t> is the set of parameters describing the effect of x</a:t>
          </a:r>
        </a:p>
      </dgm:t>
    </dgm:pt>
    <dgm:pt modelId="{FC2FE0EA-D391-426B-8117-3971F3D77056}" type="parTrans" cxnId="{E9B2AF77-6B45-44AA-846C-64D351B83529}">
      <dgm:prSet/>
      <dgm:spPr/>
      <dgm:t>
        <a:bodyPr/>
        <a:lstStyle/>
        <a:p>
          <a:endParaRPr lang="en-US"/>
        </a:p>
      </dgm:t>
    </dgm:pt>
    <dgm:pt modelId="{AFC32B2F-7572-4AEB-A741-F9F40B0CFEF8}" type="sibTrans" cxnId="{E9B2AF77-6B45-44AA-846C-64D351B83529}">
      <dgm:prSet/>
      <dgm:spPr/>
      <dgm:t>
        <a:bodyPr/>
        <a:lstStyle/>
        <a:p>
          <a:endParaRPr lang="en-US"/>
        </a:p>
      </dgm:t>
    </dgm:pt>
    <dgm:pt modelId="{F058D0AC-0E3B-4D5E-891C-D68DBED07C02}">
      <dgm:prSet custT="1"/>
      <dgm:spPr/>
      <dgm:t>
        <a:bodyPr/>
        <a:lstStyle/>
        <a:p>
          <a:r>
            <a:rPr lang="en-US" sz="2400" dirty="0"/>
            <a:t>h</a:t>
          </a:r>
          <a:r>
            <a:rPr lang="en-US" sz="2400" baseline="-25000" dirty="0"/>
            <a:t>o</a:t>
          </a:r>
          <a:r>
            <a:rPr lang="en-US" sz="2400" dirty="0"/>
            <a:t>(t)is the baseline hazard function, when all values of x</a:t>
          </a:r>
          <a:r>
            <a:rPr lang="en-US" sz="2400" baseline="-25000" dirty="0"/>
            <a:t>i</a:t>
          </a:r>
          <a:r>
            <a:rPr lang="en-US" sz="2400" dirty="0"/>
            <a:t> are zero</a:t>
          </a:r>
        </a:p>
      </dgm:t>
    </dgm:pt>
    <dgm:pt modelId="{9217F2C6-FE68-496C-94D6-FA94AB80A190}" type="parTrans" cxnId="{4929C2F9-8B45-4798-AC1E-5A4F6CDC1F24}">
      <dgm:prSet/>
      <dgm:spPr/>
      <dgm:t>
        <a:bodyPr/>
        <a:lstStyle/>
        <a:p>
          <a:endParaRPr lang="en-US"/>
        </a:p>
      </dgm:t>
    </dgm:pt>
    <dgm:pt modelId="{056D5E85-0679-4C22-B516-05BA3DC45BDB}" type="sibTrans" cxnId="{4929C2F9-8B45-4798-AC1E-5A4F6CDC1F24}">
      <dgm:prSet/>
      <dgm:spPr/>
      <dgm:t>
        <a:bodyPr/>
        <a:lstStyle/>
        <a:p>
          <a:endParaRPr lang="en-US"/>
        </a:p>
      </dgm:t>
    </dgm:pt>
    <dgm:pt modelId="{ED3FF17E-5AB1-49EE-A3A3-832CDC555975}">
      <dgm:prSet/>
      <dgm:spPr/>
      <dgm:t>
        <a:bodyPr/>
        <a:lstStyle/>
        <a:p>
          <a:r>
            <a:rPr lang="en-US" dirty="0"/>
            <a:t>Like a regression equation except no intercept</a:t>
          </a:r>
        </a:p>
      </dgm:t>
    </dgm:pt>
    <dgm:pt modelId="{13976503-EBAB-4639-AFCB-BD817469FA44}" type="parTrans" cxnId="{69F7D878-2F71-46BF-8766-F293DA1C14CD}">
      <dgm:prSet/>
      <dgm:spPr/>
      <dgm:t>
        <a:bodyPr/>
        <a:lstStyle/>
        <a:p>
          <a:endParaRPr lang="en-US"/>
        </a:p>
      </dgm:t>
    </dgm:pt>
    <dgm:pt modelId="{105651DC-9163-4641-9950-E330584E2AC9}" type="sibTrans" cxnId="{69F7D878-2F71-46BF-8766-F293DA1C14CD}">
      <dgm:prSet/>
      <dgm:spPr/>
      <dgm:t>
        <a:bodyPr/>
        <a:lstStyle/>
        <a:p>
          <a:endParaRPr lang="en-US"/>
        </a:p>
      </dgm:t>
    </dgm:pt>
    <dgm:pt modelId="{4E2F4635-E8E3-4993-94B9-AEEAF310E64B}">
      <dgm:prSet/>
      <dgm:spPr/>
      <dgm:t>
        <a:bodyPr/>
        <a:lstStyle/>
        <a:p>
          <a:r>
            <a:rPr lang="en-US" dirty="0"/>
            <a:t>The Cox model is </a:t>
          </a:r>
          <a:r>
            <a:rPr lang="en-US" b="1" i="1" dirty="0"/>
            <a:t>semiparametric</a:t>
          </a:r>
          <a:r>
            <a:rPr lang="en-US" b="1" dirty="0"/>
            <a:t> </a:t>
          </a:r>
          <a:r>
            <a:rPr lang="en-US" b="0" dirty="0"/>
            <a:t>because</a:t>
          </a:r>
          <a:r>
            <a:rPr lang="en-US" dirty="0"/>
            <a:t> h</a:t>
          </a:r>
          <a:r>
            <a:rPr lang="en-US" baseline="-25000" dirty="0"/>
            <a:t>o</a:t>
          </a:r>
          <a:r>
            <a:rPr lang="en-US" dirty="0"/>
            <a:t>(t)is non-parametric</a:t>
          </a:r>
        </a:p>
      </dgm:t>
    </dgm:pt>
    <dgm:pt modelId="{4A176875-B910-4F08-BA56-FD0846C9F497}" type="parTrans" cxnId="{6F325B07-C63E-474E-8EB2-D94ACBA1C4A3}">
      <dgm:prSet/>
      <dgm:spPr/>
      <dgm:t>
        <a:bodyPr/>
        <a:lstStyle/>
        <a:p>
          <a:endParaRPr lang="en-US"/>
        </a:p>
      </dgm:t>
    </dgm:pt>
    <dgm:pt modelId="{03210743-AA22-4DB3-949F-750ACB8579A7}" type="sibTrans" cxnId="{6F325B07-C63E-474E-8EB2-D94ACBA1C4A3}">
      <dgm:prSet/>
      <dgm:spPr/>
      <dgm:t>
        <a:bodyPr/>
        <a:lstStyle/>
        <a:p>
          <a:endParaRPr lang="en-US"/>
        </a:p>
      </dgm:t>
    </dgm:pt>
    <dgm:pt modelId="{2C23E891-B735-F143-A069-9D7B9B88AD69}" type="pres">
      <dgm:prSet presAssocID="{861835F8-DBE3-49C6-9945-9E31D3ECC2D4}" presName="linear" presStyleCnt="0">
        <dgm:presLayoutVars>
          <dgm:animLvl val="lvl"/>
          <dgm:resizeHandles val="exact"/>
        </dgm:presLayoutVars>
      </dgm:prSet>
      <dgm:spPr/>
    </dgm:pt>
    <dgm:pt modelId="{556CB106-80E3-8C4C-9BA4-D07433D2B9DB}" type="pres">
      <dgm:prSet presAssocID="{D9759CE2-1293-4552-9002-29F7DF75416A}" presName="parentText" presStyleLbl="node1" presStyleIdx="0" presStyleCnt="3">
        <dgm:presLayoutVars>
          <dgm:chMax val="0"/>
          <dgm:bulletEnabled val="1"/>
        </dgm:presLayoutVars>
      </dgm:prSet>
      <dgm:spPr/>
    </dgm:pt>
    <dgm:pt modelId="{5C6B2075-2F32-4147-9D06-A635FB7D67EF}" type="pres">
      <dgm:prSet presAssocID="{D9759CE2-1293-4552-9002-29F7DF75416A}" presName="childText" presStyleLbl="revTx" presStyleIdx="0" presStyleCnt="1">
        <dgm:presLayoutVars>
          <dgm:bulletEnabled val="1"/>
        </dgm:presLayoutVars>
      </dgm:prSet>
      <dgm:spPr/>
    </dgm:pt>
    <dgm:pt modelId="{A4FFECBC-3AF0-A944-8C73-5B21B208A6F2}" type="pres">
      <dgm:prSet presAssocID="{ED3FF17E-5AB1-49EE-A3A3-832CDC555975}" presName="parentText" presStyleLbl="node1" presStyleIdx="1" presStyleCnt="3">
        <dgm:presLayoutVars>
          <dgm:chMax val="0"/>
          <dgm:bulletEnabled val="1"/>
        </dgm:presLayoutVars>
      </dgm:prSet>
      <dgm:spPr/>
    </dgm:pt>
    <dgm:pt modelId="{B40DA131-CB1B-754C-A5FE-ED1D92EB2671}" type="pres">
      <dgm:prSet presAssocID="{105651DC-9163-4641-9950-E330584E2AC9}" presName="spacer" presStyleCnt="0"/>
      <dgm:spPr/>
    </dgm:pt>
    <dgm:pt modelId="{796D7B69-7406-284F-B79F-E7C74F60A418}" type="pres">
      <dgm:prSet presAssocID="{4E2F4635-E8E3-4993-94B9-AEEAF310E64B}" presName="parentText" presStyleLbl="node1" presStyleIdx="2" presStyleCnt="3">
        <dgm:presLayoutVars>
          <dgm:chMax val="0"/>
          <dgm:bulletEnabled val="1"/>
        </dgm:presLayoutVars>
      </dgm:prSet>
      <dgm:spPr/>
    </dgm:pt>
  </dgm:ptLst>
  <dgm:cxnLst>
    <dgm:cxn modelId="{6F325B07-C63E-474E-8EB2-D94ACBA1C4A3}" srcId="{861835F8-DBE3-49C6-9945-9E31D3ECC2D4}" destId="{4E2F4635-E8E3-4993-94B9-AEEAF310E64B}" srcOrd="2" destOrd="0" parTransId="{4A176875-B910-4F08-BA56-FD0846C9F497}" sibTransId="{03210743-AA22-4DB3-949F-750ACB8579A7}"/>
    <dgm:cxn modelId="{63FA7122-C620-5248-9E0A-1E291FFB55D1}" type="presOf" srcId="{ED3FF17E-5AB1-49EE-A3A3-832CDC555975}" destId="{A4FFECBC-3AF0-A944-8C73-5B21B208A6F2}" srcOrd="0" destOrd="0" presId="urn:microsoft.com/office/officeart/2005/8/layout/vList2"/>
    <dgm:cxn modelId="{325D0526-7D24-6343-9A1C-7F51E1892300}" type="presOf" srcId="{09C36044-6118-4709-8C4E-9718C9E72110}" destId="{5C6B2075-2F32-4147-9D06-A635FB7D67EF}" srcOrd="0" destOrd="0" presId="urn:microsoft.com/office/officeart/2005/8/layout/vList2"/>
    <dgm:cxn modelId="{5EEC155A-5E05-E448-B1CC-5672351B8F7D}" type="presOf" srcId="{861835F8-DBE3-49C6-9945-9E31D3ECC2D4}" destId="{2C23E891-B735-F143-A069-9D7B9B88AD69}" srcOrd="0" destOrd="0" presId="urn:microsoft.com/office/officeart/2005/8/layout/vList2"/>
    <dgm:cxn modelId="{34C9A263-431C-8D4E-A2A4-9286CB8692C4}" type="presOf" srcId="{F058D0AC-0E3B-4D5E-891C-D68DBED07C02}" destId="{5C6B2075-2F32-4147-9D06-A635FB7D67EF}" srcOrd="0" destOrd="2" presId="urn:microsoft.com/office/officeart/2005/8/layout/vList2"/>
    <dgm:cxn modelId="{96B1966B-A2D6-9040-A4AA-4C675AA00FCE}" type="presOf" srcId="{D9759CE2-1293-4552-9002-29F7DF75416A}" destId="{556CB106-80E3-8C4C-9BA4-D07433D2B9DB}" srcOrd="0" destOrd="0" presId="urn:microsoft.com/office/officeart/2005/8/layout/vList2"/>
    <dgm:cxn modelId="{E9B2AF77-6B45-44AA-846C-64D351B83529}" srcId="{D9759CE2-1293-4552-9002-29F7DF75416A}" destId="{929C2D70-AC59-45BA-B9D1-09FF6E8454E3}" srcOrd="1" destOrd="0" parTransId="{FC2FE0EA-D391-426B-8117-3971F3D77056}" sibTransId="{AFC32B2F-7572-4AEB-A741-F9F40B0CFEF8}"/>
    <dgm:cxn modelId="{69F7D878-2F71-46BF-8766-F293DA1C14CD}" srcId="{861835F8-DBE3-49C6-9945-9E31D3ECC2D4}" destId="{ED3FF17E-5AB1-49EE-A3A3-832CDC555975}" srcOrd="1" destOrd="0" parTransId="{13976503-EBAB-4639-AFCB-BD817469FA44}" sibTransId="{105651DC-9163-4641-9950-E330584E2AC9}"/>
    <dgm:cxn modelId="{14C8308F-FC86-D64F-8143-4283F854B53D}" type="presOf" srcId="{4E2F4635-E8E3-4993-94B9-AEEAF310E64B}" destId="{796D7B69-7406-284F-B79F-E7C74F60A418}" srcOrd="0" destOrd="0" presId="urn:microsoft.com/office/officeart/2005/8/layout/vList2"/>
    <dgm:cxn modelId="{CF0B8392-2C3E-4FA9-BD78-5E03B3293900}" srcId="{D9759CE2-1293-4552-9002-29F7DF75416A}" destId="{09C36044-6118-4709-8C4E-9718C9E72110}" srcOrd="0" destOrd="0" parTransId="{0324C9DB-4B09-440E-83BF-5B231EF16605}" sibTransId="{C02EACFF-F8E2-44E2-B0A0-4D3E77DC2C35}"/>
    <dgm:cxn modelId="{3416EBD7-A79B-4D2B-B897-299F20B1CE0A}" srcId="{861835F8-DBE3-49C6-9945-9E31D3ECC2D4}" destId="{D9759CE2-1293-4552-9002-29F7DF75416A}" srcOrd="0" destOrd="0" parTransId="{EA8F1597-3D63-4E41-B738-B288B85E5BAF}" sibTransId="{D13A1262-AD5F-4B6B-A382-2F67072A8EE0}"/>
    <dgm:cxn modelId="{1C3832DB-1E91-6240-8985-5B7162442EDA}" type="presOf" srcId="{929C2D70-AC59-45BA-B9D1-09FF6E8454E3}" destId="{5C6B2075-2F32-4147-9D06-A635FB7D67EF}" srcOrd="0" destOrd="1" presId="urn:microsoft.com/office/officeart/2005/8/layout/vList2"/>
    <dgm:cxn modelId="{4929C2F9-8B45-4798-AC1E-5A4F6CDC1F24}" srcId="{D9759CE2-1293-4552-9002-29F7DF75416A}" destId="{F058D0AC-0E3B-4D5E-891C-D68DBED07C02}" srcOrd="2" destOrd="0" parTransId="{9217F2C6-FE68-496C-94D6-FA94AB80A190}" sibTransId="{056D5E85-0679-4C22-B516-05BA3DC45BDB}"/>
    <dgm:cxn modelId="{371C1F67-D19B-304E-83F4-B6A0BAB822AF}" type="presParOf" srcId="{2C23E891-B735-F143-A069-9D7B9B88AD69}" destId="{556CB106-80E3-8C4C-9BA4-D07433D2B9DB}" srcOrd="0" destOrd="0" presId="urn:microsoft.com/office/officeart/2005/8/layout/vList2"/>
    <dgm:cxn modelId="{0137DB2C-0D3B-0B49-B34D-F304E3DBF797}" type="presParOf" srcId="{2C23E891-B735-F143-A069-9D7B9B88AD69}" destId="{5C6B2075-2F32-4147-9D06-A635FB7D67EF}" srcOrd="1" destOrd="0" presId="urn:microsoft.com/office/officeart/2005/8/layout/vList2"/>
    <dgm:cxn modelId="{385FE02B-0AFC-2F4F-A98C-734AB2E8FBF4}" type="presParOf" srcId="{2C23E891-B735-F143-A069-9D7B9B88AD69}" destId="{A4FFECBC-3AF0-A944-8C73-5B21B208A6F2}" srcOrd="2" destOrd="0" presId="urn:microsoft.com/office/officeart/2005/8/layout/vList2"/>
    <dgm:cxn modelId="{B56D33CE-07F1-5146-BC64-65035ACE0E98}" type="presParOf" srcId="{2C23E891-B735-F143-A069-9D7B9B88AD69}" destId="{B40DA131-CB1B-754C-A5FE-ED1D92EB2671}" srcOrd="3" destOrd="0" presId="urn:microsoft.com/office/officeart/2005/8/layout/vList2"/>
    <dgm:cxn modelId="{3C66C010-FE8B-8849-A1DA-10C5E2C966CB}" type="presParOf" srcId="{2C23E891-B735-F143-A069-9D7B9B88AD69}" destId="{796D7B69-7406-284F-B79F-E7C74F60A41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3F210-7FA5-49D5-B8D3-5D0950CCC628}"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A7704DE1-8E93-4C42-8012-4D0BAEB20084}">
      <dgm:prSet custT="1"/>
      <dgm:spPr/>
      <dgm:t>
        <a:bodyPr/>
        <a:lstStyle/>
        <a:p>
          <a:r>
            <a:rPr lang="en-US" sz="2400" b="0" dirty="0"/>
            <a:t>Cox models will return parameters which are the log of hazard ratios</a:t>
          </a:r>
          <a:endParaRPr lang="en-US" sz="2400" dirty="0"/>
        </a:p>
      </dgm:t>
    </dgm:pt>
    <dgm:pt modelId="{4F58649E-CED6-4EE5-9C9F-B65D37001B80}" type="parTrans" cxnId="{18D4F347-A107-4384-9A78-34A4BC0D94B0}">
      <dgm:prSet/>
      <dgm:spPr/>
      <dgm:t>
        <a:bodyPr/>
        <a:lstStyle/>
        <a:p>
          <a:endParaRPr lang="en-US"/>
        </a:p>
      </dgm:t>
    </dgm:pt>
    <dgm:pt modelId="{15F08BEB-C4A2-45B8-9D91-ADF8EE866D32}" type="sibTrans" cxnId="{18D4F347-A107-4384-9A78-34A4BC0D94B0}">
      <dgm:prSet/>
      <dgm:spPr/>
      <dgm:t>
        <a:bodyPr/>
        <a:lstStyle/>
        <a:p>
          <a:endParaRPr lang="en-US"/>
        </a:p>
      </dgm:t>
    </dgm:pt>
    <dgm:pt modelId="{F5472282-0AD4-416D-9012-7277551D773B}">
      <dgm:prSet custT="1"/>
      <dgm:spPr/>
      <dgm:t>
        <a:bodyPr/>
        <a:lstStyle/>
        <a:p>
          <a:r>
            <a:rPr lang="en-US" sz="2400" b="0" dirty="0"/>
            <a:t>CI’s for log HR can come from either the reported SE or using </a:t>
          </a:r>
          <a:r>
            <a:rPr lang="en-US" sz="2400" b="0" i="1" dirty="0" err="1"/>
            <a:t>confint</a:t>
          </a:r>
          <a:r>
            <a:rPr lang="en-US" sz="2400" b="0" dirty="0"/>
            <a:t> in R</a:t>
          </a:r>
          <a:endParaRPr lang="en-US" sz="2400" dirty="0"/>
        </a:p>
      </dgm:t>
    </dgm:pt>
    <dgm:pt modelId="{E7E216C7-62B6-416C-9F41-24033F4E5781}" type="parTrans" cxnId="{9CEE3F86-602C-4A5E-991B-4F5D75848647}">
      <dgm:prSet/>
      <dgm:spPr/>
      <dgm:t>
        <a:bodyPr/>
        <a:lstStyle/>
        <a:p>
          <a:endParaRPr lang="en-US"/>
        </a:p>
      </dgm:t>
    </dgm:pt>
    <dgm:pt modelId="{1208FD60-47C2-439A-AEE6-0EBE640AEED0}" type="sibTrans" cxnId="{9CEE3F86-602C-4A5E-991B-4F5D75848647}">
      <dgm:prSet/>
      <dgm:spPr/>
      <dgm:t>
        <a:bodyPr/>
        <a:lstStyle/>
        <a:p>
          <a:endParaRPr lang="en-US"/>
        </a:p>
      </dgm:t>
    </dgm:pt>
    <dgm:pt modelId="{56B12A2F-CAE2-A343-9013-A31E7F2A66B1}">
      <dgm:prSet custT="1"/>
      <dgm:spPr/>
      <dgm:t>
        <a:bodyPr/>
        <a:lstStyle/>
        <a:p>
          <a:r>
            <a:rPr lang="en-US" sz="2400" dirty="0"/>
            <a:t>HR &lt;1 (log HR &lt; 0) means less risk, HR &gt;1 (log HR &gt; 0) more </a:t>
          </a:r>
        </a:p>
      </dgm:t>
    </dgm:pt>
    <dgm:pt modelId="{6D13F06A-F60C-F648-8B81-2BB20041B111}" type="parTrans" cxnId="{16D9F987-A872-BA48-B1A4-48F0698F92ED}">
      <dgm:prSet/>
      <dgm:spPr/>
      <dgm:t>
        <a:bodyPr/>
        <a:lstStyle/>
        <a:p>
          <a:endParaRPr lang="en-US"/>
        </a:p>
      </dgm:t>
    </dgm:pt>
    <dgm:pt modelId="{EED10D13-6631-6E4C-8FBC-BDA690630FD5}" type="sibTrans" cxnId="{16D9F987-A872-BA48-B1A4-48F0698F92ED}">
      <dgm:prSet/>
      <dgm:spPr/>
      <dgm:t>
        <a:bodyPr/>
        <a:lstStyle/>
        <a:p>
          <a:endParaRPr lang="en-US"/>
        </a:p>
      </dgm:t>
    </dgm:pt>
    <dgm:pt modelId="{62AE38C1-AFAC-AE41-9B70-D4E0EE30AAD3}">
      <dgm:prSet custT="1"/>
      <dgm:spPr/>
      <dgm:t>
        <a:bodyPr/>
        <a:lstStyle/>
        <a:p>
          <a:r>
            <a:rPr lang="en-US" sz="2400" b="0" dirty="0"/>
            <a:t>Conditional logistic regression (</a:t>
          </a:r>
          <a:r>
            <a:rPr lang="en-US" sz="2400" b="0" i="1" dirty="0" err="1"/>
            <a:t>clogit</a:t>
          </a:r>
          <a:r>
            <a:rPr lang="en-US" sz="2400" b="0" dirty="0"/>
            <a:t> in ‘survival’) is implemented by Cox model</a:t>
          </a:r>
          <a:endParaRPr lang="en-US" sz="2400" dirty="0"/>
        </a:p>
      </dgm:t>
    </dgm:pt>
    <dgm:pt modelId="{57E7EFD5-8E16-BB4B-ABBF-1A781A7DF9F3}" type="parTrans" cxnId="{86854C28-4D22-104C-9D45-DDCBD8F49AEF}">
      <dgm:prSet/>
      <dgm:spPr/>
      <dgm:t>
        <a:bodyPr/>
        <a:lstStyle/>
        <a:p>
          <a:endParaRPr lang="en-US"/>
        </a:p>
      </dgm:t>
    </dgm:pt>
    <dgm:pt modelId="{B4921717-55B4-9542-A21F-45E1288B0FE4}" type="sibTrans" cxnId="{86854C28-4D22-104C-9D45-DDCBD8F49AEF}">
      <dgm:prSet/>
      <dgm:spPr/>
      <dgm:t>
        <a:bodyPr/>
        <a:lstStyle/>
        <a:p>
          <a:endParaRPr lang="en-US"/>
        </a:p>
      </dgm:t>
    </dgm:pt>
    <dgm:pt modelId="{1476504E-87A3-E743-BDAB-4BF192C032E3}">
      <dgm:prSet custT="1"/>
      <dgm:spPr/>
      <dgm:t>
        <a:bodyPr/>
        <a:lstStyle/>
        <a:p>
          <a:endParaRPr lang="en-US" sz="2400" b="0" dirty="0"/>
        </a:p>
        <a:p>
          <a:endParaRPr lang="en-US" sz="2400" b="0" dirty="0"/>
        </a:p>
        <a:p>
          <a:r>
            <a:rPr lang="en-US" sz="2400" b="0" dirty="0"/>
            <a:t>Hazard ratios like odds ratios in logistic regression </a:t>
          </a:r>
          <a:endParaRPr lang="en-US" sz="2400" dirty="0"/>
        </a:p>
      </dgm:t>
    </dgm:pt>
    <dgm:pt modelId="{E90811D0-CA6C-8240-BBEE-E66CD34B1197}" type="parTrans" cxnId="{12A0437C-6187-D64C-B446-E9A93AC97C84}">
      <dgm:prSet/>
      <dgm:spPr/>
      <dgm:t>
        <a:bodyPr/>
        <a:lstStyle/>
        <a:p>
          <a:endParaRPr lang="en-US"/>
        </a:p>
      </dgm:t>
    </dgm:pt>
    <dgm:pt modelId="{5A43F1D8-4284-8042-BE44-5263ADF693DF}" type="sibTrans" cxnId="{12A0437C-6187-D64C-B446-E9A93AC97C84}">
      <dgm:prSet/>
      <dgm:spPr/>
      <dgm:t>
        <a:bodyPr/>
        <a:lstStyle/>
        <a:p>
          <a:endParaRPr lang="en-US"/>
        </a:p>
      </dgm:t>
    </dgm:pt>
    <dgm:pt modelId="{AD3D04F7-6EE9-2545-9E9D-13F99B7A01AA}" type="pres">
      <dgm:prSet presAssocID="{13C3F210-7FA5-49D5-B8D3-5D0950CCC628}" presName="Name0" presStyleCnt="0">
        <dgm:presLayoutVars>
          <dgm:dir/>
          <dgm:resizeHandles val="exact"/>
        </dgm:presLayoutVars>
      </dgm:prSet>
      <dgm:spPr/>
    </dgm:pt>
    <dgm:pt modelId="{574D47C0-0C0F-6C4B-8EA4-5105B599DDE7}" type="pres">
      <dgm:prSet presAssocID="{A7704DE1-8E93-4C42-8012-4D0BAEB20084}" presName="parAndChTx" presStyleLbl="node1" presStyleIdx="0" presStyleCnt="3" custScaleX="55757" custScaleY="133699">
        <dgm:presLayoutVars>
          <dgm:bulletEnabled val="1"/>
        </dgm:presLayoutVars>
      </dgm:prSet>
      <dgm:spPr/>
    </dgm:pt>
    <dgm:pt modelId="{13DDD4E5-52BD-9849-AB9C-ED9C7CB0FACC}" type="pres">
      <dgm:prSet presAssocID="{15F08BEB-C4A2-45B8-9D91-ADF8EE866D32}" presName="parAndChSpace" presStyleCnt="0"/>
      <dgm:spPr/>
    </dgm:pt>
    <dgm:pt modelId="{4D96A93E-4A63-A940-B919-2FE1375646F6}" type="pres">
      <dgm:prSet presAssocID="{1476504E-87A3-E743-BDAB-4BF192C032E3}" presName="parAndChTx" presStyleLbl="node1" presStyleIdx="1" presStyleCnt="3" custScaleX="111004" custScaleY="133699">
        <dgm:presLayoutVars>
          <dgm:bulletEnabled val="1"/>
        </dgm:presLayoutVars>
      </dgm:prSet>
      <dgm:spPr/>
    </dgm:pt>
    <dgm:pt modelId="{DA4C6253-7651-EE41-A38A-301A394280D9}" type="pres">
      <dgm:prSet presAssocID="{5A43F1D8-4284-8042-BE44-5263ADF693DF}" presName="parAndChSpace" presStyleCnt="0"/>
      <dgm:spPr/>
    </dgm:pt>
    <dgm:pt modelId="{688EBD64-B97A-A943-99E8-62F9288FBE80}" type="pres">
      <dgm:prSet presAssocID="{F5472282-0AD4-416D-9012-7277551D773B}" presName="parAndChTx" presStyleLbl="node1" presStyleIdx="2" presStyleCnt="3" custScaleX="65196" custScaleY="133699">
        <dgm:presLayoutVars>
          <dgm:bulletEnabled val="1"/>
        </dgm:presLayoutVars>
      </dgm:prSet>
      <dgm:spPr/>
    </dgm:pt>
  </dgm:ptLst>
  <dgm:cxnLst>
    <dgm:cxn modelId="{89E2FC0E-E14C-764F-BC63-A7AB54C2859D}" type="presOf" srcId="{1476504E-87A3-E743-BDAB-4BF192C032E3}" destId="{4D96A93E-4A63-A940-B919-2FE1375646F6}" srcOrd="0" destOrd="0" presId="urn:microsoft.com/office/officeart/2005/8/layout/hChevron3"/>
    <dgm:cxn modelId="{FAF03A19-A0D6-3E40-8240-DF9D040C4D44}" type="presOf" srcId="{A7704DE1-8E93-4C42-8012-4D0BAEB20084}" destId="{574D47C0-0C0F-6C4B-8EA4-5105B599DDE7}" srcOrd="0" destOrd="0" presId="urn:microsoft.com/office/officeart/2005/8/layout/hChevron3"/>
    <dgm:cxn modelId="{86854C28-4D22-104C-9D45-DDCBD8F49AEF}" srcId="{1476504E-87A3-E743-BDAB-4BF192C032E3}" destId="{62AE38C1-AFAC-AE41-9B70-D4E0EE30AAD3}" srcOrd="1" destOrd="0" parTransId="{57E7EFD5-8E16-BB4B-ABBF-1A781A7DF9F3}" sibTransId="{B4921717-55B4-9542-A21F-45E1288B0FE4}"/>
    <dgm:cxn modelId="{7AFA473C-3E6B-E74E-BFEC-D80F60FEF878}" type="presOf" srcId="{56B12A2F-CAE2-A343-9013-A31E7F2A66B1}" destId="{4D96A93E-4A63-A940-B919-2FE1375646F6}" srcOrd="0" destOrd="1" presId="urn:microsoft.com/office/officeart/2005/8/layout/hChevron3"/>
    <dgm:cxn modelId="{18D4F347-A107-4384-9A78-34A4BC0D94B0}" srcId="{13C3F210-7FA5-49D5-B8D3-5D0950CCC628}" destId="{A7704DE1-8E93-4C42-8012-4D0BAEB20084}" srcOrd="0" destOrd="0" parTransId="{4F58649E-CED6-4EE5-9C9F-B65D37001B80}" sibTransId="{15F08BEB-C4A2-45B8-9D91-ADF8EE866D32}"/>
    <dgm:cxn modelId="{12A0437C-6187-D64C-B446-E9A93AC97C84}" srcId="{13C3F210-7FA5-49D5-B8D3-5D0950CCC628}" destId="{1476504E-87A3-E743-BDAB-4BF192C032E3}" srcOrd="1" destOrd="0" parTransId="{E90811D0-CA6C-8240-BBEE-E66CD34B1197}" sibTransId="{5A43F1D8-4284-8042-BE44-5263ADF693DF}"/>
    <dgm:cxn modelId="{9CEE3F86-602C-4A5E-991B-4F5D75848647}" srcId="{13C3F210-7FA5-49D5-B8D3-5D0950CCC628}" destId="{F5472282-0AD4-416D-9012-7277551D773B}" srcOrd="2" destOrd="0" parTransId="{E7E216C7-62B6-416C-9F41-24033F4E5781}" sibTransId="{1208FD60-47C2-439A-AEE6-0EBE640AEED0}"/>
    <dgm:cxn modelId="{16D9F987-A872-BA48-B1A4-48F0698F92ED}" srcId="{1476504E-87A3-E743-BDAB-4BF192C032E3}" destId="{56B12A2F-CAE2-A343-9013-A31E7F2A66B1}" srcOrd="0" destOrd="0" parTransId="{6D13F06A-F60C-F648-8B81-2BB20041B111}" sibTransId="{EED10D13-6631-6E4C-8FBC-BDA690630FD5}"/>
    <dgm:cxn modelId="{2A1801B2-71FC-4B44-82DB-E07001066900}" type="presOf" srcId="{F5472282-0AD4-416D-9012-7277551D773B}" destId="{688EBD64-B97A-A943-99E8-62F9288FBE80}" srcOrd="0" destOrd="0" presId="urn:microsoft.com/office/officeart/2005/8/layout/hChevron3"/>
    <dgm:cxn modelId="{42D069BB-CA29-7842-B58D-347C3542D275}" type="presOf" srcId="{62AE38C1-AFAC-AE41-9B70-D4E0EE30AAD3}" destId="{4D96A93E-4A63-A940-B919-2FE1375646F6}" srcOrd="0" destOrd="2" presId="urn:microsoft.com/office/officeart/2005/8/layout/hChevron3"/>
    <dgm:cxn modelId="{13C675DF-54ED-1946-94A4-A133191052DE}" type="presOf" srcId="{13C3F210-7FA5-49D5-B8D3-5D0950CCC628}" destId="{AD3D04F7-6EE9-2545-9E9D-13F99B7A01AA}" srcOrd="0" destOrd="0" presId="urn:microsoft.com/office/officeart/2005/8/layout/hChevron3"/>
    <dgm:cxn modelId="{CBB85860-7F33-8645-8471-8C70447AA1F7}" type="presParOf" srcId="{AD3D04F7-6EE9-2545-9E9D-13F99B7A01AA}" destId="{574D47C0-0C0F-6C4B-8EA4-5105B599DDE7}" srcOrd="0" destOrd="0" presId="urn:microsoft.com/office/officeart/2005/8/layout/hChevron3"/>
    <dgm:cxn modelId="{1BB4BEC6-4974-EF47-8EC2-AF390A229D2A}" type="presParOf" srcId="{AD3D04F7-6EE9-2545-9E9D-13F99B7A01AA}" destId="{13DDD4E5-52BD-9849-AB9C-ED9C7CB0FACC}" srcOrd="1" destOrd="0" presId="urn:microsoft.com/office/officeart/2005/8/layout/hChevron3"/>
    <dgm:cxn modelId="{8139E78A-EE32-CF4A-8431-8AC732E68D85}" type="presParOf" srcId="{AD3D04F7-6EE9-2545-9E9D-13F99B7A01AA}" destId="{4D96A93E-4A63-A940-B919-2FE1375646F6}" srcOrd="2" destOrd="0" presId="urn:microsoft.com/office/officeart/2005/8/layout/hChevron3"/>
    <dgm:cxn modelId="{5C29D350-F422-2E46-82EA-6C19F6053381}" type="presParOf" srcId="{AD3D04F7-6EE9-2545-9E9D-13F99B7A01AA}" destId="{DA4C6253-7651-EE41-A38A-301A394280D9}" srcOrd="3" destOrd="0" presId="urn:microsoft.com/office/officeart/2005/8/layout/hChevron3"/>
    <dgm:cxn modelId="{3B189BEC-643B-8D46-98A7-4611C04ED7B8}" type="presParOf" srcId="{AD3D04F7-6EE9-2545-9E9D-13F99B7A01AA}" destId="{688EBD64-B97A-A943-99E8-62F9288FBE80}"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25A3FF-F344-49DA-AE82-F92EC5AD4BEA}"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lang="en-US"/>
        </a:p>
      </dgm:t>
    </dgm:pt>
    <dgm:pt modelId="{22A68CEC-F020-4E02-A627-3CEE9B26A0B4}">
      <dgm:prSet custT="1"/>
      <dgm:spPr/>
      <dgm:t>
        <a:bodyPr/>
        <a:lstStyle/>
        <a:p>
          <a:pPr>
            <a:lnSpc>
              <a:spcPct val="100000"/>
            </a:lnSpc>
            <a:defRPr b="1"/>
          </a:pPr>
          <a:r>
            <a:rPr lang="en-US" sz="2400" b="0" dirty="0"/>
            <a:t>Regression models assume each record is independent</a:t>
          </a:r>
        </a:p>
      </dgm:t>
    </dgm:pt>
    <dgm:pt modelId="{A096D887-ADC0-4BCC-9C8E-B89C43E37D9E}" type="parTrans" cxnId="{F0ECA35F-4B1E-4209-A752-30F5AD391A54}">
      <dgm:prSet/>
      <dgm:spPr/>
      <dgm:t>
        <a:bodyPr/>
        <a:lstStyle/>
        <a:p>
          <a:endParaRPr lang="en-US"/>
        </a:p>
      </dgm:t>
    </dgm:pt>
    <dgm:pt modelId="{7C62A455-1077-4203-8EDC-C0282BF7474D}" type="sibTrans" cxnId="{F0ECA35F-4B1E-4209-A752-30F5AD391A54}">
      <dgm:prSet/>
      <dgm:spPr/>
      <dgm:t>
        <a:bodyPr/>
        <a:lstStyle/>
        <a:p>
          <a:endParaRPr lang="en-US"/>
        </a:p>
      </dgm:t>
    </dgm:pt>
    <dgm:pt modelId="{9CBF5516-F6D6-4EEC-9001-26E65B21FD1D}">
      <dgm:prSet custT="1"/>
      <dgm:spPr/>
      <dgm:t>
        <a:bodyPr/>
        <a:lstStyle/>
        <a:p>
          <a:pPr>
            <a:lnSpc>
              <a:spcPct val="100000"/>
            </a:lnSpc>
            <a:defRPr b="1"/>
          </a:pPr>
          <a:endParaRPr lang="en-US" sz="2400" dirty="0"/>
        </a:p>
        <a:p>
          <a:pPr>
            <a:lnSpc>
              <a:spcPct val="100000"/>
            </a:lnSpc>
            <a:defRPr b="1"/>
          </a:pPr>
          <a:r>
            <a:rPr lang="en-US" sz="2400" dirty="0"/>
            <a:t>If records correlated</a:t>
          </a:r>
        </a:p>
      </dgm:t>
    </dgm:pt>
    <dgm:pt modelId="{A9644596-D441-4166-B8E9-39CCDB51C11D}" type="parTrans" cxnId="{07B1D4A6-6BD8-4014-89C4-7B585D95C224}">
      <dgm:prSet/>
      <dgm:spPr/>
      <dgm:t>
        <a:bodyPr/>
        <a:lstStyle/>
        <a:p>
          <a:endParaRPr lang="en-US"/>
        </a:p>
      </dgm:t>
    </dgm:pt>
    <dgm:pt modelId="{DA459FF6-43A5-4018-8C11-D2D2399CB494}" type="sibTrans" cxnId="{07B1D4A6-6BD8-4014-89C4-7B585D95C224}">
      <dgm:prSet/>
      <dgm:spPr/>
      <dgm:t>
        <a:bodyPr/>
        <a:lstStyle/>
        <a:p>
          <a:endParaRPr lang="en-US"/>
        </a:p>
      </dgm:t>
    </dgm:pt>
    <dgm:pt modelId="{09B74522-333D-5848-8047-52E52C171A39}">
      <dgm:prSet custT="1"/>
      <dgm:spPr/>
      <dgm:t>
        <a:bodyPr/>
        <a:lstStyle/>
        <a:p>
          <a:r>
            <a:rPr lang="en-US" sz="2400" b="0" dirty="0"/>
            <a:t>The '</a:t>
          </a:r>
          <a:r>
            <a:rPr lang="en-US" sz="2400" b="0" dirty="0" err="1"/>
            <a:t>coxme</a:t>
          </a:r>
          <a:r>
            <a:rPr lang="en-US" sz="2400" b="0" dirty="0"/>
            <a:t>' package offers better algorithm for frailty (same author as 'survival')</a:t>
          </a:r>
        </a:p>
      </dgm:t>
    </dgm:pt>
    <dgm:pt modelId="{ACCA001A-8927-C64E-A887-8ED6237734BF}" type="parTrans" cxnId="{5B3A97D0-1D59-F249-A3DD-DAAFAFE1C6DE}">
      <dgm:prSet/>
      <dgm:spPr/>
      <dgm:t>
        <a:bodyPr/>
        <a:lstStyle/>
        <a:p>
          <a:endParaRPr lang="en-US"/>
        </a:p>
      </dgm:t>
    </dgm:pt>
    <dgm:pt modelId="{819B4BDE-2BFE-C743-9AA0-F9D6852BAACD}" type="sibTrans" cxnId="{5B3A97D0-1D59-F249-A3DD-DAAFAFE1C6DE}">
      <dgm:prSet/>
      <dgm:spPr/>
      <dgm:t>
        <a:bodyPr/>
        <a:lstStyle/>
        <a:p>
          <a:endParaRPr lang="en-US"/>
        </a:p>
      </dgm:t>
    </dgm:pt>
    <dgm:pt modelId="{233411DE-C62C-3B4C-AB99-09EFA3B1EA20}">
      <dgm:prSet custT="1"/>
      <dgm:spPr/>
      <dgm:t>
        <a:bodyPr/>
        <a:lstStyle/>
        <a:p>
          <a:r>
            <a:rPr lang="en-US" sz="2400" dirty="0"/>
            <a:t>The </a:t>
          </a:r>
          <a:r>
            <a:rPr lang="en-US" sz="2400" i="1" dirty="0"/>
            <a:t>frailty option </a:t>
          </a:r>
          <a:r>
            <a:rPr lang="en-US" sz="2400" dirty="0"/>
            <a:t>introduces a random effect as in mixed models</a:t>
          </a:r>
        </a:p>
      </dgm:t>
    </dgm:pt>
    <dgm:pt modelId="{871C4528-2F57-E040-A110-68458D491DA0}" type="sibTrans" cxnId="{92C404AF-3AFE-9F43-B277-B82A0A3829B9}">
      <dgm:prSet/>
      <dgm:spPr/>
      <dgm:t>
        <a:bodyPr/>
        <a:lstStyle/>
        <a:p>
          <a:endParaRPr lang="en-US"/>
        </a:p>
      </dgm:t>
    </dgm:pt>
    <dgm:pt modelId="{2D50A085-969A-1047-9396-022AD773C170}" type="parTrans" cxnId="{92C404AF-3AFE-9F43-B277-B82A0A3829B9}">
      <dgm:prSet/>
      <dgm:spPr/>
      <dgm:t>
        <a:bodyPr/>
        <a:lstStyle/>
        <a:p>
          <a:endParaRPr lang="en-US"/>
        </a:p>
      </dgm:t>
    </dgm:pt>
    <dgm:pt modelId="{CDF30911-2F4F-451A-96F2-A331F750EC0F}">
      <dgm:prSet custT="1"/>
      <dgm:spPr/>
      <dgm:t>
        <a:bodyPr/>
        <a:lstStyle/>
        <a:p>
          <a:r>
            <a:rPr lang="en-US" sz="2400" dirty="0"/>
            <a:t>The </a:t>
          </a:r>
          <a:r>
            <a:rPr lang="en-US" sz="2400" i="1" dirty="0"/>
            <a:t>cluster</a:t>
          </a:r>
          <a:r>
            <a:rPr lang="en-US" sz="2400" dirty="0"/>
            <a:t> option is comparable to a GEE</a:t>
          </a:r>
        </a:p>
      </dgm:t>
    </dgm:pt>
    <dgm:pt modelId="{BA78D1F9-2286-4A86-A336-F5622C833110}" type="sibTrans" cxnId="{2B1C3EE2-9DE5-416E-9A50-5621E185137E}">
      <dgm:prSet/>
      <dgm:spPr/>
      <dgm:t>
        <a:bodyPr/>
        <a:lstStyle/>
        <a:p>
          <a:endParaRPr lang="en-US"/>
        </a:p>
      </dgm:t>
    </dgm:pt>
    <dgm:pt modelId="{D6C43F9E-A5F4-4FD5-8E4D-ED7BBB02557A}" type="parTrans" cxnId="{2B1C3EE2-9DE5-416E-9A50-5621E185137E}">
      <dgm:prSet/>
      <dgm:spPr/>
      <dgm:t>
        <a:bodyPr/>
        <a:lstStyle/>
        <a:p>
          <a:endParaRPr lang="en-US"/>
        </a:p>
      </dgm:t>
    </dgm:pt>
    <dgm:pt modelId="{24B4A326-80BE-D048-B4CA-0BF281884AA2}" type="pres">
      <dgm:prSet presAssocID="{0225A3FF-F344-49DA-AE82-F92EC5AD4BEA}" presName="Name0" presStyleCnt="0">
        <dgm:presLayoutVars>
          <dgm:dir/>
          <dgm:resizeHandles val="exact"/>
        </dgm:presLayoutVars>
      </dgm:prSet>
      <dgm:spPr/>
    </dgm:pt>
    <dgm:pt modelId="{DA0F88F1-4F75-8A40-8535-A91A970AE6F2}" type="pres">
      <dgm:prSet presAssocID="{22A68CEC-F020-4E02-A627-3CEE9B26A0B4}" presName="parAndChTx" presStyleLbl="node1" presStyleIdx="0" presStyleCnt="3" custScaleX="79831" custScaleY="184996">
        <dgm:presLayoutVars>
          <dgm:bulletEnabled val="1"/>
        </dgm:presLayoutVars>
      </dgm:prSet>
      <dgm:spPr/>
    </dgm:pt>
    <dgm:pt modelId="{A3A1D9DB-CD2F-4842-AC41-E7360632CF57}" type="pres">
      <dgm:prSet presAssocID="{7C62A455-1077-4203-8EDC-C0282BF7474D}" presName="parAndChSpace" presStyleCnt="0"/>
      <dgm:spPr/>
    </dgm:pt>
    <dgm:pt modelId="{A867FD7D-3754-1948-B6F9-330BBB31E6F8}" type="pres">
      <dgm:prSet presAssocID="{9CBF5516-F6D6-4EEC-9001-26E65B21FD1D}" presName="parAndChTx" presStyleLbl="node1" presStyleIdx="1" presStyleCnt="3" custScaleX="142516" custScaleY="184996">
        <dgm:presLayoutVars>
          <dgm:bulletEnabled val="1"/>
        </dgm:presLayoutVars>
      </dgm:prSet>
      <dgm:spPr/>
    </dgm:pt>
    <dgm:pt modelId="{7D5EC6D7-67E3-CE48-9192-53570768FCD6}" type="pres">
      <dgm:prSet presAssocID="{DA459FF6-43A5-4018-8C11-D2D2399CB494}" presName="parAndChSpace" presStyleCnt="0"/>
      <dgm:spPr/>
    </dgm:pt>
    <dgm:pt modelId="{9F6AC4DA-29D7-F74C-9A16-1F8D31522F13}" type="pres">
      <dgm:prSet presAssocID="{09B74522-333D-5848-8047-52E52C171A39}" presName="parAndChTx" presStyleLbl="node1" presStyleIdx="2" presStyleCnt="3" custScaleY="184996">
        <dgm:presLayoutVars>
          <dgm:bulletEnabled val="1"/>
        </dgm:presLayoutVars>
      </dgm:prSet>
      <dgm:spPr/>
    </dgm:pt>
  </dgm:ptLst>
  <dgm:cxnLst>
    <dgm:cxn modelId="{43FB033B-C792-A947-9B1A-065E1D996711}" type="presOf" srcId="{22A68CEC-F020-4E02-A627-3CEE9B26A0B4}" destId="{DA0F88F1-4F75-8A40-8535-A91A970AE6F2}" srcOrd="0" destOrd="0" presId="urn:microsoft.com/office/officeart/2005/8/layout/hChevron3"/>
    <dgm:cxn modelId="{2B20F64B-6AE6-184A-BBDB-EBD595DD28E2}" type="presOf" srcId="{233411DE-C62C-3B4C-AB99-09EFA3B1EA20}" destId="{A867FD7D-3754-1948-B6F9-330BBB31E6F8}" srcOrd="0" destOrd="2" presId="urn:microsoft.com/office/officeart/2005/8/layout/hChevron3"/>
    <dgm:cxn modelId="{3926165D-BDC5-4F43-A8AE-5B5194A427A5}" type="presOf" srcId="{09B74522-333D-5848-8047-52E52C171A39}" destId="{9F6AC4DA-29D7-F74C-9A16-1F8D31522F13}" srcOrd="0" destOrd="0" presId="urn:microsoft.com/office/officeart/2005/8/layout/hChevron3"/>
    <dgm:cxn modelId="{F0ECA35F-4B1E-4209-A752-30F5AD391A54}" srcId="{0225A3FF-F344-49DA-AE82-F92EC5AD4BEA}" destId="{22A68CEC-F020-4E02-A627-3CEE9B26A0B4}" srcOrd="0" destOrd="0" parTransId="{A096D887-ADC0-4BCC-9C8E-B89C43E37D9E}" sibTransId="{7C62A455-1077-4203-8EDC-C0282BF7474D}"/>
    <dgm:cxn modelId="{584FA662-88B9-A841-8E8B-172B93890797}" type="presOf" srcId="{9CBF5516-F6D6-4EEC-9001-26E65B21FD1D}" destId="{A867FD7D-3754-1948-B6F9-330BBB31E6F8}" srcOrd="0" destOrd="0" presId="urn:microsoft.com/office/officeart/2005/8/layout/hChevron3"/>
    <dgm:cxn modelId="{A236E9A2-2B0D-B447-B3CC-29640696C88E}" type="presOf" srcId="{0225A3FF-F344-49DA-AE82-F92EC5AD4BEA}" destId="{24B4A326-80BE-D048-B4CA-0BF281884AA2}" srcOrd="0" destOrd="0" presId="urn:microsoft.com/office/officeart/2005/8/layout/hChevron3"/>
    <dgm:cxn modelId="{07B1D4A6-6BD8-4014-89C4-7B585D95C224}" srcId="{0225A3FF-F344-49DA-AE82-F92EC5AD4BEA}" destId="{9CBF5516-F6D6-4EEC-9001-26E65B21FD1D}" srcOrd="1" destOrd="0" parTransId="{A9644596-D441-4166-B8E9-39CCDB51C11D}" sibTransId="{DA459FF6-43A5-4018-8C11-D2D2399CB494}"/>
    <dgm:cxn modelId="{92C404AF-3AFE-9F43-B277-B82A0A3829B9}" srcId="{9CBF5516-F6D6-4EEC-9001-26E65B21FD1D}" destId="{233411DE-C62C-3B4C-AB99-09EFA3B1EA20}" srcOrd="1" destOrd="0" parTransId="{2D50A085-969A-1047-9396-022AD773C170}" sibTransId="{871C4528-2F57-E040-A110-68458D491DA0}"/>
    <dgm:cxn modelId="{5B3A97D0-1D59-F249-A3DD-DAAFAFE1C6DE}" srcId="{0225A3FF-F344-49DA-AE82-F92EC5AD4BEA}" destId="{09B74522-333D-5848-8047-52E52C171A39}" srcOrd="2" destOrd="0" parTransId="{ACCA001A-8927-C64E-A887-8ED6237734BF}" sibTransId="{819B4BDE-2BFE-C743-9AA0-F9D6852BAACD}"/>
    <dgm:cxn modelId="{2B1C3EE2-9DE5-416E-9A50-5621E185137E}" srcId="{9CBF5516-F6D6-4EEC-9001-26E65B21FD1D}" destId="{CDF30911-2F4F-451A-96F2-A331F750EC0F}" srcOrd="0" destOrd="0" parTransId="{D6C43F9E-A5F4-4FD5-8E4D-ED7BBB02557A}" sibTransId="{BA78D1F9-2286-4A86-A336-F5622C833110}"/>
    <dgm:cxn modelId="{A1A695FC-F7F5-554A-A5B7-AE810ADC9028}" type="presOf" srcId="{CDF30911-2F4F-451A-96F2-A331F750EC0F}" destId="{A867FD7D-3754-1948-B6F9-330BBB31E6F8}" srcOrd="0" destOrd="1" presId="urn:microsoft.com/office/officeart/2005/8/layout/hChevron3"/>
    <dgm:cxn modelId="{B3455DDB-D9A1-1146-947F-86D30E0E948F}" type="presParOf" srcId="{24B4A326-80BE-D048-B4CA-0BF281884AA2}" destId="{DA0F88F1-4F75-8A40-8535-A91A970AE6F2}" srcOrd="0" destOrd="0" presId="urn:microsoft.com/office/officeart/2005/8/layout/hChevron3"/>
    <dgm:cxn modelId="{95ABC0C0-8C2E-DF43-A5C8-146D0986BABE}" type="presParOf" srcId="{24B4A326-80BE-D048-B4CA-0BF281884AA2}" destId="{A3A1D9DB-CD2F-4842-AC41-E7360632CF57}" srcOrd="1" destOrd="0" presId="urn:microsoft.com/office/officeart/2005/8/layout/hChevron3"/>
    <dgm:cxn modelId="{561A884C-B340-1746-9BFA-032C1D8F0368}" type="presParOf" srcId="{24B4A326-80BE-D048-B4CA-0BF281884AA2}" destId="{A867FD7D-3754-1948-B6F9-330BBB31E6F8}" srcOrd="2" destOrd="0" presId="urn:microsoft.com/office/officeart/2005/8/layout/hChevron3"/>
    <dgm:cxn modelId="{DFBF0DA4-3E1B-BD49-A4CB-AC8A153F15DB}" type="presParOf" srcId="{24B4A326-80BE-D048-B4CA-0BF281884AA2}" destId="{7D5EC6D7-67E3-CE48-9192-53570768FCD6}" srcOrd="3" destOrd="0" presId="urn:microsoft.com/office/officeart/2005/8/layout/hChevron3"/>
    <dgm:cxn modelId="{F683EFE6-B91C-824A-BAA5-0051500007EB}" type="presParOf" srcId="{24B4A326-80BE-D048-B4CA-0BF281884AA2}" destId="{9F6AC4DA-29D7-F74C-9A16-1F8D31522F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1F005B-DD92-4F7C-9991-A2EAF0D763CF}"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8078A143-8598-47CF-A406-5C5E06D4FA31}">
      <dgm:prSet custT="1"/>
      <dgm:spPr/>
      <dgm:t>
        <a:bodyPr/>
        <a:lstStyle/>
        <a:p>
          <a:pPr>
            <a:lnSpc>
              <a:spcPct val="100000"/>
            </a:lnSpc>
          </a:pPr>
          <a:r>
            <a:rPr lang="en-US" sz="2800" dirty="0"/>
            <a:t>The first assumption of the PH model is that the predictor has a multiplicative effect on the hazard that is </a:t>
          </a:r>
          <a:r>
            <a:rPr lang="en-US" sz="2800" b="1" dirty="0"/>
            <a:t>constant </a:t>
          </a:r>
          <a:r>
            <a:rPr lang="en-US" sz="2800" dirty="0"/>
            <a:t>over time</a:t>
          </a:r>
        </a:p>
      </dgm:t>
    </dgm:pt>
    <dgm:pt modelId="{2B9008EC-D160-43DE-94E0-3BD36C0087DB}" type="parTrans" cxnId="{2DC6FBCB-085D-41A7-85E7-D32B65F16AC6}">
      <dgm:prSet/>
      <dgm:spPr/>
      <dgm:t>
        <a:bodyPr/>
        <a:lstStyle/>
        <a:p>
          <a:endParaRPr lang="en-US"/>
        </a:p>
      </dgm:t>
    </dgm:pt>
    <dgm:pt modelId="{043CF628-0F18-4F61-8585-CAD6602C4E4B}" type="sibTrans" cxnId="{2DC6FBCB-085D-41A7-85E7-D32B65F16AC6}">
      <dgm:prSet/>
      <dgm:spPr/>
      <dgm:t>
        <a:bodyPr/>
        <a:lstStyle/>
        <a:p>
          <a:endParaRPr lang="en-US"/>
        </a:p>
      </dgm:t>
    </dgm:pt>
    <dgm:pt modelId="{50398C8C-6BA6-4CE5-A957-7384449ADB20}">
      <dgm:prSet custT="1"/>
      <dgm:spPr/>
      <dgm:t>
        <a:bodyPr/>
        <a:lstStyle/>
        <a:p>
          <a:pPr>
            <a:lnSpc>
              <a:spcPct val="100000"/>
            </a:lnSpc>
          </a:pPr>
          <a:r>
            <a:rPr lang="en-US" sz="2800" dirty="0"/>
            <a:t>The hazard itself does not have to be constant over time, but the proportionality must be constant</a:t>
          </a:r>
        </a:p>
      </dgm:t>
    </dgm:pt>
    <dgm:pt modelId="{64EB8128-963A-4A6E-B62B-1DA3F1E1CE3D}" type="parTrans" cxnId="{15DEB6C7-7365-43A0-A6E0-EB3E1037551C}">
      <dgm:prSet/>
      <dgm:spPr/>
      <dgm:t>
        <a:bodyPr/>
        <a:lstStyle/>
        <a:p>
          <a:endParaRPr lang="en-US"/>
        </a:p>
      </dgm:t>
    </dgm:pt>
    <dgm:pt modelId="{0A8F6A44-89BD-47FE-9896-E28F86E828BF}" type="sibTrans" cxnId="{15DEB6C7-7365-43A0-A6E0-EB3E1037551C}">
      <dgm:prSet/>
      <dgm:spPr/>
      <dgm:t>
        <a:bodyPr/>
        <a:lstStyle/>
        <a:p>
          <a:endParaRPr lang="en-US"/>
        </a:p>
      </dgm:t>
    </dgm:pt>
    <dgm:pt modelId="{7434F5B4-1367-4B22-9BE4-6D3B461FDC6E}" type="pres">
      <dgm:prSet presAssocID="{731F005B-DD92-4F7C-9991-A2EAF0D763CF}" presName="root" presStyleCnt="0">
        <dgm:presLayoutVars>
          <dgm:dir/>
          <dgm:resizeHandles val="exact"/>
        </dgm:presLayoutVars>
      </dgm:prSet>
      <dgm:spPr/>
    </dgm:pt>
    <dgm:pt modelId="{27D702CA-3507-4DBC-925E-A0E6C3F17E05}" type="pres">
      <dgm:prSet presAssocID="{8078A143-8598-47CF-A406-5C5E06D4FA31}" presName="compNode" presStyleCnt="0"/>
      <dgm:spPr/>
    </dgm:pt>
    <dgm:pt modelId="{A8E6E0B6-51D8-4788-BFAD-7C6F209342BC}" type="pres">
      <dgm:prSet presAssocID="{8078A143-8598-47CF-A406-5C5E06D4FA31}" presName="bgRect" presStyleLbl="bgShp" presStyleIdx="0" presStyleCnt="2"/>
      <dgm:spPr/>
    </dgm:pt>
    <dgm:pt modelId="{81EAA269-0180-4424-85F3-4CE8886076E6}" type="pres">
      <dgm:prSet presAssocID="{8078A143-8598-47CF-A406-5C5E06D4FA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E915DCC8-D352-4D6A-B800-1E0672210742}" type="pres">
      <dgm:prSet presAssocID="{8078A143-8598-47CF-A406-5C5E06D4FA31}" presName="spaceRect" presStyleCnt="0"/>
      <dgm:spPr/>
    </dgm:pt>
    <dgm:pt modelId="{9CB3E0CD-5C03-49EA-891B-E22964AB432F}" type="pres">
      <dgm:prSet presAssocID="{8078A143-8598-47CF-A406-5C5E06D4FA31}" presName="parTx" presStyleLbl="revTx" presStyleIdx="0" presStyleCnt="2" custScaleY="121244">
        <dgm:presLayoutVars>
          <dgm:chMax val="0"/>
          <dgm:chPref val="0"/>
        </dgm:presLayoutVars>
      </dgm:prSet>
      <dgm:spPr/>
    </dgm:pt>
    <dgm:pt modelId="{44D689C2-4625-4E0A-8525-0F7A547655AD}" type="pres">
      <dgm:prSet presAssocID="{043CF628-0F18-4F61-8585-CAD6602C4E4B}" presName="sibTrans" presStyleCnt="0"/>
      <dgm:spPr/>
    </dgm:pt>
    <dgm:pt modelId="{0E7234FF-731A-4D18-839D-BE51071DBF0B}" type="pres">
      <dgm:prSet presAssocID="{50398C8C-6BA6-4CE5-A957-7384449ADB20}" presName="compNode" presStyleCnt="0"/>
      <dgm:spPr/>
    </dgm:pt>
    <dgm:pt modelId="{23B21008-19B4-408F-90C5-5A0DE52B6BD1}" type="pres">
      <dgm:prSet presAssocID="{50398C8C-6BA6-4CE5-A957-7384449ADB20}" presName="bgRect" presStyleLbl="bgShp" presStyleIdx="1" presStyleCnt="2"/>
      <dgm:spPr/>
    </dgm:pt>
    <dgm:pt modelId="{510BB35B-2913-402E-9A41-B753DD081618}" type="pres">
      <dgm:prSet presAssocID="{50398C8C-6BA6-4CE5-A957-7384449ADB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8657BDA6-F9F4-4435-8FEA-DEE976F9EF46}" type="pres">
      <dgm:prSet presAssocID="{50398C8C-6BA6-4CE5-A957-7384449ADB20}" presName="spaceRect" presStyleCnt="0"/>
      <dgm:spPr/>
    </dgm:pt>
    <dgm:pt modelId="{6B7CB096-0373-4208-9426-13E63DE05C60}" type="pres">
      <dgm:prSet presAssocID="{50398C8C-6BA6-4CE5-A957-7384449ADB20}" presName="parTx" presStyleLbl="revTx" presStyleIdx="1" presStyleCnt="2">
        <dgm:presLayoutVars>
          <dgm:chMax val="0"/>
          <dgm:chPref val="0"/>
        </dgm:presLayoutVars>
      </dgm:prSet>
      <dgm:spPr/>
    </dgm:pt>
  </dgm:ptLst>
  <dgm:cxnLst>
    <dgm:cxn modelId="{30526E34-E9B3-4181-9625-14072268529A}" type="presOf" srcId="{8078A143-8598-47CF-A406-5C5E06D4FA31}" destId="{9CB3E0CD-5C03-49EA-891B-E22964AB432F}" srcOrd="0" destOrd="0" presId="urn:microsoft.com/office/officeart/2018/2/layout/IconVerticalSolidList"/>
    <dgm:cxn modelId="{4F54AA7D-C4A7-4D33-A15B-CD7056952477}" type="presOf" srcId="{731F005B-DD92-4F7C-9991-A2EAF0D763CF}" destId="{7434F5B4-1367-4B22-9BE4-6D3B461FDC6E}" srcOrd="0" destOrd="0" presId="urn:microsoft.com/office/officeart/2018/2/layout/IconVerticalSolidList"/>
    <dgm:cxn modelId="{86E9AAA5-D832-496C-9524-C00C3CF13C3F}" type="presOf" srcId="{50398C8C-6BA6-4CE5-A957-7384449ADB20}" destId="{6B7CB096-0373-4208-9426-13E63DE05C60}" srcOrd="0" destOrd="0" presId="urn:microsoft.com/office/officeart/2018/2/layout/IconVerticalSolidList"/>
    <dgm:cxn modelId="{15DEB6C7-7365-43A0-A6E0-EB3E1037551C}" srcId="{731F005B-DD92-4F7C-9991-A2EAF0D763CF}" destId="{50398C8C-6BA6-4CE5-A957-7384449ADB20}" srcOrd="1" destOrd="0" parTransId="{64EB8128-963A-4A6E-B62B-1DA3F1E1CE3D}" sibTransId="{0A8F6A44-89BD-47FE-9896-E28F86E828BF}"/>
    <dgm:cxn modelId="{2DC6FBCB-085D-41A7-85E7-D32B65F16AC6}" srcId="{731F005B-DD92-4F7C-9991-A2EAF0D763CF}" destId="{8078A143-8598-47CF-A406-5C5E06D4FA31}" srcOrd="0" destOrd="0" parTransId="{2B9008EC-D160-43DE-94E0-3BD36C0087DB}" sibTransId="{043CF628-0F18-4F61-8585-CAD6602C4E4B}"/>
    <dgm:cxn modelId="{D879AB23-A9EF-486B-B34E-043BB480A6BE}" type="presParOf" srcId="{7434F5B4-1367-4B22-9BE4-6D3B461FDC6E}" destId="{27D702CA-3507-4DBC-925E-A0E6C3F17E05}" srcOrd="0" destOrd="0" presId="urn:microsoft.com/office/officeart/2018/2/layout/IconVerticalSolidList"/>
    <dgm:cxn modelId="{373350E3-0690-4EBA-9D5F-1697E6A8FA3A}" type="presParOf" srcId="{27D702CA-3507-4DBC-925E-A0E6C3F17E05}" destId="{A8E6E0B6-51D8-4788-BFAD-7C6F209342BC}" srcOrd="0" destOrd="0" presId="urn:microsoft.com/office/officeart/2018/2/layout/IconVerticalSolidList"/>
    <dgm:cxn modelId="{11012336-05B6-4843-A141-65C7F04D63C4}" type="presParOf" srcId="{27D702CA-3507-4DBC-925E-A0E6C3F17E05}" destId="{81EAA269-0180-4424-85F3-4CE8886076E6}" srcOrd="1" destOrd="0" presId="urn:microsoft.com/office/officeart/2018/2/layout/IconVerticalSolidList"/>
    <dgm:cxn modelId="{D3B66AE6-02E0-46DC-97DB-09B432BA582F}" type="presParOf" srcId="{27D702CA-3507-4DBC-925E-A0E6C3F17E05}" destId="{E915DCC8-D352-4D6A-B800-1E0672210742}" srcOrd="2" destOrd="0" presId="urn:microsoft.com/office/officeart/2018/2/layout/IconVerticalSolidList"/>
    <dgm:cxn modelId="{D02A9D34-D63A-46C8-8F37-D5C6C22876D8}" type="presParOf" srcId="{27D702CA-3507-4DBC-925E-A0E6C3F17E05}" destId="{9CB3E0CD-5C03-49EA-891B-E22964AB432F}" srcOrd="3" destOrd="0" presId="urn:microsoft.com/office/officeart/2018/2/layout/IconVerticalSolidList"/>
    <dgm:cxn modelId="{A30640C2-B33F-437B-B1BF-78B2ADBFA8D0}" type="presParOf" srcId="{7434F5B4-1367-4B22-9BE4-6D3B461FDC6E}" destId="{44D689C2-4625-4E0A-8525-0F7A547655AD}" srcOrd="1" destOrd="0" presId="urn:microsoft.com/office/officeart/2018/2/layout/IconVerticalSolidList"/>
    <dgm:cxn modelId="{5CE7DB8B-A393-4912-BC34-8EADC900063D}" type="presParOf" srcId="{7434F5B4-1367-4B22-9BE4-6D3B461FDC6E}" destId="{0E7234FF-731A-4D18-839D-BE51071DBF0B}" srcOrd="2" destOrd="0" presId="urn:microsoft.com/office/officeart/2018/2/layout/IconVerticalSolidList"/>
    <dgm:cxn modelId="{F412D80D-777B-4B88-B52E-C5495D92F8D1}" type="presParOf" srcId="{0E7234FF-731A-4D18-839D-BE51071DBF0B}" destId="{23B21008-19B4-408F-90C5-5A0DE52B6BD1}" srcOrd="0" destOrd="0" presId="urn:microsoft.com/office/officeart/2018/2/layout/IconVerticalSolidList"/>
    <dgm:cxn modelId="{BEFC27A0-AEE0-487F-B9D1-8F7BA014486D}" type="presParOf" srcId="{0E7234FF-731A-4D18-839D-BE51071DBF0B}" destId="{510BB35B-2913-402E-9A41-B753DD081618}" srcOrd="1" destOrd="0" presId="urn:microsoft.com/office/officeart/2018/2/layout/IconVerticalSolidList"/>
    <dgm:cxn modelId="{136BF57F-56E8-4769-93CD-E47B53688055}" type="presParOf" srcId="{0E7234FF-731A-4D18-839D-BE51071DBF0B}" destId="{8657BDA6-F9F4-4435-8FEA-DEE976F9EF46}" srcOrd="2" destOrd="0" presId="urn:microsoft.com/office/officeart/2018/2/layout/IconVerticalSolidList"/>
    <dgm:cxn modelId="{CE2AFBA2-6F53-49B2-9C23-DDF05DB9005F}" type="presParOf" srcId="{0E7234FF-731A-4D18-839D-BE51071DBF0B}" destId="{6B7CB096-0373-4208-9426-13E63DE05C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5A0898-512C-45D3-B00A-0950FA6FF51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2A896AF-99B3-4C04-BD67-F14D81AFA067}">
      <dgm:prSet custT="1"/>
      <dgm:spPr/>
      <dgm:t>
        <a:bodyPr/>
        <a:lstStyle/>
        <a:p>
          <a:pPr>
            <a:lnSpc>
              <a:spcPct val="100000"/>
            </a:lnSpc>
          </a:pPr>
          <a:r>
            <a:rPr lang="en-US" sz="2400" i="1" dirty="0" err="1"/>
            <a:t>survreg</a:t>
          </a:r>
          <a:r>
            <a:rPr lang="en-US" sz="2400" dirty="0"/>
            <a:t> in ‘survival’ is one way to generate </a:t>
          </a:r>
          <a:r>
            <a:rPr lang="en-US" sz="2400" i="1" dirty="0"/>
            <a:t>accelerated failure time</a:t>
          </a:r>
          <a:r>
            <a:rPr lang="en-US" sz="2400" dirty="0"/>
            <a:t> models, which assume a distribution of times to failure</a:t>
          </a:r>
        </a:p>
      </dgm:t>
    </dgm:pt>
    <dgm:pt modelId="{6E991E8C-4383-4EF5-BD6A-81D230392054}" type="parTrans" cxnId="{2B7F40FF-3BCB-408C-A3AC-667A3CEDDE8A}">
      <dgm:prSet/>
      <dgm:spPr/>
      <dgm:t>
        <a:bodyPr/>
        <a:lstStyle/>
        <a:p>
          <a:endParaRPr lang="en-US"/>
        </a:p>
      </dgm:t>
    </dgm:pt>
    <dgm:pt modelId="{8E0FFD23-7574-4852-8117-0ECD2E8B0C67}" type="sibTrans" cxnId="{2B7F40FF-3BCB-408C-A3AC-667A3CEDDE8A}">
      <dgm:prSet/>
      <dgm:spPr/>
      <dgm:t>
        <a:bodyPr/>
        <a:lstStyle/>
        <a:p>
          <a:endParaRPr lang="en-US"/>
        </a:p>
      </dgm:t>
    </dgm:pt>
    <dgm:pt modelId="{EBAC68F5-A6A7-4F4C-BC93-0638B861C6F6}">
      <dgm:prSet custT="1"/>
      <dgm:spPr/>
      <dgm:t>
        <a:bodyPr/>
        <a:lstStyle/>
        <a:p>
          <a:pPr>
            <a:lnSpc>
              <a:spcPct val="100000"/>
            </a:lnSpc>
          </a:pPr>
          <a:r>
            <a:rPr lang="en-US" sz="2400" dirty="0"/>
            <a:t>An increasing parameter that the patient takes </a:t>
          </a:r>
          <a:r>
            <a:rPr lang="en-US" sz="2400" i="1" dirty="0"/>
            <a:t>more time</a:t>
          </a:r>
          <a:r>
            <a:rPr lang="en-US" sz="2400" dirty="0"/>
            <a:t> to have the event, as opposed to Cox model where it means greater risk of having event</a:t>
          </a:r>
        </a:p>
      </dgm:t>
    </dgm:pt>
    <dgm:pt modelId="{E063728E-1A96-4DF8-9FEE-9E98F944BCEC}" type="parTrans" cxnId="{5D030B59-D620-4B14-B9CB-E80510148F7A}">
      <dgm:prSet/>
      <dgm:spPr/>
      <dgm:t>
        <a:bodyPr/>
        <a:lstStyle/>
        <a:p>
          <a:endParaRPr lang="en-US"/>
        </a:p>
      </dgm:t>
    </dgm:pt>
    <dgm:pt modelId="{DEFB01DA-307B-4A2B-9255-C5B1141E7962}" type="sibTrans" cxnId="{5D030B59-D620-4B14-B9CB-E80510148F7A}">
      <dgm:prSet/>
      <dgm:spPr/>
      <dgm:t>
        <a:bodyPr/>
        <a:lstStyle/>
        <a:p>
          <a:endParaRPr lang="en-US"/>
        </a:p>
      </dgm:t>
    </dgm:pt>
    <dgm:pt modelId="{FFCD037F-4193-8F40-B570-A58D63E9FD3F}">
      <dgm:prSet custT="1"/>
      <dgm:spPr/>
      <dgm:t>
        <a:bodyPr/>
        <a:lstStyle/>
        <a:p>
          <a:pPr>
            <a:lnSpc>
              <a:spcPct val="100000"/>
            </a:lnSpc>
          </a:pPr>
          <a:r>
            <a:rPr lang="en-US" sz="2400" dirty="0"/>
            <a:t>Different distributions can be compared using model AIC</a:t>
          </a:r>
        </a:p>
      </dgm:t>
    </dgm:pt>
    <dgm:pt modelId="{6EFBE238-77FE-CF45-AD12-99381C3CBBAB}" type="parTrans" cxnId="{EEB42742-3D5E-9145-8282-6C21AE7E9961}">
      <dgm:prSet/>
      <dgm:spPr/>
      <dgm:t>
        <a:bodyPr/>
        <a:lstStyle/>
        <a:p>
          <a:endParaRPr lang="en-US"/>
        </a:p>
      </dgm:t>
    </dgm:pt>
    <dgm:pt modelId="{A5F0EC37-5BC6-BA4B-86E0-59F0B01A0E30}" type="sibTrans" cxnId="{EEB42742-3D5E-9145-8282-6C21AE7E9961}">
      <dgm:prSet/>
      <dgm:spPr/>
      <dgm:t>
        <a:bodyPr/>
        <a:lstStyle/>
        <a:p>
          <a:endParaRPr lang="en-US"/>
        </a:p>
      </dgm:t>
    </dgm:pt>
    <dgm:pt modelId="{9A1B856C-0FFE-6047-94A7-92C862BE5750}" type="pres">
      <dgm:prSet presAssocID="{A55A0898-512C-45D3-B00A-0950FA6FF514}" presName="outerComposite" presStyleCnt="0">
        <dgm:presLayoutVars>
          <dgm:chMax val="5"/>
          <dgm:dir/>
          <dgm:resizeHandles val="exact"/>
        </dgm:presLayoutVars>
      </dgm:prSet>
      <dgm:spPr/>
    </dgm:pt>
    <dgm:pt modelId="{71EF9C24-BC57-214F-AA8C-9B02DB7639FD}" type="pres">
      <dgm:prSet presAssocID="{A55A0898-512C-45D3-B00A-0950FA6FF514}" presName="dummyMaxCanvas" presStyleCnt="0">
        <dgm:presLayoutVars/>
      </dgm:prSet>
      <dgm:spPr/>
    </dgm:pt>
    <dgm:pt modelId="{DAEA913E-5495-2A49-9D86-373572DAF246}" type="pres">
      <dgm:prSet presAssocID="{A55A0898-512C-45D3-B00A-0950FA6FF514}" presName="ThreeNodes_1" presStyleLbl="node1" presStyleIdx="0" presStyleCnt="3" custLinFactNeighborX="-2929" custLinFactNeighborY="-72076">
        <dgm:presLayoutVars>
          <dgm:bulletEnabled val="1"/>
        </dgm:presLayoutVars>
      </dgm:prSet>
      <dgm:spPr/>
    </dgm:pt>
    <dgm:pt modelId="{594CEEA8-CA38-4741-809F-B60DCA6D8C5F}" type="pres">
      <dgm:prSet presAssocID="{A55A0898-512C-45D3-B00A-0950FA6FF514}" presName="ThreeNodes_2" presStyleLbl="node1" presStyleIdx="1" presStyleCnt="3" custScaleY="122573">
        <dgm:presLayoutVars>
          <dgm:bulletEnabled val="1"/>
        </dgm:presLayoutVars>
      </dgm:prSet>
      <dgm:spPr/>
    </dgm:pt>
    <dgm:pt modelId="{4BA75597-CADF-9842-9883-F89ABD54AD18}" type="pres">
      <dgm:prSet presAssocID="{A55A0898-512C-45D3-B00A-0950FA6FF514}" presName="ThreeNodes_3" presStyleLbl="node1" presStyleIdx="2" presStyleCnt="3">
        <dgm:presLayoutVars>
          <dgm:bulletEnabled val="1"/>
        </dgm:presLayoutVars>
      </dgm:prSet>
      <dgm:spPr/>
    </dgm:pt>
    <dgm:pt modelId="{2280F58B-8D97-7A4C-A9E0-1C88EEA22834}" type="pres">
      <dgm:prSet presAssocID="{A55A0898-512C-45D3-B00A-0950FA6FF514}" presName="ThreeConn_1-2" presStyleLbl="fgAccFollowNode1" presStyleIdx="0" presStyleCnt="2">
        <dgm:presLayoutVars>
          <dgm:bulletEnabled val="1"/>
        </dgm:presLayoutVars>
      </dgm:prSet>
      <dgm:spPr/>
    </dgm:pt>
    <dgm:pt modelId="{2C3269FC-AF79-F44E-9022-99978E9F5774}" type="pres">
      <dgm:prSet presAssocID="{A55A0898-512C-45D3-B00A-0950FA6FF514}" presName="ThreeConn_2-3" presStyleLbl="fgAccFollowNode1" presStyleIdx="1" presStyleCnt="2">
        <dgm:presLayoutVars>
          <dgm:bulletEnabled val="1"/>
        </dgm:presLayoutVars>
      </dgm:prSet>
      <dgm:spPr/>
    </dgm:pt>
    <dgm:pt modelId="{AB552DCF-D664-C24E-B518-BCADB16A4352}" type="pres">
      <dgm:prSet presAssocID="{A55A0898-512C-45D3-B00A-0950FA6FF514}" presName="ThreeNodes_1_text" presStyleLbl="node1" presStyleIdx="2" presStyleCnt="3">
        <dgm:presLayoutVars>
          <dgm:bulletEnabled val="1"/>
        </dgm:presLayoutVars>
      </dgm:prSet>
      <dgm:spPr/>
    </dgm:pt>
    <dgm:pt modelId="{2294E309-8350-EE40-8F59-53E3136F539A}" type="pres">
      <dgm:prSet presAssocID="{A55A0898-512C-45D3-B00A-0950FA6FF514}" presName="ThreeNodes_2_text" presStyleLbl="node1" presStyleIdx="2" presStyleCnt="3">
        <dgm:presLayoutVars>
          <dgm:bulletEnabled val="1"/>
        </dgm:presLayoutVars>
      </dgm:prSet>
      <dgm:spPr/>
    </dgm:pt>
    <dgm:pt modelId="{88895A14-31B1-214C-8292-C6990283FE71}" type="pres">
      <dgm:prSet presAssocID="{A55A0898-512C-45D3-B00A-0950FA6FF514}" presName="ThreeNodes_3_text" presStyleLbl="node1" presStyleIdx="2" presStyleCnt="3">
        <dgm:presLayoutVars>
          <dgm:bulletEnabled val="1"/>
        </dgm:presLayoutVars>
      </dgm:prSet>
      <dgm:spPr/>
    </dgm:pt>
  </dgm:ptLst>
  <dgm:cxnLst>
    <dgm:cxn modelId="{5A98F31A-3093-2A41-8C77-D78DD04792F5}" type="presOf" srcId="{A55A0898-512C-45D3-B00A-0950FA6FF514}" destId="{9A1B856C-0FFE-6047-94A7-92C862BE5750}" srcOrd="0" destOrd="0" presId="urn:microsoft.com/office/officeart/2005/8/layout/vProcess5"/>
    <dgm:cxn modelId="{93F7042D-D5E8-544E-BEB8-2FA118959989}" type="presOf" srcId="{FFCD037F-4193-8F40-B570-A58D63E9FD3F}" destId="{4BA75597-CADF-9842-9883-F89ABD54AD18}" srcOrd="0" destOrd="0" presId="urn:microsoft.com/office/officeart/2005/8/layout/vProcess5"/>
    <dgm:cxn modelId="{EEB42742-3D5E-9145-8282-6C21AE7E9961}" srcId="{A55A0898-512C-45D3-B00A-0950FA6FF514}" destId="{FFCD037F-4193-8F40-B570-A58D63E9FD3F}" srcOrd="2" destOrd="0" parTransId="{6EFBE238-77FE-CF45-AD12-99381C3CBBAB}" sibTransId="{A5F0EC37-5BC6-BA4B-86E0-59F0B01A0E30}"/>
    <dgm:cxn modelId="{95470F48-D9E0-2045-BBFB-792D219ACAA6}" type="presOf" srcId="{EBAC68F5-A6A7-4F4C-BC93-0638B861C6F6}" destId="{594CEEA8-CA38-4741-809F-B60DCA6D8C5F}" srcOrd="0" destOrd="0" presId="urn:microsoft.com/office/officeart/2005/8/layout/vProcess5"/>
    <dgm:cxn modelId="{5D030B59-D620-4B14-B9CB-E80510148F7A}" srcId="{A55A0898-512C-45D3-B00A-0950FA6FF514}" destId="{EBAC68F5-A6A7-4F4C-BC93-0638B861C6F6}" srcOrd="1" destOrd="0" parTransId="{E063728E-1A96-4DF8-9FEE-9E98F944BCEC}" sibTransId="{DEFB01DA-307B-4A2B-9255-C5B1141E7962}"/>
    <dgm:cxn modelId="{4C556698-575C-364D-A73D-4773424F5B47}" type="presOf" srcId="{DEFB01DA-307B-4A2B-9255-C5B1141E7962}" destId="{2C3269FC-AF79-F44E-9022-99978E9F5774}" srcOrd="0" destOrd="0" presId="urn:microsoft.com/office/officeart/2005/8/layout/vProcess5"/>
    <dgm:cxn modelId="{3D8CDDBD-47DC-BF4D-BEAF-60E65EE86CBA}" type="presOf" srcId="{FFCD037F-4193-8F40-B570-A58D63E9FD3F}" destId="{88895A14-31B1-214C-8292-C6990283FE71}" srcOrd="1" destOrd="0" presId="urn:microsoft.com/office/officeart/2005/8/layout/vProcess5"/>
    <dgm:cxn modelId="{8D00FCCC-A36A-B94A-A2D8-0487249902B7}" type="presOf" srcId="{EBAC68F5-A6A7-4F4C-BC93-0638B861C6F6}" destId="{2294E309-8350-EE40-8F59-53E3136F539A}" srcOrd="1" destOrd="0" presId="urn:microsoft.com/office/officeart/2005/8/layout/vProcess5"/>
    <dgm:cxn modelId="{DB2515D9-01BB-4344-B065-29E7CBAEAFAC}" type="presOf" srcId="{C2A896AF-99B3-4C04-BD67-F14D81AFA067}" destId="{AB552DCF-D664-C24E-B518-BCADB16A4352}" srcOrd="1" destOrd="0" presId="urn:microsoft.com/office/officeart/2005/8/layout/vProcess5"/>
    <dgm:cxn modelId="{40D454D9-BDD8-524E-81DD-75BC36FCB157}" type="presOf" srcId="{8E0FFD23-7574-4852-8117-0ECD2E8B0C67}" destId="{2280F58B-8D97-7A4C-A9E0-1C88EEA22834}" srcOrd="0" destOrd="0" presId="urn:microsoft.com/office/officeart/2005/8/layout/vProcess5"/>
    <dgm:cxn modelId="{94D6ABDA-4153-074E-963D-069AC33545B8}" type="presOf" srcId="{C2A896AF-99B3-4C04-BD67-F14D81AFA067}" destId="{DAEA913E-5495-2A49-9D86-373572DAF246}" srcOrd="0" destOrd="0" presId="urn:microsoft.com/office/officeart/2005/8/layout/vProcess5"/>
    <dgm:cxn modelId="{2B7F40FF-3BCB-408C-A3AC-667A3CEDDE8A}" srcId="{A55A0898-512C-45D3-B00A-0950FA6FF514}" destId="{C2A896AF-99B3-4C04-BD67-F14D81AFA067}" srcOrd="0" destOrd="0" parTransId="{6E991E8C-4383-4EF5-BD6A-81D230392054}" sibTransId="{8E0FFD23-7574-4852-8117-0ECD2E8B0C67}"/>
    <dgm:cxn modelId="{E5FC63C7-0B1C-5549-8C7F-F817C442F58A}" type="presParOf" srcId="{9A1B856C-0FFE-6047-94A7-92C862BE5750}" destId="{71EF9C24-BC57-214F-AA8C-9B02DB7639FD}" srcOrd="0" destOrd="0" presId="urn:microsoft.com/office/officeart/2005/8/layout/vProcess5"/>
    <dgm:cxn modelId="{77383F9C-429E-6548-A2AD-518475B48FEA}" type="presParOf" srcId="{9A1B856C-0FFE-6047-94A7-92C862BE5750}" destId="{DAEA913E-5495-2A49-9D86-373572DAF246}" srcOrd="1" destOrd="0" presId="urn:microsoft.com/office/officeart/2005/8/layout/vProcess5"/>
    <dgm:cxn modelId="{E4E04936-62C4-3848-962D-182BB3CCC4BE}" type="presParOf" srcId="{9A1B856C-0FFE-6047-94A7-92C862BE5750}" destId="{594CEEA8-CA38-4741-809F-B60DCA6D8C5F}" srcOrd="2" destOrd="0" presId="urn:microsoft.com/office/officeart/2005/8/layout/vProcess5"/>
    <dgm:cxn modelId="{E8EAE736-FEE0-8741-9575-D826C95E751A}" type="presParOf" srcId="{9A1B856C-0FFE-6047-94A7-92C862BE5750}" destId="{4BA75597-CADF-9842-9883-F89ABD54AD18}" srcOrd="3" destOrd="0" presId="urn:microsoft.com/office/officeart/2005/8/layout/vProcess5"/>
    <dgm:cxn modelId="{1BFD24A2-07EA-0843-AE35-C687B7A889CF}" type="presParOf" srcId="{9A1B856C-0FFE-6047-94A7-92C862BE5750}" destId="{2280F58B-8D97-7A4C-A9E0-1C88EEA22834}" srcOrd="4" destOrd="0" presId="urn:microsoft.com/office/officeart/2005/8/layout/vProcess5"/>
    <dgm:cxn modelId="{9788E982-7E0F-564A-9926-C1C56D26A236}" type="presParOf" srcId="{9A1B856C-0FFE-6047-94A7-92C862BE5750}" destId="{2C3269FC-AF79-F44E-9022-99978E9F5774}" srcOrd="5" destOrd="0" presId="urn:microsoft.com/office/officeart/2005/8/layout/vProcess5"/>
    <dgm:cxn modelId="{2909FDEB-F941-7B4C-9173-B360ED27A1C2}" type="presParOf" srcId="{9A1B856C-0FFE-6047-94A7-92C862BE5750}" destId="{AB552DCF-D664-C24E-B518-BCADB16A4352}" srcOrd="6" destOrd="0" presId="urn:microsoft.com/office/officeart/2005/8/layout/vProcess5"/>
    <dgm:cxn modelId="{35BCEC3E-6244-5C4B-8BAB-1E3D3CD0CA00}" type="presParOf" srcId="{9A1B856C-0FFE-6047-94A7-92C862BE5750}" destId="{2294E309-8350-EE40-8F59-53E3136F539A}" srcOrd="7" destOrd="0" presId="urn:microsoft.com/office/officeart/2005/8/layout/vProcess5"/>
    <dgm:cxn modelId="{E0978D29-4BDD-FA46-9B4C-42F4F6268F1F}" type="presParOf" srcId="{9A1B856C-0FFE-6047-94A7-92C862BE5750}" destId="{88895A14-31B1-214C-8292-C6990283FE7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5056F-C939-5542-9165-19E35E7F9C26}">
      <dsp:nvSpPr>
        <dsp:cNvPr id="0" name=""/>
        <dsp:cNvSpPr/>
      </dsp:nvSpPr>
      <dsp:spPr>
        <a:xfrm>
          <a:off x="0" y="0"/>
          <a:ext cx="539336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6A0E63B-6776-3D44-A292-E03F006162B0}">
      <dsp:nvSpPr>
        <dsp:cNvPr id="0" name=""/>
        <dsp:cNvSpPr/>
      </dsp:nvSpPr>
      <dsp:spPr>
        <a:xfrm>
          <a:off x="0" y="0"/>
          <a:ext cx="539336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This is based on an in-house presentation for my group on using Cox regression</a:t>
          </a:r>
        </a:p>
      </dsp:txBody>
      <dsp:txXfrm>
        <a:off x="0" y="0"/>
        <a:ext cx="5393361" cy="1087834"/>
      </dsp:txXfrm>
    </dsp:sp>
    <dsp:sp modelId="{A167A7DC-7009-C744-A4B7-CEA83EBFB459}">
      <dsp:nvSpPr>
        <dsp:cNvPr id="0" name=""/>
        <dsp:cNvSpPr/>
      </dsp:nvSpPr>
      <dsp:spPr>
        <a:xfrm>
          <a:off x="0" y="1087834"/>
          <a:ext cx="539336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1D1682A-DCBF-4E4B-94A4-6341468B7E85}">
      <dsp:nvSpPr>
        <dsp:cNvPr id="0" name=""/>
        <dsp:cNvSpPr/>
      </dsp:nvSpPr>
      <dsp:spPr>
        <a:xfrm>
          <a:off x="0" y="1087834"/>
          <a:ext cx="539336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I’m a generalist statistician, so please don’t consider my statements definitive </a:t>
          </a:r>
        </a:p>
      </dsp:txBody>
      <dsp:txXfrm>
        <a:off x="0" y="1087834"/>
        <a:ext cx="5393361" cy="1087834"/>
      </dsp:txXfrm>
    </dsp:sp>
    <dsp:sp modelId="{65F15A15-308D-BA4B-9C56-BBC6580EBB91}">
      <dsp:nvSpPr>
        <dsp:cNvPr id="0" name=""/>
        <dsp:cNvSpPr/>
      </dsp:nvSpPr>
      <dsp:spPr>
        <a:xfrm>
          <a:off x="0" y="2175669"/>
          <a:ext cx="539336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3332891-AAB8-C54A-BEA7-AFC2533B0F34}">
      <dsp:nvSpPr>
        <dsp:cNvPr id="0" name=""/>
        <dsp:cNvSpPr/>
      </dsp:nvSpPr>
      <dsp:spPr>
        <a:xfrm>
          <a:off x="0" y="2175669"/>
          <a:ext cx="539336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This is based on my own experience with Cox models, so may not be comprehensive</a:t>
          </a:r>
        </a:p>
      </dsp:txBody>
      <dsp:txXfrm>
        <a:off x="0" y="2175669"/>
        <a:ext cx="5393361" cy="1087834"/>
      </dsp:txXfrm>
    </dsp:sp>
    <dsp:sp modelId="{0D22C5D1-CD53-B04E-B8BD-6E7F13112602}">
      <dsp:nvSpPr>
        <dsp:cNvPr id="0" name=""/>
        <dsp:cNvSpPr/>
      </dsp:nvSpPr>
      <dsp:spPr>
        <a:xfrm>
          <a:off x="0" y="3263503"/>
          <a:ext cx="539336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172B48-D262-9B45-A723-20C355DB3129}">
      <dsp:nvSpPr>
        <dsp:cNvPr id="0" name=""/>
        <dsp:cNvSpPr/>
      </dsp:nvSpPr>
      <dsp:spPr>
        <a:xfrm>
          <a:off x="0" y="3263503"/>
          <a:ext cx="5393361"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Doing your own reading is encouraged</a:t>
          </a:r>
        </a:p>
      </dsp:txBody>
      <dsp:txXfrm>
        <a:off x="0" y="3263503"/>
        <a:ext cx="5393361"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9C570-952A-EC4B-84F5-C73FE662372E}">
      <dsp:nvSpPr>
        <dsp:cNvPr id="0" name=""/>
        <dsp:cNvSpPr/>
      </dsp:nvSpPr>
      <dsp:spPr>
        <a:xfrm>
          <a:off x="0" y="270189"/>
          <a:ext cx="10026502" cy="40319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996D25-1809-3D4E-820E-2AC442497C23}">
      <dsp:nvSpPr>
        <dsp:cNvPr id="0" name=""/>
        <dsp:cNvSpPr/>
      </dsp:nvSpPr>
      <dsp:spPr>
        <a:xfrm>
          <a:off x="501325" y="34029"/>
          <a:ext cx="701855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5285" tIns="0" rIns="265285" bIns="0" numCol="1" spcCol="1270" anchor="ctr" anchorCtr="0">
          <a:noAutofit/>
        </a:bodyPr>
        <a:lstStyle/>
        <a:p>
          <a:pPr marL="0" lvl="0" indent="0" algn="l" defTabSz="889000">
            <a:lnSpc>
              <a:spcPct val="90000"/>
            </a:lnSpc>
            <a:spcBef>
              <a:spcPct val="0"/>
            </a:spcBef>
            <a:spcAft>
              <a:spcPct val="35000"/>
            </a:spcAft>
            <a:buNone/>
          </a:pPr>
          <a:r>
            <a:rPr lang="en-US" sz="2000" kern="1200"/>
            <a:t>What is Cox Proportional Hazards Regression?</a:t>
          </a:r>
          <a:endParaRPr lang="en-US" sz="2000" kern="1200" dirty="0"/>
        </a:p>
      </dsp:txBody>
      <dsp:txXfrm>
        <a:off x="524382" y="57086"/>
        <a:ext cx="6972437" cy="426206"/>
      </dsp:txXfrm>
    </dsp:sp>
    <dsp:sp modelId="{1EAA0AFC-E4C5-C340-BABC-FC8D929AA473}">
      <dsp:nvSpPr>
        <dsp:cNvPr id="0" name=""/>
        <dsp:cNvSpPr/>
      </dsp:nvSpPr>
      <dsp:spPr>
        <a:xfrm>
          <a:off x="0" y="995949"/>
          <a:ext cx="10026502" cy="206639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8168" tIns="333248" rIns="77816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Routine Use</a:t>
          </a:r>
          <a:endParaRPr lang="en-US" sz="2000" kern="1200" dirty="0"/>
        </a:p>
        <a:p>
          <a:pPr marL="228600" lvl="1" indent="-228600" algn="l" defTabSz="889000">
            <a:lnSpc>
              <a:spcPct val="90000"/>
            </a:lnSpc>
            <a:spcBef>
              <a:spcPct val="0"/>
            </a:spcBef>
            <a:spcAft>
              <a:spcPct val="15000"/>
            </a:spcAft>
            <a:buChar char="•"/>
          </a:pPr>
          <a:r>
            <a:rPr lang="en-US" sz="2000" kern="1200"/>
            <a:t>Special Cases</a:t>
          </a:r>
          <a:endParaRPr lang="en-US" sz="2000" kern="1200" dirty="0"/>
        </a:p>
        <a:p>
          <a:pPr marL="457200" lvl="2" indent="-228600" algn="l" defTabSz="889000">
            <a:lnSpc>
              <a:spcPct val="90000"/>
            </a:lnSpc>
            <a:spcBef>
              <a:spcPct val="0"/>
            </a:spcBef>
            <a:spcAft>
              <a:spcPct val="15000"/>
            </a:spcAft>
            <a:buChar char="•"/>
          </a:pPr>
          <a:r>
            <a:rPr lang="en-US" sz="2000" kern="1200"/>
            <a:t>Correlated data</a:t>
          </a:r>
          <a:endParaRPr lang="en-US" sz="2000" kern="1200" dirty="0"/>
        </a:p>
        <a:p>
          <a:pPr marL="457200" lvl="2" indent="-228600" algn="l" defTabSz="889000">
            <a:lnSpc>
              <a:spcPct val="90000"/>
            </a:lnSpc>
            <a:spcBef>
              <a:spcPct val="0"/>
            </a:spcBef>
            <a:spcAft>
              <a:spcPct val="15000"/>
            </a:spcAft>
            <a:buChar char="•"/>
          </a:pPr>
          <a:r>
            <a:rPr lang="en-US" sz="2000" kern="1200"/>
            <a:t>Time-varying</a:t>
          </a:r>
          <a:endParaRPr lang="en-US" sz="2000" kern="1200" dirty="0"/>
        </a:p>
        <a:p>
          <a:pPr marL="457200" lvl="2" indent="-228600" algn="l" defTabSz="889000">
            <a:lnSpc>
              <a:spcPct val="90000"/>
            </a:lnSpc>
            <a:spcBef>
              <a:spcPct val="0"/>
            </a:spcBef>
            <a:spcAft>
              <a:spcPct val="15000"/>
            </a:spcAft>
            <a:buChar char="•"/>
          </a:pPr>
          <a:r>
            <a:rPr lang="en-US" sz="2000" kern="1200" dirty="0"/>
            <a:t>Competing risks</a:t>
          </a:r>
        </a:p>
      </dsp:txBody>
      <dsp:txXfrm>
        <a:off x="0" y="995949"/>
        <a:ext cx="10026502" cy="2066399"/>
      </dsp:txXfrm>
    </dsp:sp>
    <dsp:sp modelId="{321F7D53-F9B7-934F-8129-FC4E77FED4AB}">
      <dsp:nvSpPr>
        <dsp:cNvPr id="0" name=""/>
        <dsp:cNvSpPr/>
      </dsp:nvSpPr>
      <dsp:spPr>
        <a:xfrm>
          <a:off x="501325" y="759789"/>
          <a:ext cx="701855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5285" tIns="0" rIns="265285" bIns="0" numCol="1" spcCol="1270" anchor="ctr" anchorCtr="0">
          <a:noAutofit/>
        </a:bodyPr>
        <a:lstStyle/>
        <a:p>
          <a:pPr marL="0" lvl="0" indent="0" algn="l" defTabSz="889000">
            <a:lnSpc>
              <a:spcPct val="90000"/>
            </a:lnSpc>
            <a:spcBef>
              <a:spcPct val="0"/>
            </a:spcBef>
            <a:spcAft>
              <a:spcPct val="35000"/>
            </a:spcAft>
            <a:buNone/>
          </a:pPr>
          <a:r>
            <a:rPr lang="en-US" sz="2000" kern="1200"/>
            <a:t>How is it used and interpreted?</a:t>
          </a:r>
          <a:endParaRPr lang="en-US" sz="2000" kern="1200" dirty="0"/>
        </a:p>
      </dsp:txBody>
      <dsp:txXfrm>
        <a:off x="524382" y="782846"/>
        <a:ext cx="6972437" cy="426206"/>
      </dsp:txXfrm>
    </dsp:sp>
    <dsp:sp modelId="{D4F9849F-9374-1E43-84C0-996048896A74}">
      <dsp:nvSpPr>
        <dsp:cNvPr id="0" name=""/>
        <dsp:cNvSpPr/>
      </dsp:nvSpPr>
      <dsp:spPr>
        <a:xfrm>
          <a:off x="0" y="3384909"/>
          <a:ext cx="10026502" cy="93239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8168" tIns="333248" rIns="77816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Assumptions</a:t>
          </a:r>
        </a:p>
        <a:p>
          <a:pPr marL="171450" lvl="1" indent="-171450" algn="l" defTabSz="711200">
            <a:lnSpc>
              <a:spcPct val="90000"/>
            </a:lnSpc>
            <a:spcBef>
              <a:spcPct val="0"/>
            </a:spcBef>
            <a:spcAft>
              <a:spcPct val="15000"/>
            </a:spcAft>
            <a:buChar char="•"/>
          </a:pPr>
          <a:r>
            <a:rPr lang="en-US" sz="1600" kern="1200"/>
            <a:t>Performance</a:t>
          </a:r>
        </a:p>
      </dsp:txBody>
      <dsp:txXfrm>
        <a:off x="0" y="3384909"/>
        <a:ext cx="10026502" cy="932399"/>
      </dsp:txXfrm>
    </dsp:sp>
    <dsp:sp modelId="{DFDA894B-0BC7-9247-A941-9530B8C871D9}">
      <dsp:nvSpPr>
        <dsp:cNvPr id="0" name=""/>
        <dsp:cNvSpPr/>
      </dsp:nvSpPr>
      <dsp:spPr>
        <a:xfrm>
          <a:off x="501325" y="3148749"/>
          <a:ext cx="7018551"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5285" tIns="0" rIns="265285" bIns="0" numCol="1" spcCol="1270" anchor="ctr" anchorCtr="0">
          <a:noAutofit/>
        </a:bodyPr>
        <a:lstStyle/>
        <a:p>
          <a:pPr marL="0" lvl="0" indent="0" algn="l" defTabSz="889000">
            <a:lnSpc>
              <a:spcPct val="90000"/>
            </a:lnSpc>
            <a:spcBef>
              <a:spcPct val="0"/>
            </a:spcBef>
            <a:spcAft>
              <a:spcPct val="35000"/>
            </a:spcAft>
            <a:buNone/>
          </a:pPr>
          <a:r>
            <a:rPr lang="en-US" sz="2000" kern="1200"/>
            <a:t>How do you check that the model is good?</a:t>
          </a:r>
          <a:endParaRPr lang="en-US" sz="2000" kern="1200" dirty="0"/>
        </a:p>
      </dsp:txBody>
      <dsp:txXfrm>
        <a:off x="524382" y="3171806"/>
        <a:ext cx="6972437"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CB106-80E3-8C4C-9BA4-D07433D2B9DB}">
      <dsp:nvSpPr>
        <dsp:cNvPr id="0" name=""/>
        <dsp:cNvSpPr/>
      </dsp:nvSpPr>
      <dsp:spPr>
        <a:xfrm>
          <a:off x="0" y="51288"/>
          <a:ext cx="10409274" cy="11466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Cox model for the </a:t>
          </a:r>
          <a:r>
            <a:rPr lang="en-US" sz="2800" kern="1200" dirty="0" err="1"/>
            <a:t>i</a:t>
          </a:r>
          <a:r>
            <a:rPr lang="en-US" sz="2800" kern="1200" baseline="30000" dirty="0" err="1"/>
            <a:t>th</a:t>
          </a:r>
          <a:r>
            <a:rPr lang="en-US" sz="2800" kern="1200" dirty="0"/>
            <a:t> individual in a set can be written as </a:t>
          </a:r>
          <a:br>
            <a:rPr lang="en-US" sz="2800" kern="1200" dirty="0"/>
          </a:br>
          <a:r>
            <a:rPr lang="en-US" sz="2800" kern="1200" dirty="0"/>
            <a:t>		h</a:t>
          </a:r>
          <a:r>
            <a:rPr lang="en-US" sz="2800" kern="1200" baseline="-25000" dirty="0"/>
            <a:t>i</a:t>
          </a:r>
          <a:r>
            <a:rPr lang="en-US" sz="2800" kern="1200" dirty="0"/>
            <a:t>(t) = exp(</a:t>
          </a:r>
          <a:r>
            <a:rPr lang="en-US" sz="2800" kern="1200" dirty="0" err="1">
              <a:latin typeface="Symbol" pitchFamily="2" charset="2"/>
            </a:rPr>
            <a:t>b</a:t>
          </a:r>
          <a:r>
            <a:rPr lang="en-US" sz="2800" kern="1200" dirty="0" err="1"/>
            <a:t>x</a:t>
          </a:r>
          <a:r>
            <a:rPr lang="en-US" sz="2800" kern="1200" baseline="-25000" dirty="0" err="1"/>
            <a:t>i</a:t>
          </a:r>
          <a:r>
            <a:rPr lang="en-US" sz="2800" kern="1200" dirty="0"/>
            <a:t>)*h</a:t>
          </a:r>
          <a:r>
            <a:rPr lang="en-US" sz="2800" kern="1200" baseline="-25000" dirty="0"/>
            <a:t>o</a:t>
          </a:r>
          <a:r>
            <a:rPr lang="en-US" sz="2800" kern="1200" dirty="0"/>
            <a:t>(t) where:</a:t>
          </a:r>
        </a:p>
      </dsp:txBody>
      <dsp:txXfrm>
        <a:off x="55972" y="107260"/>
        <a:ext cx="10297330" cy="1034656"/>
      </dsp:txXfrm>
    </dsp:sp>
    <dsp:sp modelId="{5C6B2075-2F32-4147-9D06-A635FB7D67EF}">
      <dsp:nvSpPr>
        <dsp:cNvPr id="0" name=""/>
        <dsp:cNvSpPr/>
      </dsp:nvSpPr>
      <dsp:spPr>
        <a:xfrm>
          <a:off x="0" y="1197888"/>
          <a:ext cx="10409274" cy="1246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49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x</a:t>
          </a:r>
          <a:r>
            <a:rPr lang="en-US" sz="2400" kern="1200" baseline="-25000" dirty="0"/>
            <a:t>i </a:t>
          </a:r>
          <a:r>
            <a:rPr lang="en-US" sz="2400" kern="1200" dirty="0"/>
            <a:t>is the set of predictor values for the </a:t>
          </a:r>
          <a:r>
            <a:rPr lang="en-US" sz="2400" kern="1200" dirty="0" err="1"/>
            <a:t>i</a:t>
          </a:r>
          <a:r>
            <a:rPr lang="en-US" sz="2400" kern="1200" baseline="30000" dirty="0" err="1"/>
            <a:t>th</a:t>
          </a:r>
          <a:r>
            <a:rPr lang="en-US" sz="2400" kern="1200" dirty="0"/>
            <a:t> individual</a:t>
          </a:r>
        </a:p>
        <a:p>
          <a:pPr marL="228600" lvl="1" indent="-228600" algn="l" defTabSz="1066800">
            <a:lnSpc>
              <a:spcPct val="90000"/>
            </a:lnSpc>
            <a:spcBef>
              <a:spcPct val="0"/>
            </a:spcBef>
            <a:spcAft>
              <a:spcPct val="20000"/>
            </a:spcAft>
            <a:buChar char="•"/>
          </a:pPr>
          <a:r>
            <a:rPr lang="en-US" sz="2400" kern="1200" dirty="0">
              <a:latin typeface="Symbol" pitchFamily="2" charset="2"/>
            </a:rPr>
            <a:t>b</a:t>
          </a:r>
          <a:r>
            <a:rPr lang="en-US" sz="2400" kern="1200" dirty="0"/>
            <a:t> is the set of parameters describing the effect of x</a:t>
          </a:r>
        </a:p>
        <a:p>
          <a:pPr marL="228600" lvl="1" indent="-228600" algn="l" defTabSz="1066800">
            <a:lnSpc>
              <a:spcPct val="90000"/>
            </a:lnSpc>
            <a:spcBef>
              <a:spcPct val="0"/>
            </a:spcBef>
            <a:spcAft>
              <a:spcPct val="20000"/>
            </a:spcAft>
            <a:buChar char="•"/>
          </a:pPr>
          <a:r>
            <a:rPr lang="en-US" sz="2400" kern="1200" dirty="0"/>
            <a:t>h</a:t>
          </a:r>
          <a:r>
            <a:rPr lang="en-US" sz="2400" kern="1200" baseline="-25000" dirty="0"/>
            <a:t>o</a:t>
          </a:r>
          <a:r>
            <a:rPr lang="en-US" sz="2400" kern="1200" dirty="0"/>
            <a:t>(t)is the baseline hazard function, when all values of x</a:t>
          </a:r>
          <a:r>
            <a:rPr lang="en-US" sz="2400" kern="1200" baseline="-25000" dirty="0"/>
            <a:t>i</a:t>
          </a:r>
          <a:r>
            <a:rPr lang="en-US" sz="2400" kern="1200" dirty="0"/>
            <a:t> are zero</a:t>
          </a:r>
        </a:p>
      </dsp:txBody>
      <dsp:txXfrm>
        <a:off x="0" y="1197888"/>
        <a:ext cx="10409274" cy="1246140"/>
      </dsp:txXfrm>
    </dsp:sp>
    <dsp:sp modelId="{A4FFECBC-3AF0-A944-8C73-5B21B208A6F2}">
      <dsp:nvSpPr>
        <dsp:cNvPr id="0" name=""/>
        <dsp:cNvSpPr/>
      </dsp:nvSpPr>
      <dsp:spPr>
        <a:xfrm>
          <a:off x="0" y="2444029"/>
          <a:ext cx="10409274" cy="11466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Like a regression equation except no intercept</a:t>
          </a:r>
        </a:p>
      </dsp:txBody>
      <dsp:txXfrm>
        <a:off x="55972" y="2500001"/>
        <a:ext cx="10297330" cy="1034656"/>
      </dsp:txXfrm>
    </dsp:sp>
    <dsp:sp modelId="{796D7B69-7406-284F-B79F-E7C74F60A418}">
      <dsp:nvSpPr>
        <dsp:cNvPr id="0" name=""/>
        <dsp:cNvSpPr/>
      </dsp:nvSpPr>
      <dsp:spPr>
        <a:xfrm>
          <a:off x="0" y="3671268"/>
          <a:ext cx="10409274" cy="11466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Cox model is </a:t>
          </a:r>
          <a:r>
            <a:rPr lang="en-US" sz="2800" b="1" i="1" kern="1200" dirty="0"/>
            <a:t>semiparametric</a:t>
          </a:r>
          <a:r>
            <a:rPr lang="en-US" sz="2800" b="1" kern="1200" dirty="0"/>
            <a:t> </a:t>
          </a:r>
          <a:r>
            <a:rPr lang="en-US" sz="2800" b="0" kern="1200" dirty="0"/>
            <a:t>because</a:t>
          </a:r>
          <a:r>
            <a:rPr lang="en-US" sz="2800" kern="1200" dirty="0"/>
            <a:t> h</a:t>
          </a:r>
          <a:r>
            <a:rPr lang="en-US" sz="2800" kern="1200" baseline="-25000" dirty="0"/>
            <a:t>o</a:t>
          </a:r>
          <a:r>
            <a:rPr lang="en-US" sz="2800" kern="1200" dirty="0"/>
            <a:t>(t)is non-parametric</a:t>
          </a:r>
        </a:p>
      </dsp:txBody>
      <dsp:txXfrm>
        <a:off x="55972" y="3727240"/>
        <a:ext cx="10297330"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D47C0-0C0F-6C4B-8EA4-5105B599DDE7}">
      <dsp:nvSpPr>
        <dsp:cNvPr id="0" name=""/>
        <dsp:cNvSpPr/>
      </dsp:nvSpPr>
      <dsp:spPr>
        <a:xfrm>
          <a:off x="4860" y="0"/>
          <a:ext cx="3323381" cy="5411972"/>
        </a:xfrm>
        <a:prstGeom prst="homePlate">
          <a:avLst>
            <a:gd name="adj" fmla="val 25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272" tIns="60960" rIns="841089" bIns="60960" numCol="1" spcCol="1270" anchor="ctr" anchorCtr="0">
          <a:noAutofit/>
        </a:bodyPr>
        <a:lstStyle/>
        <a:p>
          <a:pPr marL="0" lvl="0" indent="0" algn="ctr" defTabSz="1066800">
            <a:lnSpc>
              <a:spcPct val="90000"/>
            </a:lnSpc>
            <a:spcBef>
              <a:spcPct val="0"/>
            </a:spcBef>
            <a:spcAft>
              <a:spcPct val="35000"/>
            </a:spcAft>
            <a:buNone/>
          </a:pPr>
          <a:r>
            <a:rPr lang="en-US" sz="2400" b="0" kern="1200" dirty="0"/>
            <a:t>Cox models will return parameters which are the log of hazard ratios</a:t>
          </a:r>
          <a:endParaRPr lang="en-US" sz="2400" kern="1200" dirty="0"/>
        </a:p>
      </dsp:txBody>
      <dsp:txXfrm>
        <a:off x="4860" y="0"/>
        <a:ext cx="2907958" cy="5411972"/>
      </dsp:txXfrm>
    </dsp:sp>
    <dsp:sp modelId="{4D96A93E-4A63-A940-B919-2FE1375646F6}">
      <dsp:nvSpPr>
        <dsp:cNvPr id="0" name=""/>
        <dsp:cNvSpPr/>
      </dsp:nvSpPr>
      <dsp:spPr>
        <a:xfrm>
          <a:off x="2136146" y="0"/>
          <a:ext cx="6616363" cy="5411972"/>
        </a:xfrm>
        <a:prstGeom prst="chevron">
          <a:avLst>
            <a:gd name="adj" fmla="val 2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272" tIns="60960" rIns="210272" bIns="60960" numCol="1" spcCol="1270" anchor="t" anchorCtr="0">
          <a:noAutofit/>
        </a:bodyPr>
        <a:lstStyle/>
        <a:p>
          <a:pPr marL="0" lvl="0" indent="0" algn="l" defTabSz="1066800">
            <a:lnSpc>
              <a:spcPct val="90000"/>
            </a:lnSpc>
            <a:spcBef>
              <a:spcPct val="0"/>
            </a:spcBef>
            <a:spcAft>
              <a:spcPct val="35000"/>
            </a:spcAft>
            <a:buNone/>
          </a:pPr>
          <a:endParaRPr lang="en-US" sz="2400" b="0" kern="1200" dirty="0"/>
        </a:p>
        <a:p>
          <a:pPr marL="0" lvl="0" indent="0" algn="l" defTabSz="1066800">
            <a:lnSpc>
              <a:spcPct val="90000"/>
            </a:lnSpc>
            <a:spcBef>
              <a:spcPct val="0"/>
            </a:spcBef>
            <a:spcAft>
              <a:spcPct val="35000"/>
            </a:spcAft>
            <a:buNone/>
          </a:pPr>
          <a:endParaRPr lang="en-US" sz="2400" b="0" kern="1200" dirty="0"/>
        </a:p>
        <a:p>
          <a:pPr marL="0" lvl="0" indent="0" algn="l" defTabSz="1066800">
            <a:lnSpc>
              <a:spcPct val="90000"/>
            </a:lnSpc>
            <a:spcBef>
              <a:spcPct val="0"/>
            </a:spcBef>
            <a:spcAft>
              <a:spcPct val="35000"/>
            </a:spcAft>
            <a:buNone/>
          </a:pPr>
          <a:r>
            <a:rPr lang="en-US" sz="2400" b="0" kern="1200" dirty="0"/>
            <a:t>Hazard ratios like odds ratios in logistic regression </a:t>
          </a:r>
          <a:endParaRPr lang="en-US" sz="2400" kern="1200" dirty="0"/>
        </a:p>
        <a:p>
          <a:pPr marL="228600" lvl="1" indent="-228600" algn="l" defTabSz="1066800">
            <a:lnSpc>
              <a:spcPct val="90000"/>
            </a:lnSpc>
            <a:spcBef>
              <a:spcPct val="0"/>
            </a:spcBef>
            <a:spcAft>
              <a:spcPct val="15000"/>
            </a:spcAft>
            <a:buChar char="•"/>
          </a:pPr>
          <a:r>
            <a:rPr lang="en-US" sz="2400" kern="1200" dirty="0"/>
            <a:t>HR &lt;1 (log HR &lt; 0) means less risk, HR &gt;1 (log HR &gt; 0) more </a:t>
          </a:r>
        </a:p>
        <a:p>
          <a:pPr marL="228600" lvl="1" indent="-228600" algn="l" defTabSz="1066800">
            <a:lnSpc>
              <a:spcPct val="90000"/>
            </a:lnSpc>
            <a:spcBef>
              <a:spcPct val="0"/>
            </a:spcBef>
            <a:spcAft>
              <a:spcPct val="15000"/>
            </a:spcAft>
            <a:buChar char="•"/>
          </a:pPr>
          <a:r>
            <a:rPr lang="en-US" sz="2400" b="0" kern="1200" dirty="0"/>
            <a:t>Conditional logistic regression (</a:t>
          </a:r>
          <a:r>
            <a:rPr lang="en-US" sz="2400" b="0" i="1" kern="1200" dirty="0" err="1"/>
            <a:t>clogit</a:t>
          </a:r>
          <a:r>
            <a:rPr lang="en-US" sz="2400" b="0" kern="1200" dirty="0"/>
            <a:t> in ‘survival’) is implemented by Cox model</a:t>
          </a:r>
          <a:endParaRPr lang="en-US" sz="2400" kern="1200" dirty="0"/>
        </a:p>
      </dsp:txBody>
      <dsp:txXfrm>
        <a:off x="3489139" y="0"/>
        <a:ext cx="3910377" cy="5411972"/>
      </dsp:txXfrm>
    </dsp:sp>
    <dsp:sp modelId="{688EBD64-B97A-A943-99E8-62F9288FBE80}">
      <dsp:nvSpPr>
        <dsp:cNvPr id="0" name=""/>
        <dsp:cNvSpPr/>
      </dsp:nvSpPr>
      <dsp:spPr>
        <a:xfrm>
          <a:off x="7560415" y="0"/>
          <a:ext cx="3885990" cy="5411972"/>
        </a:xfrm>
        <a:prstGeom prst="chevron">
          <a:avLst>
            <a:gd name="adj" fmla="val 25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0272" tIns="60960" rIns="210272" bIns="60960" numCol="1" spcCol="1270" anchor="ctr" anchorCtr="0">
          <a:noAutofit/>
        </a:bodyPr>
        <a:lstStyle/>
        <a:p>
          <a:pPr marL="0" lvl="0" indent="0" algn="ctr" defTabSz="1066800">
            <a:lnSpc>
              <a:spcPct val="90000"/>
            </a:lnSpc>
            <a:spcBef>
              <a:spcPct val="0"/>
            </a:spcBef>
            <a:spcAft>
              <a:spcPct val="35000"/>
            </a:spcAft>
            <a:buNone/>
          </a:pPr>
          <a:r>
            <a:rPr lang="en-US" sz="2400" b="0" kern="1200" dirty="0"/>
            <a:t>CI’s for log HR can come from either the reported SE or using </a:t>
          </a:r>
          <a:r>
            <a:rPr lang="en-US" sz="2400" b="0" i="1" kern="1200" dirty="0" err="1"/>
            <a:t>confint</a:t>
          </a:r>
          <a:r>
            <a:rPr lang="en-US" sz="2400" b="0" kern="1200" dirty="0"/>
            <a:t> in R</a:t>
          </a:r>
          <a:endParaRPr lang="en-US" sz="2400" kern="1200" dirty="0"/>
        </a:p>
      </dsp:txBody>
      <dsp:txXfrm>
        <a:off x="8531913" y="0"/>
        <a:ext cx="1942995" cy="5411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F88F1-4F75-8A40-8535-A91A970AE6F2}">
      <dsp:nvSpPr>
        <dsp:cNvPr id="0" name=""/>
        <dsp:cNvSpPr/>
      </dsp:nvSpPr>
      <dsp:spPr>
        <a:xfrm>
          <a:off x="2511" y="0"/>
          <a:ext cx="2953730" cy="4668228"/>
        </a:xfrm>
        <a:prstGeom prst="homePlate">
          <a:avLst>
            <a:gd name="adj" fmla="val 25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527" tIns="60960" rIns="522108" bIns="60960" numCol="1" spcCol="1270" anchor="ctr" anchorCtr="0">
          <a:noAutofit/>
        </a:bodyPr>
        <a:lstStyle/>
        <a:p>
          <a:pPr marL="0" lvl="0" indent="0" algn="ctr" defTabSz="1066800">
            <a:lnSpc>
              <a:spcPct val="100000"/>
            </a:lnSpc>
            <a:spcBef>
              <a:spcPct val="0"/>
            </a:spcBef>
            <a:spcAft>
              <a:spcPct val="35000"/>
            </a:spcAft>
            <a:buNone/>
            <a:defRPr b="1"/>
          </a:pPr>
          <a:r>
            <a:rPr lang="en-US" sz="2400" b="0" kern="1200" dirty="0"/>
            <a:t>Regression models assume each record is independent</a:t>
          </a:r>
        </a:p>
      </dsp:txBody>
      <dsp:txXfrm>
        <a:off x="2511" y="0"/>
        <a:ext cx="2584514" cy="4668228"/>
      </dsp:txXfrm>
    </dsp:sp>
    <dsp:sp modelId="{A867FD7D-3754-1948-B6F9-330BBB31E6F8}">
      <dsp:nvSpPr>
        <dsp:cNvPr id="0" name=""/>
        <dsp:cNvSpPr/>
      </dsp:nvSpPr>
      <dsp:spPr>
        <a:xfrm>
          <a:off x="2216246" y="0"/>
          <a:ext cx="5273062" cy="4668228"/>
        </a:xfrm>
        <a:prstGeom prst="chevron">
          <a:avLst>
            <a:gd name="adj" fmla="val 25000"/>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527" tIns="60960" rIns="130527" bIns="60960" numCol="1" spcCol="1270" anchor="t" anchorCtr="0">
          <a:noAutofit/>
        </a:bodyPr>
        <a:lstStyle/>
        <a:p>
          <a:pPr marL="0" lvl="0" indent="0" algn="l" defTabSz="1066800">
            <a:lnSpc>
              <a:spcPct val="100000"/>
            </a:lnSpc>
            <a:spcBef>
              <a:spcPct val="0"/>
            </a:spcBef>
            <a:spcAft>
              <a:spcPct val="35000"/>
            </a:spcAft>
            <a:buNone/>
            <a:defRPr b="1"/>
          </a:pPr>
          <a:endParaRPr lang="en-US" sz="2400" kern="1200" dirty="0"/>
        </a:p>
        <a:p>
          <a:pPr marL="0" lvl="0" indent="0" algn="l" defTabSz="1066800">
            <a:lnSpc>
              <a:spcPct val="100000"/>
            </a:lnSpc>
            <a:spcBef>
              <a:spcPct val="0"/>
            </a:spcBef>
            <a:spcAft>
              <a:spcPct val="35000"/>
            </a:spcAft>
            <a:buNone/>
            <a:defRPr b="1"/>
          </a:pPr>
          <a:r>
            <a:rPr lang="en-US" sz="2400" kern="1200" dirty="0"/>
            <a:t>If records correlated</a:t>
          </a:r>
        </a:p>
        <a:p>
          <a:pPr marL="228600" lvl="1" indent="-228600" algn="l" defTabSz="1066800">
            <a:lnSpc>
              <a:spcPct val="90000"/>
            </a:lnSpc>
            <a:spcBef>
              <a:spcPct val="0"/>
            </a:spcBef>
            <a:spcAft>
              <a:spcPct val="15000"/>
            </a:spcAft>
            <a:buChar char="•"/>
          </a:pPr>
          <a:r>
            <a:rPr lang="en-US" sz="2400" kern="1200" dirty="0"/>
            <a:t>The </a:t>
          </a:r>
          <a:r>
            <a:rPr lang="en-US" sz="2400" i="1" kern="1200" dirty="0"/>
            <a:t>cluster</a:t>
          </a:r>
          <a:r>
            <a:rPr lang="en-US" sz="2400" kern="1200" dirty="0"/>
            <a:t> option is comparable to a GEE</a:t>
          </a:r>
        </a:p>
        <a:p>
          <a:pPr marL="228600" lvl="1" indent="-228600" algn="l" defTabSz="1066800">
            <a:lnSpc>
              <a:spcPct val="90000"/>
            </a:lnSpc>
            <a:spcBef>
              <a:spcPct val="0"/>
            </a:spcBef>
            <a:spcAft>
              <a:spcPct val="15000"/>
            </a:spcAft>
            <a:buChar char="•"/>
          </a:pPr>
          <a:r>
            <a:rPr lang="en-US" sz="2400" kern="1200" dirty="0"/>
            <a:t>The </a:t>
          </a:r>
          <a:r>
            <a:rPr lang="en-US" sz="2400" i="1" kern="1200" dirty="0"/>
            <a:t>frailty option </a:t>
          </a:r>
          <a:r>
            <a:rPr lang="en-US" sz="2400" kern="1200" dirty="0"/>
            <a:t>introduces a random effect as in mixed models</a:t>
          </a:r>
        </a:p>
      </dsp:txBody>
      <dsp:txXfrm>
        <a:off x="3383303" y="0"/>
        <a:ext cx="2938948" cy="4668228"/>
      </dsp:txXfrm>
    </dsp:sp>
    <dsp:sp modelId="{9F6AC4DA-29D7-F74C-9A16-1F8D31522F13}">
      <dsp:nvSpPr>
        <dsp:cNvPr id="0" name=""/>
        <dsp:cNvSpPr/>
      </dsp:nvSpPr>
      <dsp:spPr>
        <a:xfrm>
          <a:off x="6749313" y="0"/>
          <a:ext cx="3699979" cy="4668228"/>
        </a:xfrm>
        <a:prstGeom prst="chevron">
          <a:avLst>
            <a:gd name="adj" fmla="val 25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527" tIns="60960" rIns="130527" bIns="60960" numCol="1" spcCol="1270" anchor="ctr" anchorCtr="0">
          <a:noAutofit/>
        </a:bodyPr>
        <a:lstStyle/>
        <a:p>
          <a:pPr marL="0" lvl="0" indent="0" algn="ctr" defTabSz="1066800">
            <a:lnSpc>
              <a:spcPct val="90000"/>
            </a:lnSpc>
            <a:spcBef>
              <a:spcPct val="0"/>
            </a:spcBef>
            <a:spcAft>
              <a:spcPct val="35000"/>
            </a:spcAft>
            <a:buNone/>
          </a:pPr>
          <a:r>
            <a:rPr lang="en-US" sz="2400" b="0" kern="1200" dirty="0"/>
            <a:t>The '</a:t>
          </a:r>
          <a:r>
            <a:rPr lang="en-US" sz="2400" b="0" kern="1200" dirty="0" err="1"/>
            <a:t>coxme</a:t>
          </a:r>
          <a:r>
            <a:rPr lang="en-US" sz="2400" b="0" kern="1200" dirty="0"/>
            <a:t>' package offers better algorithm for frailty (same author as 'survival')</a:t>
          </a:r>
        </a:p>
      </dsp:txBody>
      <dsp:txXfrm>
        <a:off x="7674308" y="0"/>
        <a:ext cx="1849989" cy="46682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6E0B6-51D8-4788-BFAD-7C6F209342BC}">
      <dsp:nvSpPr>
        <dsp:cNvPr id="0" name=""/>
        <dsp:cNvSpPr/>
      </dsp:nvSpPr>
      <dsp:spPr>
        <a:xfrm>
          <a:off x="0" y="495149"/>
          <a:ext cx="9867014" cy="166020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AA269-0180-4424-85F3-4CE8886076E6}">
      <dsp:nvSpPr>
        <dsp:cNvPr id="0" name=""/>
        <dsp:cNvSpPr/>
      </dsp:nvSpPr>
      <dsp:spPr>
        <a:xfrm>
          <a:off x="502213" y="868696"/>
          <a:ext cx="913114" cy="9131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B3E0CD-5C03-49EA-891B-E22964AB432F}">
      <dsp:nvSpPr>
        <dsp:cNvPr id="0" name=""/>
        <dsp:cNvSpPr/>
      </dsp:nvSpPr>
      <dsp:spPr>
        <a:xfrm>
          <a:off x="1917541" y="318802"/>
          <a:ext cx="7949472" cy="2012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05" tIns="175705" rIns="175705" bIns="175705" numCol="1" spcCol="1270" anchor="ctr" anchorCtr="0">
          <a:noAutofit/>
        </a:bodyPr>
        <a:lstStyle/>
        <a:p>
          <a:pPr marL="0" lvl="0" indent="0" algn="l" defTabSz="1244600">
            <a:lnSpc>
              <a:spcPct val="100000"/>
            </a:lnSpc>
            <a:spcBef>
              <a:spcPct val="0"/>
            </a:spcBef>
            <a:spcAft>
              <a:spcPct val="35000"/>
            </a:spcAft>
            <a:buNone/>
          </a:pPr>
          <a:r>
            <a:rPr lang="en-US" sz="2800" kern="1200" dirty="0"/>
            <a:t>The first assumption of the PH model is that the predictor has a multiplicative effect on the hazard that is </a:t>
          </a:r>
          <a:r>
            <a:rPr lang="en-US" sz="2800" b="1" kern="1200" dirty="0"/>
            <a:t>constant </a:t>
          </a:r>
          <a:r>
            <a:rPr lang="en-US" sz="2800" kern="1200" dirty="0"/>
            <a:t>over time</a:t>
          </a:r>
        </a:p>
      </dsp:txBody>
      <dsp:txXfrm>
        <a:off x="1917541" y="318802"/>
        <a:ext cx="7949472" cy="2012903"/>
      </dsp:txXfrm>
    </dsp:sp>
    <dsp:sp modelId="{23B21008-19B4-408F-90C5-5A0DE52B6BD1}">
      <dsp:nvSpPr>
        <dsp:cNvPr id="0" name=""/>
        <dsp:cNvSpPr/>
      </dsp:nvSpPr>
      <dsp:spPr>
        <a:xfrm>
          <a:off x="0" y="2681223"/>
          <a:ext cx="9867014" cy="166020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BB35B-2913-402E-9A41-B753DD081618}">
      <dsp:nvSpPr>
        <dsp:cNvPr id="0" name=""/>
        <dsp:cNvSpPr/>
      </dsp:nvSpPr>
      <dsp:spPr>
        <a:xfrm>
          <a:off x="502213" y="3054770"/>
          <a:ext cx="913114" cy="9131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7CB096-0373-4208-9426-13E63DE05C60}">
      <dsp:nvSpPr>
        <dsp:cNvPr id="0" name=""/>
        <dsp:cNvSpPr/>
      </dsp:nvSpPr>
      <dsp:spPr>
        <a:xfrm>
          <a:off x="1917541" y="2681223"/>
          <a:ext cx="7949472" cy="1660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05" tIns="175705" rIns="175705" bIns="175705" numCol="1" spcCol="1270" anchor="ctr" anchorCtr="0">
          <a:noAutofit/>
        </a:bodyPr>
        <a:lstStyle/>
        <a:p>
          <a:pPr marL="0" lvl="0" indent="0" algn="l" defTabSz="1244600">
            <a:lnSpc>
              <a:spcPct val="100000"/>
            </a:lnSpc>
            <a:spcBef>
              <a:spcPct val="0"/>
            </a:spcBef>
            <a:spcAft>
              <a:spcPct val="35000"/>
            </a:spcAft>
            <a:buNone/>
          </a:pPr>
          <a:r>
            <a:rPr lang="en-US" sz="2800" kern="1200" dirty="0"/>
            <a:t>The hazard itself does not have to be constant over time, but the proportionality must be constant</a:t>
          </a:r>
        </a:p>
      </dsp:txBody>
      <dsp:txXfrm>
        <a:off x="1917541" y="2681223"/>
        <a:ext cx="7949472" cy="16602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A913E-5495-2A49-9D86-373572DAF246}">
      <dsp:nvSpPr>
        <dsp:cNvPr id="0" name=""/>
        <dsp:cNvSpPr/>
      </dsp:nvSpPr>
      <dsp:spPr>
        <a:xfrm>
          <a:off x="0" y="0"/>
          <a:ext cx="7663947" cy="133387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i="1" kern="1200" dirty="0" err="1"/>
            <a:t>survreg</a:t>
          </a:r>
          <a:r>
            <a:rPr lang="en-US" sz="2400" kern="1200" dirty="0"/>
            <a:t> in ‘survival’ is one way to generate </a:t>
          </a:r>
          <a:r>
            <a:rPr lang="en-US" sz="2400" i="1" kern="1200" dirty="0"/>
            <a:t>accelerated failure time</a:t>
          </a:r>
          <a:r>
            <a:rPr lang="en-US" sz="2400" kern="1200" dirty="0"/>
            <a:t> models, which assume a distribution of times to failure</a:t>
          </a:r>
        </a:p>
      </dsp:txBody>
      <dsp:txXfrm>
        <a:off x="39068" y="39068"/>
        <a:ext cx="6224587" cy="1255743"/>
      </dsp:txXfrm>
    </dsp:sp>
    <dsp:sp modelId="{594CEEA8-CA38-4741-809F-B60DCA6D8C5F}">
      <dsp:nvSpPr>
        <dsp:cNvPr id="0" name=""/>
        <dsp:cNvSpPr/>
      </dsp:nvSpPr>
      <dsp:spPr>
        <a:xfrm>
          <a:off x="676230" y="1405644"/>
          <a:ext cx="7663947" cy="16349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dirty="0"/>
            <a:t>An increasing parameter that the patient takes </a:t>
          </a:r>
          <a:r>
            <a:rPr lang="en-US" sz="2400" i="1" kern="1200" dirty="0"/>
            <a:t>more time</a:t>
          </a:r>
          <a:r>
            <a:rPr lang="en-US" sz="2400" kern="1200" dirty="0"/>
            <a:t> to have the event, as opposed to Cox model where it means greater risk of having event</a:t>
          </a:r>
        </a:p>
      </dsp:txBody>
      <dsp:txXfrm>
        <a:off x="724117" y="1453531"/>
        <a:ext cx="6024921" cy="1539202"/>
      </dsp:txXfrm>
    </dsp:sp>
    <dsp:sp modelId="{4BA75597-CADF-9842-9883-F89ABD54AD18}">
      <dsp:nvSpPr>
        <dsp:cNvPr id="0" name=""/>
        <dsp:cNvSpPr/>
      </dsp:nvSpPr>
      <dsp:spPr>
        <a:xfrm>
          <a:off x="1352461" y="3112385"/>
          <a:ext cx="7663947" cy="133387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100000"/>
            </a:lnSpc>
            <a:spcBef>
              <a:spcPct val="0"/>
            </a:spcBef>
            <a:spcAft>
              <a:spcPct val="35000"/>
            </a:spcAft>
            <a:buNone/>
          </a:pPr>
          <a:r>
            <a:rPr lang="en-US" sz="2400" kern="1200" dirty="0"/>
            <a:t>Different distributions can be compared using model AIC</a:t>
          </a:r>
        </a:p>
      </dsp:txBody>
      <dsp:txXfrm>
        <a:off x="1391529" y="3151453"/>
        <a:ext cx="6042559" cy="1255743"/>
      </dsp:txXfrm>
    </dsp:sp>
    <dsp:sp modelId="{2280F58B-8D97-7A4C-A9E0-1C88EEA22834}">
      <dsp:nvSpPr>
        <dsp:cNvPr id="0" name=""/>
        <dsp:cNvSpPr/>
      </dsp:nvSpPr>
      <dsp:spPr>
        <a:xfrm>
          <a:off x="6796925" y="1011525"/>
          <a:ext cx="867021" cy="867021"/>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92005" y="1011525"/>
        <a:ext cx="476861" cy="652433"/>
      </dsp:txXfrm>
    </dsp:sp>
    <dsp:sp modelId="{2C3269FC-AF79-F44E-9022-99978E9F5774}">
      <dsp:nvSpPr>
        <dsp:cNvPr id="0" name=""/>
        <dsp:cNvSpPr/>
      </dsp:nvSpPr>
      <dsp:spPr>
        <a:xfrm>
          <a:off x="7473156" y="2558825"/>
          <a:ext cx="867021" cy="867021"/>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8236" y="2558825"/>
        <a:ext cx="476861" cy="6524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831C5-AC85-7444-AE10-AB7036B376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5C2D68-E8F1-1947-A118-E49369C22B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60F89-2932-E842-9A1F-52775A362743}" type="datetimeFigureOut">
              <a:rPr lang="en-US" smtClean="0"/>
              <a:t>5/26/24</a:t>
            </a:fld>
            <a:endParaRPr lang="en-US"/>
          </a:p>
        </p:txBody>
      </p:sp>
      <p:sp>
        <p:nvSpPr>
          <p:cNvPr id="4" name="Footer Placeholder 3">
            <a:extLst>
              <a:ext uri="{FF2B5EF4-FFF2-40B4-BE49-F238E27FC236}">
                <a16:creationId xmlns:a16="http://schemas.microsoft.com/office/drawing/2014/main" id="{94403BA7-109A-D145-9CAB-95196E7CC4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853434-2D94-964A-92F4-8FA38B4B56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7D7F50-DEA8-484D-83AA-973E52BA21ED}" type="slidenum">
              <a:rPr lang="en-US" smtClean="0"/>
              <a:t>‹#›</a:t>
            </a:fld>
            <a:endParaRPr lang="en-US"/>
          </a:p>
        </p:txBody>
      </p:sp>
    </p:spTree>
    <p:extLst>
      <p:ext uri="{BB962C8B-B14F-4D97-AF65-F5344CB8AC3E}">
        <p14:creationId xmlns:p14="http://schemas.microsoft.com/office/powerpoint/2010/main" val="1355975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79F848-4015-7D49-8E40-C4EC83522493}" type="datetimeFigureOut">
              <a:rPr lang="en-US" smtClean="0"/>
              <a:t>5/26/24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955C3-3606-2645-B771-A3E658042013}" type="slidenum">
              <a:rPr lang="en-US" smtClean="0"/>
              <a:t>‹#›</a:t>
            </a:fld>
            <a:endParaRPr lang="en-US"/>
          </a:p>
        </p:txBody>
      </p:sp>
    </p:spTree>
    <p:extLst>
      <p:ext uri="{BB962C8B-B14F-4D97-AF65-F5344CB8AC3E}">
        <p14:creationId xmlns:p14="http://schemas.microsoft.com/office/powerpoint/2010/main" val="3507082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9955C3-3606-2645-B771-A3E658042013}" type="slidenum">
              <a:rPr lang="en-US" smtClean="0"/>
              <a:t>1</a:t>
            </a:fld>
            <a:endParaRPr lang="en-US"/>
          </a:p>
        </p:txBody>
      </p:sp>
    </p:spTree>
    <p:extLst>
      <p:ext uri="{BB962C8B-B14F-4D97-AF65-F5344CB8AC3E}">
        <p14:creationId xmlns:p14="http://schemas.microsoft.com/office/powerpoint/2010/main" val="1406050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12</a:t>
            </a:fld>
            <a:endParaRPr lang="en-US"/>
          </a:p>
        </p:txBody>
      </p:sp>
    </p:spTree>
    <p:extLst>
      <p:ext uri="{BB962C8B-B14F-4D97-AF65-F5344CB8AC3E}">
        <p14:creationId xmlns:p14="http://schemas.microsoft.com/office/powerpoint/2010/main" val="3757453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13</a:t>
            </a:fld>
            <a:endParaRPr lang="en-US"/>
          </a:p>
        </p:txBody>
      </p:sp>
    </p:spTree>
    <p:extLst>
      <p:ext uri="{BB962C8B-B14F-4D97-AF65-F5344CB8AC3E}">
        <p14:creationId xmlns:p14="http://schemas.microsoft.com/office/powerpoint/2010/main" val="1547801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14</a:t>
            </a:fld>
            <a:endParaRPr lang="en-US"/>
          </a:p>
        </p:txBody>
      </p:sp>
    </p:spTree>
    <p:extLst>
      <p:ext uri="{BB962C8B-B14F-4D97-AF65-F5344CB8AC3E}">
        <p14:creationId xmlns:p14="http://schemas.microsoft.com/office/powerpoint/2010/main" val="1327779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15</a:t>
            </a:fld>
            <a:endParaRPr lang="en-US"/>
          </a:p>
        </p:txBody>
      </p:sp>
    </p:spTree>
    <p:extLst>
      <p:ext uri="{BB962C8B-B14F-4D97-AF65-F5344CB8AC3E}">
        <p14:creationId xmlns:p14="http://schemas.microsoft.com/office/powerpoint/2010/main" val="1155966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17</a:t>
            </a:fld>
            <a:endParaRPr lang="en-US"/>
          </a:p>
        </p:txBody>
      </p:sp>
    </p:spTree>
    <p:extLst>
      <p:ext uri="{BB962C8B-B14F-4D97-AF65-F5344CB8AC3E}">
        <p14:creationId xmlns:p14="http://schemas.microsoft.com/office/powerpoint/2010/main" val="368175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18</a:t>
            </a:fld>
            <a:endParaRPr lang="en-US"/>
          </a:p>
        </p:txBody>
      </p:sp>
    </p:spTree>
    <p:extLst>
      <p:ext uri="{BB962C8B-B14F-4D97-AF65-F5344CB8AC3E}">
        <p14:creationId xmlns:p14="http://schemas.microsoft.com/office/powerpoint/2010/main" val="3160680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22</a:t>
            </a:fld>
            <a:endParaRPr lang="en-US"/>
          </a:p>
        </p:txBody>
      </p:sp>
    </p:spTree>
    <p:extLst>
      <p:ext uri="{BB962C8B-B14F-4D97-AF65-F5344CB8AC3E}">
        <p14:creationId xmlns:p14="http://schemas.microsoft.com/office/powerpoint/2010/main" val="2600833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27</a:t>
            </a:fld>
            <a:endParaRPr lang="en-US"/>
          </a:p>
        </p:txBody>
      </p:sp>
    </p:spTree>
    <p:extLst>
      <p:ext uri="{BB962C8B-B14F-4D97-AF65-F5344CB8AC3E}">
        <p14:creationId xmlns:p14="http://schemas.microsoft.com/office/powerpoint/2010/main" val="2413646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28</a:t>
            </a:fld>
            <a:endParaRPr lang="en-US"/>
          </a:p>
        </p:txBody>
      </p:sp>
    </p:spTree>
    <p:extLst>
      <p:ext uri="{BB962C8B-B14F-4D97-AF65-F5344CB8AC3E}">
        <p14:creationId xmlns:p14="http://schemas.microsoft.com/office/powerpoint/2010/main" val="2236074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31</a:t>
            </a:fld>
            <a:endParaRPr lang="en-US"/>
          </a:p>
        </p:txBody>
      </p:sp>
    </p:spTree>
    <p:extLst>
      <p:ext uri="{BB962C8B-B14F-4D97-AF65-F5344CB8AC3E}">
        <p14:creationId xmlns:p14="http://schemas.microsoft.com/office/powerpoint/2010/main" val="63026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2</a:t>
            </a:fld>
            <a:endParaRPr lang="en-US"/>
          </a:p>
        </p:txBody>
      </p:sp>
    </p:spTree>
    <p:extLst>
      <p:ext uri="{BB962C8B-B14F-4D97-AF65-F5344CB8AC3E}">
        <p14:creationId xmlns:p14="http://schemas.microsoft.com/office/powerpoint/2010/main" val="286072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5</a:t>
            </a:fld>
            <a:endParaRPr lang="en-US"/>
          </a:p>
        </p:txBody>
      </p:sp>
    </p:spTree>
    <p:extLst>
      <p:ext uri="{BB962C8B-B14F-4D97-AF65-F5344CB8AC3E}">
        <p14:creationId xmlns:p14="http://schemas.microsoft.com/office/powerpoint/2010/main" val="26713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6</a:t>
            </a:fld>
            <a:endParaRPr lang="en-US"/>
          </a:p>
        </p:txBody>
      </p:sp>
    </p:spTree>
    <p:extLst>
      <p:ext uri="{BB962C8B-B14F-4D97-AF65-F5344CB8AC3E}">
        <p14:creationId xmlns:p14="http://schemas.microsoft.com/office/powerpoint/2010/main" val="91541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7</a:t>
            </a:fld>
            <a:endParaRPr lang="en-US"/>
          </a:p>
        </p:txBody>
      </p:sp>
    </p:spTree>
    <p:extLst>
      <p:ext uri="{BB962C8B-B14F-4D97-AF65-F5344CB8AC3E}">
        <p14:creationId xmlns:p14="http://schemas.microsoft.com/office/powerpoint/2010/main" val="51720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8</a:t>
            </a:fld>
            <a:endParaRPr lang="en-US"/>
          </a:p>
        </p:txBody>
      </p:sp>
    </p:spTree>
    <p:extLst>
      <p:ext uri="{BB962C8B-B14F-4D97-AF65-F5344CB8AC3E}">
        <p14:creationId xmlns:p14="http://schemas.microsoft.com/office/powerpoint/2010/main" val="251229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9</a:t>
            </a:fld>
            <a:endParaRPr lang="en-US"/>
          </a:p>
        </p:txBody>
      </p:sp>
    </p:spTree>
    <p:extLst>
      <p:ext uri="{BB962C8B-B14F-4D97-AF65-F5344CB8AC3E}">
        <p14:creationId xmlns:p14="http://schemas.microsoft.com/office/powerpoint/2010/main" val="196396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10</a:t>
            </a:fld>
            <a:endParaRPr lang="en-US"/>
          </a:p>
        </p:txBody>
      </p:sp>
    </p:spTree>
    <p:extLst>
      <p:ext uri="{BB962C8B-B14F-4D97-AF65-F5344CB8AC3E}">
        <p14:creationId xmlns:p14="http://schemas.microsoft.com/office/powerpoint/2010/main" val="62080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9955C3-3606-2645-B771-A3E658042013}" type="slidenum">
              <a:rPr lang="en-US" smtClean="0"/>
              <a:t>11</a:t>
            </a:fld>
            <a:endParaRPr lang="en-US"/>
          </a:p>
        </p:txBody>
      </p:sp>
    </p:spTree>
    <p:extLst>
      <p:ext uri="{BB962C8B-B14F-4D97-AF65-F5344CB8AC3E}">
        <p14:creationId xmlns:p14="http://schemas.microsoft.com/office/powerpoint/2010/main" val="3275852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0BD682-5060-7B47-B732-7E18B9E873DD}" type="datetime1">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3BCE7-40E4-E044-B259-B2F406EB96C7}" type="slidenum">
              <a:rPr lang="en-US" smtClean="0"/>
              <a:t>‹#›</a:t>
            </a:fld>
            <a:endParaRPr lang="en-US"/>
          </a:p>
        </p:txBody>
      </p:sp>
      <p:pic>
        <p:nvPicPr>
          <p:cNvPr id="7" name="Picture 6" descr="pedsnetlogoPicture.png">
            <a:extLst>
              <a:ext uri="{FF2B5EF4-FFF2-40B4-BE49-F238E27FC236}">
                <a16:creationId xmlns:a16="http://schemas.microsoft.com/office/drawing/2014/main" id="{34606833-1B53-0314-E165-472F5AFD8A54}"/>
              </a:ext>
            </a:extLst>
          </p:cNvPr>
          <p:cNvPicPr>
            <a:picLocks noChangeAspect="1"/>
          </p:cNvPicPr>
          <p:nvPr userDrawn="1"/>
        </p:nvPicPr>
        <p:blipFill>
          <a:blip r:embed="rId2">
            <a:alphaModFix amt="37000"/>
            <a:extLst>
              <a:ext uri="{28A0092B-C50C-407E-A947-70E740481C1C}">
                <a14:useLocalDpi xmlns:a14="http://schemas.microsoft.com/office/drawing/2010/main" val="0"/>
              </a:ext>
            </a:extLst>
          </a:blip>
          <a:stretch>
            <a:fillRect/>
          </a:stretch>
        </p:blipFill>
        <p:spPr>
          <a:xfrm>
            <a:off x="9036696" y="4684090"/>
            <a:ext cx="2918195" cy="2091268"/>
          </a:xfrm>
          <a:prstGeom prst="rect">
            <a:avLst/>
          </a:prstGeom>
        </p:spPr>
      </p:pic>
    </p:spTree>
    <p:extLst>
      <p:ext uri="{BB962C8B-B14F-4D97-AF65-F5344CB8AC3E}">
        <p14:creationId xmlns:p14="http://schemas.microsoft.com/office/powerpoint/2010/main" val="363795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64B07-B57F-8547-ACD5-B7922240A3D2}" type="datetime1">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405603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77EEF-B1AA-584B-89B9-505ED673C63A}" type="datetime1">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332896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14461-2A7D-2542-8180-F5F309F3455A}" type="datetime1">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358139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8132C-6BD8-614B-840A-A70EEF902770}" type="datetime1">
              <a:rPr lang="en-US" smtClean="0"/>
              <a:t>5/27/24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224699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26B7DE-45FF-DB45-B526-2C1F99260912}" type="datetime1">
              <a:rPr lang="en-US" smtClean="0"/>
              <a:t>5/27/24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307682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F1296-4B73-A841-A141-53AFDCA6D1AC}" type="datetime1">
              <a:rPr lang="en-US" smtClean="0"/>
              <a:t>5/27/24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210317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95339-0198-774C-A060-8D5FD19C3A7C}" type="datetime1">
              <a:rPr lang="en-US" smtClean="0"/>
              <a:t>5/27/24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281325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88F2A-A22E-DD40-B8CD-EAD6ABE38EC3}" type="datetime1">
              <a:rPr lang="en-US" smtClean="0"/>
              <a:t>5/27/24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410458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A910A0-1258-6C4C-B132-F6683586878B}" type="datetime1">
              <a:rPr lang="en-US" smtClean="0"/>
              <a:t>5/27/24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extLst>
      <p:ext uri="{BB962C8B-B14F-4D97-AF65-F5344CB8AC3E}">
        <p14:creationId xmlns:p14="http://schemas.microsoft.com/office/powerpoint/2010/main" val="338033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7BCAE-7F73-9343-8DD8-916898880309}" type="datetime1">
              <a:rPr lang="en-US" smtClean="0"/>
              <a:t>5/27/24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17052-71C2-B24A-95AF-DB458F93CB76}" type="slidenum">
              <a:rPr lang="en-US" smtClean="0"/>
              <a:t>‹#›</a:t>
            </a:fld>
            <a:endParaRPr lang="en-US"/>
          </a:p>
        </p:txBody>
      </p:sp>
    </p:spTree>
    <p:extLst>
      <p:ext uri="{BB962C8B-B14F-4D97-AF65-F5344CB8AC3E}">
        <p14:creationId xmlns:p14="http://schemas.microsoft.com/office/powerpoint/2010/main" val="27114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E6F7E2-13C6-F045-B690-4FB7FABE9C44}" type="datetime1">
              <a:rPr lang="en-US" smtClean="0"/>
              <a:t>5/27/24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C3BCE7-40E4-E044-B259-B2F406EB96C7}" type="slidenum">
              <a:rPr lang="en-US" smtClean="0"/>
              <a:t>‹#›</a:t>
            </a:fld>
            <a:endParaRPr lang="en-US"/>
          </a:p>
        </p:txBody>
      </p:sp>
    </p:spTree>
    <p:extLst>
      <p:ext uri="{BB962C8B-B14F-4D97-AF65-F5344CB8AC3E}">
        <p14:creationId xmlns:p14="http://schemas.microsoft.com/office/powerpoint/2010/main" val="534288363"/>
      </p:ext>
    </p:extLst>
  </p:cSld>
  <p:clrMap bg1="lt1" tx1="dk1" bg2="lt2" tx2="dk2" accent1="accent1" accent2="accent2" accent3="accent3" accent4="accent4" accent5="accent5" accent6="accent6" hlink="hlink" folHlink="folHlink"/>
  <p:sldLayoutIdLst>
    <p:sldLayoutId id="2147484188" r:id="rId1"/>
    <p:sldLayoutId id="2147484189" r:id="rId2"/>
    <p:sldLayoutId id="2147484190" r:id="rId3"/>
    <p:sldLayoutId id="2147484191" r:id="rId4"/>
    <p:sldLayoutId id="2147484192" r:id="rId5"/>
    <p:sldLayoutId id="2147484193" r:id="rId6"/>
    <p:sldLayoutId id="2147484194" r:id="rId7"/>
    <p:sldLayoutId id="2147484195" r:id="rId8"/>
    <p:sldLayoutId id="2147484196" r:id="rId9"/>
    <p:sldLayoutId id="2147484197" r:id="rId10"/>
    <p:sldLayoutId id="21474841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s://www.theanalysisfactor.com/assumptions-cox-regress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vert="horz" lIns="91440" tIns="45720" rIns="91440" bIns="45720" rtlCol="0" anchor="ctr">
            <a:normAutofit/>
          </a:bodyPr>
          <a:lstStyle/>
          <a:p>
            <a:r>
              <a:rPr lang="en-US" sz="7200" kern="1200">
                <a:solidFill>
                  <a:schemeClr val="tx1"/>
                </a:solidFill>
                <a:latin typeface="+mj-lt"/>
                <a:ea typeface="+mj-ea"/>
                <a:cs typeface="+mj-cs"/>
              </a:rPr>
              <a:t>Cox Regression and other ways to survive survival analyses</a:t>
            </a:r>
          </a:p>
        </p:txBody>
      </p:sp>
      <p:sp>
        <p:nvSpPr>
          <p:cNvPr id="3" name="TextBox 2">
            <a:extLst>
              <a:ext uri="{FF2B5EF4-FFF2-40B4-BE49-F238E27FC236}">
                <a16:creationId xmlns:a16="http://schemas.microsoft.com/office/drawing/2014/main" id="{113A68D2-FC90-6243-A58D-6B4B49E418E4}"/>
              </a:ext>
            </a:extLst>
          </p:cNvPr>
          <p:cNvSpPr txBox="1"/>
          <p:nvPr/>
        </p:nvSpPr>
        <p:spPr>
          <a:xfrm>
            <a:off x="1524000" y="5514052"/>
            <a:ext cx="9144000" cy="651910"/>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2400" kern="1200" dirty="0">
                <a:solidFill>
                  <a:schemeClr val="tx1"/>
                </a:solidFill>
                <a:latin typeface="+mn-lt"/>
                <a:ea typeface="+mn-ea"/>
                <a:cs typeface="+mn-cs"/>
              </a:rPr>
              <a:t>May 13, 2024</a:t>
            </a:r>
          </a:p>
        </p:txBody>
      </p:sp>
      <p:cxnSp>
        <p:nvCxnSpPr>
          <p:cNvPr id="27" name="Straight Connector 2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676854A-8456-B878-BA22-E88AAEDD6EEF}"/>
              </a:ext>
            </a:extLst>
          </p:cNvPr>
          <p:cNvSpPr>
            <a:spLocks noGrp="1"/>
          </p:cNvSpPr>
          <p:nvPr>
            <p:ph type="sldNum" sz="quarter" idx="12"/>
          </p:nvPr>
        </p:nvSpPr>
        <p:spPr/>
        <p:txBody>
          <a:bodyPr/>
          <a:lstStyle/>
          <a:p>
            <a:fld id="{78C3BCE7-40E4-E044-B259-B2F406EB96C7}" type="slidenum">
              <a:rPr lang="en-US" smtClean="0"/>
              <a:t>1</a:t>
            </a:fld>
            <a:endParaRPr lang="en-US"/>
          </a:p>
        </p:txBody>
      </p:sp>
    </p:spTree>
    <p:extLst>
      <p:ext uri="{BB962C8B-B14F-4D97-AF65-F5344CB8AC3E}">
        <p14:creationId xmlns:p14="http://schemas.microsoft.com/office/powerpoint/2010/main" val="86217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F6B6-11A2-8182-A1D0-370A73B18AEE}"/>
              </a:ext>
            </a:extLst>
          </p:cNvPr>
          <p:cNvSpPr>
            <a:spLocks noGrp="1"/>
          </p:cNvSpPr>
          <p:nvPr>
            <p:ph type="title"/>
          </p:nvPr>
        </p:nvSpPr>
        <p:spPr>
          <a:xfrm>
            <a:off x="2667000" y="1293338"/>
            <a:ext cx="6858000" cy="3274592"/>
          </a:xfrm>
        </p:spPr>
        <p:txBody>
          <a:bodyPr vert="horz" lIns="91440" tIns="45720" rIns="91440" bIns="45720" rtlCol="0" anchor="ctr">
            <a:normAutofit/>
          </a:bodyPr>
          <a:lstStyle/>
          <a:p>
            <a:pPr algn="ctr" defTabSz="914400"/>
            <a:r>
              <a:rPr lang="en-US" sz="6300" dirty="0"/>
              <a:t>How is Cox regression used and interpreted?</a:t>
            </a:r>
          </a:p>
        </p:txBody>
      </p:sp>
      <p:sp>
        <p:nvSpPr>
          <p:cNvPr id="6" name="Slide Number Placeholder 5">
            <a:extLst>
              <a:ext uri="{FF2B5EF4-FFF2-40B4-BE49-F238E27FC236}">
                <a16:creationId xmlns:a16="http://schemas.microsoft.com/office/drawing/2014/main" id="{E91A0D8C-4A9B-455C-3E18-E9A12CD6A15E}"/>
              </a:ext>
            </a:extLst>
          </p:cNvPr>
          <p:cNvSpPr>
            <a:spLocks noGrp="1"/>
          </p:cNvSpPr>
          <p:nvPr>
            <p:ph type="sldNum" sz="quarter" idx="12"/>
          </p:nvPr>
        </p:nvSpPr>
        <p:spPr/>
        <p:txBody>
          <a:bodyPr/>
          <a:lstStyle/>
          <a:p>
            <a:fld id="{E6F17052-71C2-B24A-95AF-DB458F93CB76}" type="slidenum">
              <a:rPr lang="en-US" smtClean="0"/>
              <a:t>10</a:t>
            </a:fld>
            <a:endParaRPr lang="en-US"/>
          </a:p>
        </p:txBody>
      </p:sp>
    </p:spTree>
    <p:extLst>
      <p:ext uri="{BB962C8B-B14F-4D97-AF65-F5344CB8AC3E}">
        <p14:creationId xmlns:p14="http://schemas.microsoft.com/office/powerpoint/2010/main" val="252136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455A020-FAA7-E4FA-AB3E-12397103E510}"/>
              </a:ext>
            </a:extLst>
          </p:cNvPr>
          <p:cNvSpPr>
            <a:spLocks noGrp="1"/>
          </p:cNvSpPr>
          <p:nvPr>
            <p:ph type="title"/>
          </p:nvPr>
        </p:nvSpPr>
        <p:spPr>
          <a:xfrm>
            <a:off x="368426" y="1504056"/>
            <a:ext cx="3056383" cy="2387600"/>
          </a:xfrm>
        </p:spPr>
        <p:txBody>
          <a:bodyPr vert="horz" lIns="91440" tIns="45720" rIns="91440" bIns="45720" rtlCol="0" anchor="t">
            <a:normAutofit/>
          </a:bodyPr>
          <a:lstStyle/>
          <a:p>
            <a:pPr defTabSz="914400"/>
            <a:r>
              <a:rPr lang="en-US" sz="4700" dirty="0"/>
              <a:t>Why do a regression?</a:t>
            </a:r>
          </a:p>
        </p:txBody>
      </p:sp>
      <p:graphicFrame>
        <p:nvGraphicFramePr>
          <p:cNvPr id="5" name="Table 4">
            <a:extLst>
              <a:ext uri="{FF2B5EF4-FFF2-40B4-BE49-F238E27FC236}">
                <a16:creationId xmlns:a16="http://schemas.microsoft.com/office/drawing/2014/main" id="{94A8955F-A94A-7718-238E-B83E644D383E}"/>
              </a:ext>
            </a:extLst>
          </p:cNvPr>
          <p:cNvGraphicFramePr>
            <a:graphicFrameLocks noGrp="1"/>
          </p:cNvGraphicFramePr>
          <p:nvPr>
            <p:extLst>
              <p:ext uri="{D42A27DB-BD31-4B8C-83A1-F6EECF244321}">
                <p14:modId xmlns:p14="http://schemas.microsoft.com/office/powerpoint/2010/main" val="778588705"/>
              </p:ext>
            </p:extLst>
          </p:nvPr>
        </p:nvGraphicFramePr>
        <p:xfrm>
          <a:off x="3891517" y="449036"/>
          <a:ext cx="7240772" cy="5959928"/>
        </p:xfrm>
        <a:graphic>
          <a:graphicData uri="http://schemas.openxmlformats.org/drawingml/2006/table">
            <a:tbl>
              <a:tblPr firstRow="1" bandRow="1">
                <a:tableStyleId>{5C22544A-7EE6-4342-B048-85BDC9FD1C3A}</a:tableStyleId>
              </a:tblPr>
              <a:tblGrid>
                <a:gridCol w="2339615">
                  <a:extLst>
                    <a:ext uri="{9D8B030D-6E8A-4147-A177-3AD203B41FA5}">
                      <a16:colId xmlns:a16="http://schemas.microsoft.com/office/drawing/2014/main" val="3898759296"/>
                    </a:ext>
                  </a:extLst>
                </a:gridCol>
                <a:gridCol w="2559994">
                  <a:extLst>
                    <a:ext uri="{9D8B030D-6E8A-4147-A177-3AD203B41FA5}">
                      <a16:colId xmlns:a16="http://schemas.microsoft.com/office/drawing/2014/main" val="567287435"/>
                    </a:ext>
                  </a:extLst>
                </a:gridCol>
                <a:gridCol w="2341163">
                  <a:extLst>
                    <a:ext uri="{9D8B030D-6E8A-4147-A177-3AD203B41FA5}">
                      <a16:colId xmlns:a16="http://schemas.microsoft.com/office/drawing/2014/main" val="3025606845"/>
                    </a:ext>
                  </a:extLst>
                </a:gridCol>
              </a:tblGrid>
              <a:tr h="2979964">
                <a:tc>
                  <a:txBody>
                    <a:bodyPr/>
                    <a:lstStyle/>
                    <a:p>
                      <a:r>
                        <a:rPr lang="en-US" sz="2400" b="0" dirty="0"/>
                        <a:t>Explanatory</a:t>
                      </a:r>
                    </a:p>
                  </a:txBody>
                  <a:tcPr marL="65377" marR="65377" marT="32688" marB="32688"/>
                </a:tc>
                <a:tc>
                  <a:txBody>
                    <a:bodyPr/>
                    <a:lstStyle/>
                    <a:p>
                      <a:r>
                        <a:rPr lang="en-US" sz="2400" b="0" dirty="0"/>
                        <a:t>Identify features which have the greatest impact on outcome (Hazard Ratios)</a:t>
                      </a:r>
                    </a:p>
                  </a:txBody>
                  <a:tcPr marL="65377" marR="65377" marT="32688" marB="32688"/>
                </a:tc>
                <a:tc>
                  <a:txBody>
                    <a:bodyPr/>
                    <a:lstStyle/>
                    <a:p>
                      <a:r>
                        <a:rPr lang="en-US" sz="2400" b="0" dirty="0"/>
                        <a:t>Most commonly seen use of Cox regression</a:t>
                      </a:r>
                    </a:p>
                  </a:txBody>
                  <a:tcPr marL="65377" marR="65377" marT="32688" marB="32688"/>
                </a:tc>
                <a:extLst>
                  <a:ext uri="{0D108BD9-81ED-4DB2-BD59-A6C34878D82A}">
                    <a16:rowId xmlns:a16="http://schemas.microsoft.com/office/drawing/2014/main" val="2956576993"/>
                  </a:ext>
                </a:extLst>
              </a:tr>
              <a:tr h="2979964">
                <a:tc>
                  <a:txBody>
                    <a:bodyPr/>
                    <a:lstStyle/>
                    <a:p>
                      <a:r>
                        <a:rPr lang="en-US" sz="2400" b="0" dirty="0"/>
                        <a:t>Predictive</a:t>
                      </a:r>
                    </a:p>
                  </a:txBody>
                  <a:tcPr marL="65377" marR="65377" marT="32688" marB="32688"/>
                </a:tc>
                <a:tc>
                  <a:txBody>
                    <a:bodyPr/>
                    <a:lstStyle/>
                    <a:p>
                      <a:r>
                        <a:rPr lang="en-US" sz="2400" b="0" dirty="0"/>
                        <a:t>For a defined (known, hypothetical) patient or set of patients, estimate the probable outcomes</a:t>
                      </a:r>
                    </a:p>
                  </a:txBody>
                  <a:tcPr marL="65377" marR="65377" marT="32688" marB="32688"/>
                </a:tc>
                <a:tc>
                  <a:txBody>
                    <a:bodyPr/>
                    <a:lstStyle/>
                    <a:p>
                      <a:r>
                        <a:rPr lang="en-US" sz="2400" b="0" dirty="0" err="1"/>
                        <a:t>Charlson</a:t>
                      </a:r>
                      <a:r>
                        <a:rPr lang="en-US" sz="2400" b="0" dirty="0"/>
                        <a:t> index based on Cox regression coefficients</a:t>
                      </a:r>
                    </a:p>
                  </a:txBody>
                  <a:tcPr marL="65377" marR="65377" marT="32688" marB="32688"/>
                </a:tc>
                <a:extLst>
                  <a:ext uri="{0D108BD9-81ED-4DB2-BD59-A6C34878D82A}">
                    <a16:rowId xmlns:a16="http://schemas.microsoft.com/office/drawing/2014/main" val="2964857013"/>
                  </a:ext>
                </a:extLst>
              </a:tr>
            </a:tbl>
          </a:graphicData>
        </a:graphic>
      </p:graphicFrame>
      <p:sp>
        <p:nvSpPr>
          <p:cNvPr id="3" name="Slide Number Placeholder 2">
            <a:extLst>
              <a:ext uri="{FF2B5EF4-FFF2-40B4-BE49-F238E27FC236}">
                <a16:creationId xmlns:a16="http://schemas.microsoft.com/office/drawing/2014/main" id="{BA6BEE3D-E64F-A0A2-E5ED-6F788681A75A}"/>
              </a:ext>
            </a:extLst>
          </p:cNvPr>
          <p:cNvSpPr>
            <a:spLocks noGrp="1"/>
          </p:cNvSpPr>
          <p:nvPr>
            <p:ph type="sldNum" sz="quarter" idx="12"/>
          </p:nvPr>
        </p:nvSpPr>
        <p:spPr/>
        <p:txBody>
          <a:bodyPr/>
          <a:lstStyle/>
          <a:p>
            <a:fld id="{E6F17052-71C2-B24A-95AF-DB458F93CB76}" type="slidenum">
              <a:rPr lang="en-US" smtClean="0"/>
              <a:t>11</a:t>
            </a:fld>
            <a:endParaRPr lang="en-US"/>
          </a:p>
        </p:txBody>
      </p:sp>
    </p:spTree>
    <p:extLst>
      <p:ext uri="{BB962C8B-B14F-4D97-AF65-F5344CB8AC3E}">
        <p14:creationId xmlns:p14="http://schemas.microsoft.com/office/powerpoint/2010/main" val="196253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455A020-FAA7-E4FA-AB3E-12397103E510}"/>
              </a:ext>
            </a:extLst>
          </p:cNvPr>
          <p:cNvSpPr>
            <a:spLocks noGrp="1"/>
          </p:cNvSpPr>
          <p:nvPr>
            <p:ph type="title"/>
          </p:nvPr>
        </p:nvSpPr>
        <p:spPr>
          <a:xfrm>
            <a:off x="488028" y="688104"/>
            <a:ext cx="2036797" cy="2387600"/>
          </a:xfrm>
        </p:spPr>
        <p:txBody>
          <a:bodyPr vert="horz" lIns="91440" tIns="45720" rIns="91440" bIns="45720" rtlCol="0" anchor="t">
            <a:normAutofit/>
          </a:bodyPr>
          <a:lstStyle/>
          <a:p>
            <a:pPr defTabSz="914400"/>
            <a:r>
              <a:rPr lang="en-US" sz="4700" dirty="0"/>
              <a:t>Why Cox model?</a:t>
            </a:r>
          </a:p>
        </p:txBody>
      </p:sp>
      <p:graphicFrame>
        <p:nvGraphicFramePr>
          <p:cNvPr id="19" name="Table 18">
            <a:extLst>
              <a:ext uri="{FF2B5EF4-FFF2-40B4-BE49-F238E27FC236}">
                <a16:creationId xmlns:a16="http://schemas.microsoft.com/office/drawing/2014/main" id="{2DD253D1-C315-C12D-0366-18E26D175C2D}"/>
              </a:ext>
            </a:extLst>
          </p:cNvPr>
          <p:cNvGraphicFramePr>
            <a:graphicFrameLocks noGrp="1"/>
          </p:cNvGraphicFramePr>
          <p:nvPr>
            <p:extLst>
              <p:ext uri="{D42A27DB-BD31-4B8C-83A1-F6EECF244321}">
                <p14:modId xmlns:p14="http://schemas.microsoft.com/office/powerpoint/2010/main" val="3516725221"/>
              </p:ext>
            </p:extLst>
          </p:nvPr>
        </p:nvGraphicFramePr>
        <p:xfrm>
          <a:off x="3009015" y="223160"/>
          <a:ext cx="8059479" cy="5880451"/>
        </p:xfrm>
        <a:graphic>
          <a:graphicData uri="http://schemas.openxmlformats.org/drawingml/2006/table">
            <a:tbl>
              <a:tblPr firstRow="1" bandRow="1">
                <a:tableStyleId>{8799B23B-EC83-4686-B30A-512413B5E67A}</a:tableStyleId>
              </a:tblPr>
              <a:tblGrid>
                <a:gridCol w="1925330">
                  <a:extLst>
                    <a:ext uri="{9D8B030D-6E8A-4147-A177-3AD203B41FA5}">
                      <a16:colId xmlns:a16="http://schemas.microsoft.com/office/drawing/2014/main" val="3700299933"/>
                    </a:ext>
                  </a:extLst>
                </a:gridCol>
                <a:gridCol w="1959121">
                  <a:extLst>
                    <a:ext uri="{9D8B030D-6E8A-4147-A177-3AD203B41FA5}">
                      <a16:colId xmlns:a16="http://schemas.microsoft.com/office/drawing/2014/main" val="419775643"/>
                    </a:ext>
                  </a:extLst>
                </a:gridCol>
                <a:gridCol w="1359946">
                  <a:extLst>
                    <a:ext uri="{9D8B030D-6E8A-4147-A177-3AD203B41FA5}">
                      <a16:colId xmlns:a16="http://schemas.microsoft.com/office/drawing/2014/main" val="2040048542"/>
                    </a:ext>
                  </a:extLst>
                </a:gridCol>
                <a:gridCol w="2815082">
                  <a:extLst>
                    <a:ext uri="{9D8B030D-6E8A-4147-A177-3AD203B41FA5}">
                      <a16:colId xmlns:a16="http://schemas.microsoft.com/office/drawing/2014/main" val="3847199814"/>
                    </a:ext>
                  </a:extLst>
                </a:gridCol>
              </a:tblGrid>
              <a:tr h="527036">
                <a:tc gridSpan="4">
                  <a:txBody>
                    <a:bodyPr/>
                    <a:lstStyle/>
                    <a:p>
                      <a:r>
                        <a:rPr lang="en-US" sz="2400" dirty="0"/>
                        <a:t>Options for event data</a:t>
                      </a:r>
                    </a:p>
                  </a:txBody>
                  <a:tcPr marL="48471" marR="48471" marT="24235" marB="24235"/>
                </a:tc>
                <a:tc hMerge="1">
                  <a:txBody>
                    <a:bodyPr/>
                    <a:lstStyle/>
                    <a:p>
                      <a:endParaRPr lang="en-US" sz="1700" dirty="0"/>
                    </a:p>
                  </a:txBody>
                  <a:tcPr marL="66309" marR="66309" marT="33154" marB="33154"/>
                </a:tc>
                <a:tc hMerge="1">
                  <a:txBody>
                    <a:bodyPr/>
                    <a:lstStyle/>
                    <a:p>
                      <a:endParaRPr lang="en-US"/>
                    </a:p>
                  </a:txBody>
                  <a:tcPr/>
                </a:tc>
                <a:tc hMerge="1">
                  <a:txBody>
                    <a:bodyPr/>
                    <a:lstStyle/>
                    <a:p>
                      <a:endParaRPr lang="en-US" sz="1700" dirty="0"/>
                    </a:p>
                  </a:txBody>
                  <a:tcPr marL="66309" marR="66309" marT="33154" marB="33154"/>
                </a:tc>
                <a:extLst>
                  <a:ext uri="{0D108BD9-81ED-4DB2-BD59-A6C34878D82A}">
                    <a16:rowId xmlns:a16="http://schemas.microsoft.com/office/drawing/2014/main" val="1414785180"/>
                  </a:ext>
                </a:extLst>
              </a:tr>
              <a:tr h="2035959">
                <a:tc>
                  <a:txBody>
                    <a:bodyPr/>
                    <a:lstStyle/>
                    <a:p>
                      <a:r>
                        <a:rPr lang="en-US" sz="2400" dirty="0"/>
                        <a:t>Logistic</a:t>
                      </a:r>
                    </a:p>
                  </a:txBody>
                  <a:tcPr marL="48471" marR="48471" marT="24235" marB="24235"/>
                </a:tc>
                <a:tc>
                  <a:txBody>
                    <a:bodyPr/>
                    <a:lstStyle/>
                    <a:p>
                      <a:r>
                        <a:rPr lang="en-US" sz="2400" dirty="0"/>
                        <a:t>Probability of event happening at all</a:t>
                      </a:r>
                    </a:p>
                  </a:txBody>
                  <a:tcPr marL="48471" marR="48471" marT="24235" marB="24235"/>
                </a:tc>
                <a:tc>
                  <a:txBody>
                    <a:bodyPr/>
                    <a:lstStyle/>
                    <a:p>
                      <a:r>
                        <a:rPr lang="en-US" sz="2400" dirty="0"/>
                        <a:t>Odds Ratios</a:t>
                      </a:r>
                    </a:p>
                  </a:txBody>
                  <a:tcPr marL="48471" marR="48471" marT="24235" marB="24235"/>
                </a:tc>
                <a:tc>
                  <a:txBody>
                    <a:bodyPr/>
                    <a:lstStyle/>
                    <a:p>
                      <a:r>
                        <a:rPr lang="en-US" sz="2400"/>
                        <a:t>Assumes all patients have same opportunity to get event (fixed time window)</a:t>
                      </a:r>
                    </a:p>
                  </a:txBody>
                  <a:tcPr marL="48471" marR="48471" marT="24235" marB="24235"/>
                </a:tc>
                <a:extLst>
                  <a:ext uri="{0D108BD9-81ED-4DB2-BD59-A6C34878D82A}">
                    <a16:rowId xmlns:a16="http://schemas.microsoft.com/office/drawing/2014/main" val="420110295"/>
                  </a:ext>
                </a:extLst>
              </a:tr>
              <a:tr h="1658728">
                <a:tc>
                  <a:txBody>
                    <a:bodyPr/>
                    <a:lstStyle/>
                    <a:p>
                      <a:r>
                        <a:rPr lang="en-US" sz="2400" dirty="0"/>
                        <a:t>Count Data (Poisson or negative binomial)</a:t>
                      </a:r>
                    </a:p>
                  </a:txBody>
                  <a:tcPr marL="48471" marR="48471" marT="24235" marB="24235"/>
                </a:tc>
                <a:tc>
                  <a:txBody>
                    <a:bodyPr/>
                    <a:lstStyle/>
                    <a:p>
                      <a:r>
                        <a:rPr lang="en-US" sz="2400" dirty="0"/>
                        <a:t>Expected rate of events over time</a:t>
                      </a:r>
                    </a:p>
                  </a:txBody>
                  <a:tcPr marL="48471" marR="48471" marT="24235" marB="24235"/>
                </a:tc>
                <a:tc>
                  <a:txBody>
                    <a:bodyPr/>
                    <a:lstStyle/>
                    <a:p>
                      <a:r>
                        <a:rPr lang="en-US" sz="2400" dirty="0"/>
                        <a:t>Rate Ratios</a:t>
                      </a:r>
                    </a:p>
                  </a:txBody>
                  <a:tcPr marL="48471" marR="48471" marT="24235" marB="24235"/>
                </a:tc>
                <a:tc>
                  <a:txBody>
                    <a:bodyPr/>
                    <a:lstStyle/>
                    <a:p>
                      <a:r>
                        <a:rPr lang="en-US" sz="2400" dirty="0"/>
                        <a:t>Assumes equal hazard across time span</a:t>
                      </a:r>
                    </a:p>
                  </a:txBody>
                  <a:tcPr marL="48471" marR="48471" marT="24235" marB="24235"/>
                </a:tc>
                <a:extLst>
                  <a:ext uri="{0D108BD9-81ED-4DB2-BD59-A6C34878D82A}">
                    <a16:rowId xmlns:a16="http://schemas.microsoft.com/office/drawing/2014/main" val="3088432010"/>
                  </a:ext>
                </a:extLst>
              </a:tr>
              <a:tr h="1658728">
                <a:tc>
                  <a:txBody>
                    <a:bodyPr/>
                    <a:lstStyle/>
                    <a:p>
                      <a:r>
                        <a:rPr lang="en-US" sz="2400"/>
                        <a:t>Survival analyses</a:t>
                      </a:r>
                    </a:p>
                  </a:txBody>
                  <a:tcPr marL="48471" marR="48471" marT="24235" marB="24235"/>
                </a:tc>
                <a:tc>
                  <a:txBody>
                    <a:bodyPr/>
                    <a:lstStyle/>
                    <a:p>
                      <a:r>
                        <a:rPr lang="en-US" sz="2400"/>
                        <a:t>Cumulative survival over time</a:t>
                      </a:r>
                    </a:p>
                  </a:txBody>
                  <a:tcPr marL="48471" marR="48471" marT="24235" marB="24235"/>
                </a:tc>
                <a:tc>
                  <a:txBody>
                    <a:bodyPr/>
                    <a:lstStyle/>
                    <a:p>
                      <a:r>
                        <a:rPr lang="en-US" sz="2400" dirty="0"/>
                        <a:t>Hazard Ratios</a:t>
                      </a:r>
                    </a:p>
                  </a:txBody>
                  <a:tcPr marL="48471" marR="48471" marT="24235" marB="24235"/>
                </a:tc>
                <a:tc>
                  <a:txBody>
                    <a:bodyPr/>
                    <a:lstStyle/>
                    <a:p>
                      <a:r>
                        <a:rPr lang="en-US" sz="2400" dirty="0"/>
                        <a:t>Allows for “censored” data occurring after observation stops</a:t>
                      </a:r>
                    </a:p>
                  </a:txBody>
                  <a:tcPr marL="48471" marR="48471" marT="24235" marB="24235"/>
                </a:tc>
                <a:extLst>
                  <a:ext uri="{0D108BD9-81ED-4DB2-BD59-A6C34878D82A}">
                    <a16:rowId xmlns:a16="http://schemas.microsoft.com/office/drawing/2014/main" val="915270078"/>
                  </a:ext>
                </a:extLst>
              </a:tr>
            </a:tbl>
          </a:graphicData>
        </a:graphic>
      </p:graphicFrame>
      <p:sp>
        <p:nvSpPr>
          <p:cNvPr id="3" name="Slide Number Placeholder 2">
            <a:extLst>
              <a:ext uri="{FF2B5EF4-FFF2-40B4-BE49-F238E27FC236}">
                <a16:creationId xmlns:a16="http://schemas.microsoft.com/office/drawing/2014/main" id="{FD9EB13B-871C-C726-A0F5-91022E73A021}"/>
              </a:ext>
            </a:extLst>
          </p:cNvPr>
          <p:cNvSpPr>
            <a:spLocks noGrp="1"/>
          </p:cNvSpPr>
          <p:nvPr>
            <p:ph type="sldNum" sz="quarter" idx="12"/>
          </p:nvPr>
        </p:nvSpPr>
        <p:spPr/>
        <p:txBody>
          <a:bodyPr/>
          <a:lstStyle/>
          <a:p>
            <a:fld id="{E6F17052-71C2-B24A-95AF-DB458F93CB76}" type="slidenum">
              <a:rPr lang="en-US" smtClean="0"/>
              <a:t>12</a:t>
            </a:fld>
            <a:endParaRPr lang="en-US"/>
          </a:p>
        </p:txBody>
      </p:sp>
    </p:spTree>
    <p:extLst>
      <p:ext uri="{BB962C8B-B14F-4D97-AF65-F5344CB8AC3E}">
        <p14:creationId xmlns:p14="http://schemas.microsoft.com/office/powerpoint/2010/main" val="98977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75C7-12BA-0B3B-3BA8-6CBA652A2B86}"/>
              </a:ext>
            </a:extLst>
          </p:cNvPr>
          <p:cNvSpPr>
            <a:spLocks noGrp="1"/>
          </p:cNvSpPr>
          <p:nvPr>
            <p:ph type="title"/>
          </p:nvPr>
        </p:nvSpPr>
        <p:spPr>
          <a:xfrm>
            <a:off x="2152650" y="365126"/>
            <a:ext cx="7886700" cy="1325563"/>
          </a:xfrm>
        </p:spPr>
        <p:txBody>
          <a:bodyPr>
            <a:normAutofit/>
          </a:bodyPr>
          <a:lstStyle/>
          <a:p>
            <a:r>
              <a:rPr lang="en-US" sz="4300"/>
              <a:t>Hazard Ratios from Cox regression</a:t>
            </a:r>
          </a:p>
        </p:txBody>
      </p:sp>
      <p:graphicFrame>
        <p:nvGraphicFramePr>
          <p:cNvPr id="6" name="Content Placeholder 2">
            <a:extLst>
              <a:ext uri="{FF2B5EF4-FFF2-40B4-BE49-F238E27FC236}">
                <a16:creationId xmlns:a16="http://schemas.microsoft.com/office/drawing/2014/main" id="{8EA307EF-2287-9606-4552-573C230C207F}"/>
              </a:ext>
            </a:extLst>
          </p:cNvPr>
          <p:cNvGraphicFramePr>
            <a:graphicFrameLocks noGrp="1"/>
          </p:cNvGraphicFramePr>
          <p:nvPr>
            <p:ph idx="1"/>
            <p:extLst>
              <p:ext uri="{D42A27DB-BD31-4B8C-83A1-F6EECF244321}">
                <p14:modId xmlns:p14="http://schemas.microsoft.com/office/powerpoint/2010/main" val="859896145"/>
              </p:ext>
            </p:extLst>
          </p:nvPr>
        </p:nvGraphicFramePr>
        <p:xfrm>
          <a:off x="499729" y="1446029"/>
          <a:ext cx="11451266" cy="5411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795CB300-0BF8-F784-7060-800094C42B09}"/>
              </a:ext>
            </a:extLst>
          </p:cNvPr>
          <p:cNvSpPr>
            <a:spLocks noGrp="1"/>
          </p:cNvSpPr>
          <p:nvPr>
            <p:ph type="sldNum" sz="quarter" idx="12"/>
          </p:nvPr>
        </p:nvSpPr>
        <p:spPr/>
        <p:txBody>
          <a:bodyPr/>
          <a:lstStyle/>
          <a:p>
            <a:fld id="{E6F17052-71C2-B24A-95AF-DB458F93CB76}" type="slidenum">
              <a:rPr lang="en-US" smtClean="0"/>
              <a:t>13</a:t>
            </a:fld>
            <a:endParaRPr lang="en-US"/>
          </a:p>
        </p:txBody>
      </p:sp>
    </p:spTree>
    <p:extLst>
      <p:ext uri="{BB962C8B-B14F-4D97-AF65-F5344CB8AC3E}">
        <p14:creationId xmlns:p14="http://schemas.microsoft.com/office/powerpoint/2010/main" val="32647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E442-02F0-DBDC-4271-311374E9ADAA}"/>
              </a:ext>
            </a:extLst>
          </p:cNvPr>
          <p:cNvSpPr>
            <a:spLocks noGrp="1"/>
          </p:cNvSpPr>
          <p:nvPr>
            <p:ph type="title"/>
          </p:nvPr>
        </p:nvSpPr>
        <p:spPr>
          <a:xfrm>
            <a:off x="325622" y="0"/>
            <a:ext cx="7886700" cy="1325563"/>
          </a:xfrm>
        </p:spPr>
        <p:txBody>
          <a:bodyPr/>
          <a:lstStyle/>
          <a:p>
            <a:r>
              <a:rPr lang="en-US" dirty="0"/>
              <a:t>Info from </a:t>
            </a:r>
            <a:r>
              <a:rPr lang="en-US" dirty="0" err="1"/>
              <a:t>coxph</a:t>
            </a:r>
            <a:r>
              <a:rPr lang="en-US" dirty="0"/>
              <a:t> call</a:t>
            </a:r>
          </a:p>
        </p:txBody>
      </p:sp>
      <p:sp>
        <p:nvSpPr>
          <p:cNvPr id="8" name="TextBox 7">
            <a:extLst>
              <a:ext uri="{FF2B5EF4-FFF2-40B4-BE49-F238E27FC236}">
                <a16:creationId xmlns:a16="http://schemas.microsoft.com/office/drawing/2014/main" id="{8137DA26-90BA-8CF8-DF4A-AA39CD14B49C}"/>
              </a:ext>
            </a:extLst>
          </p:cNvPr>
          <p:cNvSpPr txBox="1"/>
          <p:nvPr/>
        </p:nvSpPr>
        <p:spPr>
          <a:xfrm>
            <a:off x="574158" y="1056398"/>
            <a:ext cx="7389628" cy="3970318"/>
          </a:xfrm>
          <a:prstGeom prst="rect">
            <a:avLst/>
          </a:prstGeom>
          <a:noFill/>
          <a:ln>
            <a:solidFill>
              <a:schemeClr val="accent1"/>
            </a:solidFill>
          </a:ln>
        </p:spPr>
        <p:txBody>
          <a:bodyPr wrap="square">
            <a:spAutoFit/>
          </a:bodyPr>
          <a:lstStyle/>
          <a:p>
            <a:r>
              <a:rPr lang="en-US" sz="1400" dirty="0">
                <a:latin typeface="Courier New" panose="02070309020205020404" pitchFamily="49" charset="0"/>
                <a:cs typeface="Courier New" panose="02070309020205020404" pitchFamily="49" charset="0"/>
              </a:rPr>
              <a:t>&gt; summary(</a:t>
            </a:r>
            <a:r>
              <a:rPr lang="en-US" sz="1400" dirty="0" err="1">
                <a:latin typeface="Courier New" panose="02070309020205020404" pitchFamily="49" charset="0"/>
                <a:cs typeface="Courier New" panose="02070309020205020404" pitchFamily="49" charset="0"/>
              </a:rPr>
              <a:t>coxph</a:t>
            </a:r>
            <a:r>
              <a:rPr lang="en-US" sz="1400" dirty="0">
                <a:latin typeface="Courier New" panose="02070309020205020404" pitchFamily="49" charset="0"/>
                <a:cs typeface="Courier New" panose="02070309020205020404" pitchFamily="49" charset="0"/>
              </a:rPr>
              <a:t>(formula = </a:t>
            </a:r>
            <a:r>
              <a:rPr lang="en-US" sz="1400" dirty="0" err="1">
                <a:latin typeface="Courier New" panose="02070309020205020404" pitchFamily="49" charset="0"/>
                <a:cs typeface="Courier New" panose="02070309020205020404" pitchFamily="49" charset="0"/>
              </a:rPr>
              <a:t>Surv</a:t>
            </a:r>
            <a:r>
              <a:rPr lang="en-US" sz="1400" dirty="0">
                <a:latin typeface="Courier New" panose="02070309020205020404" pitchFamily="49" charset="0"/>
                <a:cs typeface="Courier New" panose="02070309020205020404" pitchFamily="49" charset="0"/>
              </a:rPr>
              <a:t>(time, status) ~ sex, data = lung))</a:t>
            </a:r>
          </a:p>
          <a:p>
            <a:r>
              <a:rPr lang="en-US" sz="1400" dirty="0">
                <a:latin typeface="Courier New" panose="02070309020205020404" pitchFamily="49" charset="0"/>
                <a:cs typeface="Courier New" panose="02070309020205020404" pitchFamily="49" charset="0"/>
              </a:rPr>
              <a:t>Call:</a:t>
            </a:r>
          </a:p>
          <a:p>
            <a:r>
              <a:rPr lang="en-US" sz="1400" dirty="0" err="1">
                <a:latin typeface="Courier New" panose="02070309020205020404" pitchFamily="49" charset="0"/>
                <a:cs typeface="Courier New" panose="02070309020205020404" pitchFamily="49" charset="0"/>
              </a:rPr>
              <a:t>coxph</a:t>
            </a:r>
            <a:r>
              <a:rPr lang="en-US" sz="1400" dirty="0">
                <a:latin typeface="Courier New" panose="02070309020205020404" pitchFamily="49" charset="0"/>
                <a:cs typeface="Courier New" panose="02070309020205020404" pitchFamily="49" charset="0"/>
              </a:rPr>
              <a:t>(formula = </a:t>
            </a:r>
            <a:r>
              <a:rPr lang="en-US" sz="1400" dirty="0" err="1">
                <a:latin typeface="Courier New" panose="02070309020205020404" pitchFamily="49" charset="0"/>
                <a:cs typeface="Courier New" panose="02070309020205020404" pitchFamily="49" charset="0"/>
              </a:rPr>
              <a:t>Surv</a:t>
            </a:r>
            <a:r>
              <a:rPr lang="en-US" sz="1400" dirty="0">
                <a:latin typeface="Courier New" panose="02070309020205020404" pitchFamily="49" charset="0"/>
                <a:cs typeface="Courier New" panose="02070309020205020404" pitchFamily="49" charset="0"/>
              </a:rPr>
              <a:t>(time, status) ~ sex, data = lung)</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n= 228, number of events= 165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    exp(</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 se(</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   z       </a:t>
            </a:r>
            <a:r>
              <a:rPr lang="en-US" sz="1400" dirty="0" err="1">
                <a:latin typeface="Courier New" panose="02070309020205020404" pitchFamily="49" charset="0"/>
                <a:cs typeface="Courier New" panose="02070309020205020404" pitchFamily="49" charset="0"/>
              </a:rPr>
              <a:t>Pr</a:t>
            </a:r>
            <a:r>
              <a:rPr lang="en-US" sz="1400" dirty="0">
                <a:latin typeface="Courier New" panose="02070309020205020404" pitchFamily="49" charset="0"/>
                <a:cs typeface="Courier New" panose="02070309020205020404" pitchFamily="49" charset="0"/>
              </a:rPr>
              <a:t>(&gt;|z|)   </a:t>
            </a:r>
          </a:p>
          <a:p>
            <a:r>
              <a:rPr lang="en-US" sz="1400" dirty="0">
                <a:latin typeface="Courier New" panose="02070309020205020404" pitchFamily="49" charset="0"/>
                <a:cs typeface="Courier New" panose="02070309020205020404" pitchFamily="49" charset="0"/>
              </a:rPr>
              <a:t>sex -0.5310    0.5880   0.1672 	-3.176  0.00149 **</a:t>
            </a:r>
          </a:p>
          <a:p>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Signif</a:t>
            </a:r>
            <a:r>
              <a:rPr lang="en-US" sz="1400" dirty="0">
                <a:latin typeface="Courier New" panose="02070309020205020404" pitchFamily="49" charset="0"/>
                <a:cs typeface="Courier New" panose="02070309020205020404" pitchFamily="49" charset="0"/>
              </a:rPr>
              <a:t>. codes:  0 ‘***’ 0.001 ‘**’ 0.01 ‘*’ 0.05 ‘.’ 0.1 ‘ ’ 1</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exp(</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 exp(-</a:t>
            </a:r>
            <a:r>
              <a:rPr lang="en-US" sz="1400" dirty="0" err="1">
                <a:latin typeface="Courier New" panose="02070309020205020404" pitchFamily="49" charset="0"/>
                <a:cs typeface="Courier New" panose="02070309020205020404" pitchFamily="49" charset="0"/>
              </a:rPr>
              <a:t>coef</a:t>
            </a:r>
            <a:r>
              <a:rPr lang="en-US" sz="1400" dirty="0">
                <a:latin typeface="Courier New" panose="02070309020205020404" pitchFamily="49" charset="0"/>
                <a:cs typeface="Courier New" panose="02070309020205020404" pitchFamily="49" charset="0"/>
              </a:rPr>
              <a:t>) lower .95  upper .95</a:t>
            </a:r>
          </a:p>
          <a:p>
            <a:r>
              <a:rPr lang="en-US" sz="1400" dirty="0">
                <a:latin typeface="Courier New" panose="02070309020205020404" pitchFamily="49" charset="0"/>
                <a:cs typeface="Courier New" panose="02070309020205020404" pitchFamily="49" charset="0"/>
              </a:rPr>
              <a:t>sex       0.588      1.701     0.4237     0.816</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Concordance= 0.579  (se = 0.021 )</a:t>
            </a:r>
          </a:p>
          <a:p>
            <a:r>
              <a:rPr lang="en-US" sz="1400" dirty="0">
                <a:latin typeface="Courier New" panose="02070309020205020404" pitchFamily="49" charset="0"/>
                <a:cs typeface="Courier New" panose="02070309020205020404" pitchFamily="49" charset="0"/>
              </a:rPr>
              <a:t>Likelihood ratio test= 10.63  on 1 </a:t>
            </a:r>
            <a:r>
              <a:rPr lang="en-US" sz="1400" dirty="0" err="1">
                <a:latin typeface="Courier New" panose="02070309020205020404" pitchFamily="49" charset="0"/>
                <a:cs typeface="Courier New" panose="02070309020205020404" pitchFamily="49" charset="0"/>
              </a:rPr>
              <a:t>df</a:t>
            </a:r>
            <a:r>
              <a:rPr lang="en-US" sz="1400" dirty="0">
                <a:latin typeface="Courier New" panose="02070309020205020404" pitchFamily="49" charset="0"/>
                <a:cs typeface="Courier New" panose="02070309020205020404" pitchFamily="49" charset="0"/>
              </a:rPr>
              <a:t>,   p=0.001</a:t>
            </a:r>
          </a:p>
          <a:p>
            <a:r>
              <a:rPr lang="en-US" sz="1400" dirty="0">
                <a:latin typeface="Courier New" panose="02070309020205020404" pitchFamily="49" charset="0"/>
                <a:cs typeface="Courier New" panose="02070309020205020404" pitchFamily="49" charset="0"/>
              </a:rPr>
              <a:t>Wald test            = 10.09  on 1 </a:t>
            </a:r>
            <a:r>
              <a:rPr lang="en-US" sz="1400" dirty="0" err="1">
                <a:latin typeface="Courier New" panose="02070309020205020404" pitchFamily="49" charset="0"/>
                <a:cs typeface="Courier New" panose="02070309020205020404" pitchFamily="49" charset="0"/>
              </a:rPr>
              <a:t>df</a:t>
            </a:r>
            <a:r>
              <a:rPr lang="en-US" sz="1400" dirty="0">
                <a:latin typeface="Courier New" panose="02070309020205020404" pitchFamily="49" charset="0"/>
                <a:cs typeface="Courier New" panose="02070309020205020404" pitchFamily="49" charset="0"/>
              </a:rPr>
              <a:t>,   p=0.001</a:t>
            </a:r>
          </a:p>
          <a:p>
            <a:r>
              <a:rPr lang="en-US" sz="1400" dirty="0">
                <a:latin typeface="Courier New" panose="02070309020205020404" pitchFamily="49" charset="0"/>
                <a:cs typeface="Courier New" panose="02070309020205020404" pitchFamily="49" charset="0"/>
              </a:rPr>
              <a:t>Score (</a:t>
            </a:r>
            <a:r>
              <a:rPr lang="en-US" sz="1400" dirty="0" err="1">
                <a:latin typeface="Courier New" panose="02070309020205020404" pitchFamily="49" charset="0"/>
                <a:cs typeface="Courier New" panose="02070309020205020404" pitchFamily="49" charset="0"/>
              </a:rPr>
              <a:t>logrank</a:t>
            </a:r>
            <a:r>
              <a:rPr lang="en-US" sz="1400" dirty="0">
                <a:latin typeface="Courier New" panose="02070309020205020404" pitchFamily="49" charset="0"/>
                <a:cs typeface="Courier New" panose="02070309020205020404" pitchFamily="49" charset="0"/>
              </a:rPr>
              <a:t>) test = 10.33  on 1 </a:t>
            </a:r>
            <a:r>
              <a:rPr lang="en-US" sz="1400" dirty="0" err="1">
                <a:latin typeface="Courier New" panose="02070309020205020404" pitchFamily="49" charset="0"/>
                <a:cs typeface="Courier New" panose="02070309020205020404" pitchFamily="49" charset="0"/>
              </a:rPr>
              <a:t>df</a:t>
            </a:r>
            <a:r>
              <a:rPr lang="en-US" sz="1400" dirty="0">
                <a:latin typeface="Courier New" panose="02070309020205020404" pitchFamily="49" charset="0"/>
                <a:cs typeface="Courier New" panose="02070309020205020404" pitchFamily="49" charset="0"/>
              </a:rPr>
              <a:t>,   p=0.001</a:t>
            </a:r>
          </a:p>
        </p:txBody>
      </p:sp>
      <p:sp>
        <p:nvSpPr>
          <p:cNvPr id="9" name="TextBox 8">
            <a:extLst>
              <a:ext uri="{FF2B5EF4-FFF2-40B4-BE49-F238E27FC236}">
                <a16:creationId xmlns:a16="http://schemas.microsoft.com/office/drawing/2014/main" id="{D19E58AA-6788-2509-A546-35C5023C5A21}"/>
              </a:ext>
            </a:extLst>
          </p:cNvPr>
          <p:cNvSpPr txBox="1"/>
          <p:nvPr/>
        </p:nvSpPr>
        <p:spPr>
          <a:xfrm>
            <a:off x="8345605" y="209897"/>
            <a:ext cx="3520773" cy="4893647"/>
          </a:xfrm>
          <a:prstGeom prst="rect">
            <a:avLst/>
          </a:prstGeom>
          <a:noFill/>
        </p:spPr>
        <p:txBody>
          <a:bodyPr wrap="square" rtlCol="0">
            <a:spAutoFit/>
          </a:bodyPr>
          <a:lstStyle/>
          <a:p>
            <a:r>
              <a:rPr lang="en-US" sz="2400" b="1" dirty="0"/>
              <a:t>Exp(</a:t>
            </a:r>
            <a:r>
              <a:rPr lang="en-US" sz="2400" b="1" dirty="0" err="1"/>
              <a:t>coef</a:t>
            </a:r>
            <a:r>
              <a:rPr lang="en-US" sz="2400" b="1" dirty="0"/>
              <a:t>) </a:t>
            </a:r>
            <a:r>
              <a:rPr lang="en-US" sz="2400" dirty="0"/>
              <a:t>is the Hazard Ratio</a:t>
            </a:r>
          </a:p>
          <a:p>
            <a:endParaRPr lang="en-US" sz="2400" dirty="0"/>
          </a:p>
          <a:p>
            <a:r>
              <a:rPr lang="en-US" sz="2400" b="1" dirty="0"/>
              <a:t>Exp(-</a:t>
            </a:r>
            <a:r>
              <a:rPr lang="en-US" sz="2400" b="1" dirty="0" err="1"/>
              <a:t>coef</a:t>
            </a:r>
            <a:r>
              <a:rPr lang="en-US" sz="2400" b="1" dirty="0"/>
              <a:t>) </a:t>
            </a:r>
            <a:r>
              <a:rPr lang="en-US" sz="2400" dirty="0"/>
              <a:t>is the inverse Hazard Ratio</a:t>
            </a:r>
          </a:p>
          <a:p>
            <a:endParaRPr lang="en-US" sz="2400" dirty="0"/>
          </a:p>
          <a:p>
            <a:r>
              <a:rPr lang="en-US" sz="2400" b="1" dirty="0"/>
              <a:t>Concordance </a:t>
            </a:r>
            <a:r>
              <a:rPr lang="en-US" sz="2400" dirty="0"/>
              <a:t>is the probability that for any pair of individuals, if one of the pair has a greater predicted survival time, it will also have a greater observed survival time.</a:t>
            </a:r>
          </a:p>
        </p:txBody>
      </p:sp>
      <p:sp>
        <p:nvSpPr>
          <p:cNvPr id="10" name="TextBox 9">
            <a:extLst>
              <a:ext uri="{FF2B5EF4-FFF2-40B4-BE49-F238E27FC236}">
                <a16:creationId xmlns:a16="http://schemas.microsoft.com/office/drawing/2014/main" id="{DA74B9A2-BC2D-1C2F-EE16-3E597022E22F}"/>
              </a:ext>
            </a:extLst>
          </p:cNvPr>
          <p:cNvSpPr txBox="1"/>
          <p:nvPr/>
        </p:nvSpPr>
        <p:spPr>
          <a:xfrm>
            <a:off x="768202" y="5521146"/>
            <a:ext cx="10655595" cy="1200329"/>
          </a:xfrm>
          <a:prstGeom prst="rect">
            <a:avLst/>
          </a:prstGeom>
          <a:noFill/>
        </p:spPr>
        <p:txBody>
          <a:bodyPr wrap="square" rtlCol="0">
            <a:spAutoFit/>
          </a:bodyPr>
          <a:lstStyle/>
          <a:p>
            <a:r>
              <a:rPr lang="en-US" sz="2400" dirty="0"/>
              <a:t>Under concordance are three estimates of the p-value.  The Wald estimate is the one under </a:t>
            </a:r>
            <a:r>
              <a:rPr lang="en-US" sz="2400" dirty="0" err="1"/>
              <a:t>Pr</a:t>
            </a:r>
            <a:r>
              <a:rPr lang="en-US" sz="2400" dirty="0"/>
              <a:t>(&gt;|z|).  The Likelihood ratio test has better behavior for small samples. For large samples, all three should agree.</a:t>
            </a:r>
          </a:p>
        </p:txBody>
      </p:sp>
      <p:sp>
        <p:nvSpPr>
          <p:cNvPr id="5" name="Slide Number Placeholder 4">
            <a:extLst>
              <a:ext uri="{FF2B5EF4-FFF2-40B4-BE49-F238E27FC236}">
                <a16:creationId xmlns:a16="http://schemas.microsoft.com/office/drawing/2014/main" id="{017DDB39-CAF1-9FCC-1730-874B23FA0BA5}"/>
              </a:ext>
            </a:extLst>
          </p:cNvPr>
          <p:cNvSpPr>
            <a:spLocks noGrp="1"/>
          </p:cNvSpPr>
          <p:nvPr>
            <p:ph type="sldNum" sz="quarter" idx="12"/>
          </p:nvPr>
        </p:nvSpPr>
        <p:spPr/>
        <p:txBody>
          <a:bodyPr/>
          <a:lstStyle/>
          <a:p>
            <a:fld id="{E6F17052-71C2-B24A-95AF-DB458F93CB76}" type="slidenum">
              <a:rPr lang="en-US" smtClean="0"/>
              <a:t>14</a:t>
            </a:fld>
            <a:endParaRPr lang="en-US"/>
          </a:p>
        </p:txBody>
      </p:sp>
    </p:spTree>
    <p:extLst>
      <p:ext uri="{BB962C8B-B14F-4D97-AF65-F5344CB8AC3E}">
        <p14:creationId xmlns:p14="http://schemas.microsoft.com/office/powerpoint/2010/main" val="418640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BE36-8288-9F2D-534C-FC060E091D14}"/>
              </a:ext>
            </a:extLst>
          </p:cNvPr>
          <p:cNvSpPr>
            <a:spLocks noGrp="1"/>
          </p:cNvSpPr>
          <p:nvPr>
            <p:ph type="title"/>
          </p:nvPr>
        </p:nvSpPr>
        <p:spPr>
          <a:xfrm>
            <a:off x="387646" y="428814"/>
            <a:ext cx="7886700" cy="1325563"/>
          </a:xfrm>
        </p:spPr>
        <p:txBody>
          <a:bodyPr>
            <a:normAutofit/>
          </a:bodyPr>
          <a:lstStyle/>
          <a:p>
            <a:r>
              <a:rPr lang="en-US" sz="4700" dirty="0"/>
              <a:t>Notes on statistical power</a:t>
            </a:r>
          </a:p>
        </p:txBody>
      </p:sp>
      <p:sp>
        <p:nvSpPr>
          <p:cNvPr id="20" name="Content Placeholder 2">
            <a:extLst>
              <a:ext uri="{FF2B5EF4-FFF2-40B4-BE49-F238E27FC236}">
                <a16:creationId xmlns:a16="http://schemas.microsoft.com/office/drawing/2014/main" id="{8D7D8EAB-3E0F-A410-9941-93A999572E01}"/>
              </a:ext>
            </a:extLst>
          </p:cNvPr>
          <p:cNvSpPr>
            <a:spLocks noGrp="1"/>
          </p:cNvSpPr>
          <p:nvPr>
            <p:ph idx="1"/>
          </p:nvPr>
        </p:nvSpPr>
        <p:spPr>
          <a:xfrm>
            <a:off x="893135" y="1929384"/>
            <a:ext cx="10239153" cy="4251960"/>
          </a:xfrm>
        </p:spPr>
        <p:txBody>
          <a:bodyPr>
            <a:noAutofit/>
          </a:bodyPr>
          <a:lstStyle/>
          <a:p>
            <a:pPr marL="0" indent="0">
              <a:buNone/>
            </a:pPr>
            <a:r>
              <a:rPr lang="en-US" dirty="0"/>
              <a:t>Power is of primary use for planning prospective studies.  For database/ retrospective studies, sample size is fixed.  Confidence intervals can be used to consider whether study underpowered.</a:t>
            </a:r>
          </a:p>
          <a:p>
            <a:pPr marL="0" indent="0">
              <a:buNone/>
            </a:pPr>
            <a:endParaRPr lang="en-US" dirty="0"/>
          </a:p>
          <a:p>
            <a:pPr marL="0" indent="0">
              <a:buNone/>
            </a:pPr>
            <a:r>
              <a:rPr lang="en-US" dirty="0"/>
              <a:t>‘</a:t>
            </a:r>
            <a:r>
              <a:rPr lang="en-US" dirty="0" err="1"/>
              <a:t>powerSurvEpi</a:t>
            </a:r>
            <a:r>
              <a:rPr lang="en-US" dirty="0"/>
              <a:t>’ will calculate power for a Cox model with a binary variable of primary interest and one other covariate which may or may not be binary</a:t>
            </a:r>
          </a:p>
          <a:p>
            <a:pPr marL="0" indent="0">
              <a:buNone/>
            </a:pPr>
            <a:endParaRPr lang="en-US" dirty="0"/>
          </a:p>
          <a:p>
            <a:pPr marL="0" indent="0">
              <a:buNone/>
            </a:pPr>
            <a:r>
              <a:rPr lang="en-US" dirty="0"/>
              <a:t>‘</a:t>
            </a:r>
            <a:r>
              <a:rPr lang="en-US" dirty="0" err="1"/>
              <a:t>simstudy</a:t>
            </a:r>
            <a:r>
              <a:rPr lang="en-US" dirty="0"/>
              <a:t>’ can be used to look at power through simulating data and statistical tests.  Can be used for more complicated models.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9DE1F743-B0ED-5DF7-FA29-A9B9DD02937B}"/>
              </a:ext>
            </a:extLst>
          </p:cNvPr>
          <p:cNvSpPr>
            <a:spLocks noGrp="1"/>
          </p:cNvSpPr>
          <p:nvPr>
            <p:ph type="sldNum" sz="quarter" idx="12"/>
          </p:nvPr>
        </p:nvSpPr>
        <p:spPr/>
        <p:txBody>
          <a:bodyPr/>
          <a:lstStyle/>
          <a:p>
            <a:fld id="{E6F17052-71C2-B24A-95AF-DB458F93CB76}" type="slidenum">
              <a:rPr lang="en-US" smtClean="0"/>
              <a:t>15</a:t>
            </a:fld>
            <a:endParaRPr lang="en-US"/>
          </a:p>
        </p:txBody>
      </p:sp>
    </p:spTree>
    <p:extLst>
      <p:ext uri="{BB962C8B-B14F-4D97-AF65-F5344CB8AC3E}">
        <p14:creationId xmlns:p14="http://schemas.microsoft.com/office/powerpoint/2010/main" val="393698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97A4-D3FE-0DD4-902E-66FB7DD4EEC7}"/>
              </a:ext>
            </a:extLst>
          </p:cNvPr>
          <p:cNvSpPr>
            <a:spLocks noGrp="1"/>
          </p:cNvSpPr>
          <p:nvPr>
            <p:ph type="title"/>
          </p:nvPr>
        </p:nvSpPr>
        <p:spPr>
          <a:xfrm>
            <a:off x="827393" y="359610"/>
            <a:ext cx="7681005" cy="764830"/>
          </a:xfrm>
        </p:spPr>
        <p:txBody>
          <a:bodyPr anchor="b">
            <a:normAutofit fontScale="90000"/>
          </a:bodyPr>
          <a:lstStyle/>
          <a:p>
            <a:r>
              <a:rPr lang="en-US" sz="4300" dirty="0"/>
              <a:t>Survival curve from Cox regression</a:t>
            </a:r>
          </a:p>
        </p:txBody>
      </p:sp>
      <p:sp>
        <p:nvSpPr>
          <p:cNvPr id="4" name="Slide Number Placeholder 3">
            <a:extLst>
              <a:ext uri="{FF2B5EF4-FFF2-40B4-BE49-F238E27FC236}">
                <a16:creationId xmlns:a16="http://schemas.microsoft.com/office/drawing/2014/main" id="{0DFE303A-F5E4-04B1-456E-C93DDAFB5822}"/>
              </a:ext>
            </a:extLst>
          </p:cNvPr>
          <p:cNvSpPr>
            <a:spLocks/>
          </p:cNvSpPr>
          <p:nvPr/>
        </p:nvSpPr>
        <p:spPr>
          <a:xfrm>
            <a:off x="10725992" y="6376918"/>
            <a:ext cx="1193105" cy="211739"/>
          </a:xfrm>
          <a:prstGeom prst="rect">
            <a:avLst/>
          </a:prstGeom>
        </p:spPr>
        <p:txBody>
          <a:bodyPr/>
          <a:lstStyle/>
          <a:p>
            <a:pPr defTabSz="521208">
              <a:spcAft>
                <a:spcPts val="600"/>
              </a:spcAft>
            </a:pPr>
            <a:endParaRPr lang="en-US" dirty="0"/>
          </a:p>
        </p:txBody>
      </p:sp>
      <p:pic>
        <p:nvPicPr>
          <p:cNvPr id="7" name="Picture 6">
            <a:extLst>
              <a:ext uri="{FF2B5EF4-FFF2-40B4-BE49-F238E27FC236}">
                <a16:creationId xmlns:a16="http://schemas.microsoft.com/office/drawing/2014/main" id="{0D0BA06E-0ADF-4FDF-F7EA-7EFEFF722149}"/>
              </a:ext>
            </a:extLst>
          </p:cNvPr>
          <p:cNvPicPr>
            <a:picLocks noChangeAspect="1"/>
          </p:cNvPicPr>
          <p:nvPr/>
        </p:nvPicPr>
        <p:blipFill>
          <a:blip r:embed="rId2"/>
          <a:stretch>
            <a:fillRect/>
          </a:stretch>
        </p:blipFill>
        <p:spPr>
          <a:xfrm>
            <a:off x="803909" y="1900341"/>
            <a:ext cx="3474628" cy="3004148"/>
          </a:xfrm>
          <a:prstGeom prst="rect">
            <a:avLst/>
          </a:prstGeom>
        </p:spPr>
      </p:pic>
      <p:sp>
        <p:nvSpPr>
          <p:cNvPr id="11" name="TextBox 10">
            <a:extLst>
              <a:ext uri="{FF2B5EF4-FFF2-40B4-BE49-F238E27FC236}">
                <a16:creationId xmlns:a16="http://schemas.microsoft.com/office/drawing/2014/main" id="{818EA3E2-8D89-2183-349E-7E27483B4A4C}"/>
              </a:ext>
            </a:extLst>
          </p:cNvPr>
          <p:cNvSpPr txBox="1"/>
          <p:nvPr/>
        </p:nvSpPr>
        <p:spPr>
          <a:xfrm>
            <a:off x="361506" y="1187894"/>
            <a:ext cx="11557591" cy="461665"/>
          </a:xfrm>
          <a:prstGeom prst="rect">
            <a:avLst/>
          </a:prstGeom>
          <a:noFill/>
        </p:spPr>
        <p:txBody>
          <a:bodyPr wrap="square" rtlCol="0">
            <a:spAutoFit/>
          </a:bodyPr>
          <a:lstStyle/>
          <a:p>
            <a:r>
              <a:rPr lang="en-US" sz="2400" i="1" dirty="0" err="1"/>
              <a:t>survfit</a:t>
            </a:r>
            <a:r>
              <a:rPr lang="en-US" sz="2400" dirty="0"/>
              <a:t> in ‘survival’ package returns curve for the Cox model at specific covariate values</a:t>
            </a:r>
            <a:endParaRPr lang="en-US" sz="2400" i="1" dirty="0"/>
          </a:p>
        </p:txBody>
      </p:sp>
      <p:sp>
        <p:nvSpPr>
          <p:cNvPr id="12" name="TextBox 11">
            <a:extLst>
              <a:ext uri="{FF2B5EF4-FFF2-40B4-BE49-F238E27FC236}">
                <a16:creationId xmlns:a16="http://schemas.microsoft.com/office/drawing/2014/main" id="{198C681C-EC15-F283-426A-05DD01D6D103}"/>
              </a:ext>
            </a:extLst>
          </p:cNvPr>
          <p:cNvSpPr txBox="1"/>
          <p:nvPr/>
        </p:nvSpPr>
        <p:spPr>
          <a:xfrm>
            <a:off x="827393" y="5157440"/>
            <a:ext cx="10985379" cy="830997"/>
          </a:xfrm>
          <a:prstGeom prst="rect">
            <a:avLst/>
          </a:prstGeom>
          <a:noFill/>
        </p:spPr>
        <p:txBody>
          <a:bodyPr wrap="square" rtlCol="0">
            <a:spAutoFit/>
          </a:bodyPr>
          <a:lstStyle/>
          <a:p>
            <a:r>
              <a:rPr lang="en-US" sz="2400" dirty="0"/>
              <a:t>The ‘</a:t>
            </a:r>
            <a:r>
              <a:rPr lang="en-US" sz="2400" dirty="0" err="1"/>
              <a:t>survminer</a:t>
            </a:r>
            <a:r>
              <a:rPr lang="en-US" sz="2400" dirty="0"/>
              <a:t>’ package is a good way to format plots. It also allows options for generating adjusted curves, following vignette in ‘survival’ package.</a:t>
            </a:r>
            <a:endParaRPr lang="en-US" sz="2400" i="1" dirty="0"/>
          </a:p>
        </p:txBody>
      </p:sp>
      <p:pic>
        <p:nvPicPr>
          <p:cNvPr id="3" name="Picture 2">
            <a:extLst>
              <a:ext uri="{FF2B5EF4-FFF2-40B4-BE49-F238E27FC236}">
                <a16:creationId xmlns:a16="http://schemas.microsoft.com/office/drawing/2014/main" id="{8C77C4B7-AFFB-7D96-BF57-271613DA859B}"/>
              </a:ext>
            </a:extLst>
          </p:cNvPr>
          <p:cNvPicPr>
            <a:picLocks noChangeAspect="1"/>
          </p:cNvPicPr>
          <p:nvPr/>
        </p:nvPicPr>
        <p:blipFill>
          <a:blip r:embed="rId3"/>
          <a:stretch>
            <a:fillRect/>
          </a:stretch>
        </p:blipFill>
        <p:spPr>
          <a:xfrm>
            <a:off x="7543422" y="1983763"/>
            <a:ext cx="3115339" cy="2890473"/>
          </a:xfrm>
          <a:prstGeom prst="rect">
            <a:avLst/>
          </a:prstGeom>
        </p:spPr>
      </p:pic>
      <p:sp>
        <p:nvSpPr>
          <p:cNvPr id="8" name="TextBox 7">
            <a:extLst>
              <a:ext uri="{FF2B5EF4-FFF2-40B4-BE49-F238E27FC236}">
                <a16:creationId xmlns:a16="http://schemas.microsoft.com/office/drawing/2014/main" id="{42830D03-45EB-9590-FB55-7C978D87C9CF}"/>
              </a:ext>
            </a:extLst>
          </p:cNvPr>
          <p:cNvSpPr txBox="1"/>
          <p:nvPr/>
        </p:nvSpPr>
        <p:spPr>
          <a:xfrm>
            <a:off x="8902141" y="2610869"/>
            <a:ext cx="921791" cy="369332"/>
          </a:xfrm>
          <a:prstGeom prst="rect">
            <a:avLst/>
          </a:prstGeom>
          <a:noFill/>
        </p:spPr>
        <p:txBody>
          <a:bodyPr wrap="none" rtlCol="0">
            <a:spAutoFit/>
          </a:bodyPr>
          <a:lstStyle/>
          <a:p>
            <a:r>
              <a:rPr lang="en-US" dirty="0"/>
              <a:t>Sex  = 2</a:t>
            </a:r>
          </a:p>
        </p:txBody>
      </p:sp>
      <p:pic>
        <p:nvPicPr>
          <p:cNvPr id="10" name="Picture 9">
            <a:extLst>
              <a:ext uri="{FF2B5EF4-FFF2-40B4-BE49-F238E27FC236}">
                <a16:creationId xmlns:a16="http://schemas.microsoft.com/office/drawing/2014/main" id="{E56267A3-5E49-1BA1-7C1C-EAF2D27250DD}"/>
              </a:ext>
            </a:extLst>
          </p:cNvPr>
          <p:cNvPicPr>
            <a:picLocks noChangeAspect="1"/>
          </p:cNvPicPr>
          <p:nvPr/>
        </p:nvPicPr>
        <p:blipFill>
          <a:blip r:embed="rId4"/>
          <a:stretch>
            <a:fillRect/>
          </a:stretch>
        </p:blipFill>
        <p:spPr>
          <a:xfrm>
            <a:off x="4423143" y="1978096"/>
            <a:ext cx="3200400" cy="2968579"/>
          </a:xfrm>
          <a:prstGeom prst="rect">
            <a:avLst/>
          </a:prstGeom>
        </p:spPr>
      </p:pic>
      <p:sp>
        <p:nvSpPr>
          <p:cNvPr id="5" name="TextBox 4">
            <a:extLst>
              <a:ext uri="{FF2B5EF4-FFF2-40B4-BE49-F238E27FC236}">
                <a16:creationId xmlns:a16="http://schemas.microsoft.com/office/drawing/2014/main" id="{5A299862-2852-FEC0-FE22-ED1390F0B64C}"/>
              </a:ext>
            </a:extLst>
          </p:cNvPr>
          <p:cNvSpPr txBox="1"/>
          <p:nvPr/>
        </p:nvSpPr>
        <p:spPr>
          <a:xfrm>
            <a:off x="6140301" y="2587350"/>
            <a:ext cx="875304" cy="369332"/>
          </a:xfrm>
          <a:prstGeom prst="rect">
            <a:avLst/>
          </a:prstGeom>
          <a:noFill/>
        </p:spPr>
        <p:txBody>
          <a:bodyPr wrap="none" rtlCol="0">
            <a:spAutoFit/>
          </a:bodyPr>
          <a:lstStyle/>
          <a:p>
            <a:r>
              <a:rPr lang="en-US" dirty="0"/>
              <a:t>Sex = 1</a:t>
            </a:r>
          </a:p>
        </p:txBody>
      </p:sp>
      <p:sp>
        <p:nvSpPr>
          <p:cNvPr id="14" name="Slide Number Placeholder 13">
            <a:extLst>
              <a:ext uri="{FF2B5EF4-FFF2-40B4-BE49-F238E27FC236}">
                <a16:creationId xmlns:a16="http://schemas.microsoft.com/office/drawing/2014/main" id="{6365FEF9-440E-064E-0A1F-77F4994BEE25}"/>
              </a:ext>
            </a:extLst>
          </p:cNvPr>
          <p:cNvSpPr>
            <a:spLocks noGrp="1"/>
          </p:cNvSpPr>
          <p:nvPr>
            <p:ph type="sldNum" sz="quarter" idx="12"/>
          </p:nvPr>
        </p:nvSpPr>
        <p:spPr/>
        <p:txBody>
          <a:bodyPr/>
          <a:lstStyle/>
          <a:p>
            <a:fld id="{E6F17052-71C2-B24A-95AF-DB458F93CB76}" type="slidenum">
              <a:rPr lang="en-US" smtClean="0"/>
              <a:t>16</a:t>
            </a:fld>
            <a:endParaRPr lang="en-US"/>
          </a:p>
        </p:txBody>
      </p:sp>
    </p:spTree>
    <p:extLst>
      <p:ext uri="{BB962C8B-B14F-4D97-AF65-F5344CB8AC3E}">
        <p14:creationId xmlns:p14="http://schemas.microsoft.com/office/powerpoint/2010/main" val="57024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5E9D-7683-68CD-AFCE-C6DF334C8697}"/>
              </a:ext>
            </a:extLst>
          </p:cNvPr>
          <p:cNvSpPr>
            <a:spLocks noGrp="1"/>
          </p:cNvSpPr>
          <p:nvPr>
            <p:ph type="title"/>
          </p:nvPr>
        </p:nvSpPr>
        <p:spPr>
          <a:xfrm>
            <a:off x="4961154" y="21007"/>
            <a:ext cx="6468846" cy="1265534"/>
          </a:xfrm>
        </p:spPr>
        <p:txBody>
          <a:bodyPr anchor="b">
            <a:normAutofit/>
          </a:bodyPr>
          <a:lstStyle/>
          <a:p>
            <a:r>
              <a:rPr lang="en-US" sz="4900" dirty="0"/>
              <a:t>Continuous predictors</a:t>
            </a:r>
          </a:p>
        </p:txBody>
      </p:sp>
      <p:sp>
        <p:nvSpPr>
          <p:cNvPr id="3" name="Content Placeholder 2">
            <a:extLst>
              <a:ext uri="{FF2B5EF4-FFF2-40B4-BE49-F238E27FC236}">
                <a16:creationId xmlns:a16="http://schemas.microsoft.com/office/drawing/2014/main" id="{DCF1B390-D969-9165-6FFD-E567FDB96579}"/>
              </a:ext>
            </a:extLst>
          </p:cNvPr>
          <p:cNvSpPr>
            <a:spLocks noGrp="1"/>
          </p:cNvSpPr>
          <p:nvPr>
            <p:ph idx="1"/>
          </p:nvPr>
        </p:nvSpPr>
        <p:spPr>
          <a:xfrm>
            <a:off x="5053656" y="1575704"/>
            <a:ext cx="6283842" cy="4963209"/>
          </a:xfrm>
        </p:spPr>
        <p:txBody>
          <a:bodyPr anchor="t">
            <a:normAutofit/>
          </a:bodyPr>
          <a:lstStyle/>
          <a:p>
            <a:r>
              <a:rPr lang="en-US" sz="2400" dirty="0">
                <a:solidFill>
                  <a:schemeClr val="tx1">
                    <a:alpha val="80000"/>
                  </a:schemeClr>
                </a:solidFill>
              </a:rPr>
              <a:t>Cox model allows use of continuous predictors and Hazard Ratio per unit of predictor.  </a:t>
            </a:r>
          </a:p>
          <a:p>
            <a:r>
              <a:rPr lang="en-US" sz="2400" dirty="0">
                <a:solidFill>
                  <a:schemeClr val="tx1">
                    <a:alpha val="80000"/>
                  </a:schemeClr>
                </a:solidFill>
              </a:rPr>
              <a:t>As with other regressions, possible non-linear relationships can be accounted for by using polynomial terms or by using splines.</a:t>
            </a:r>
          </a:p>
          <a:p>
            <a:pPr lvl="1"/>
            <a:r>
              <a:rPr lang="en-US" dirty="0" err="1">
                <a:solidFill>
                  <a:schemeClr val="tx1">
                    <a:alpha val="80000"/>
                  </a:schemeClr>
                </a:solidFill>
              </a:rPr>
              <a:t>Termplot</a:t>
            </a:r>
            <a:r>
              <a:rPr lang="en-US" dirty="0">
                <a:solidFill>
                  <a:schemeClr val="tx1">
                    <a:alpha val="80000"/>
                  </a:schemeClr>
                </a:solidFill>
              </a:rPr>
              <a:t> function (see ‘splines’ vignette in ‘survival package) can be used to extract log-odds vs variable for spline terms</a:t>
            </a:r>
          </a:p>
          <a:p>
            <a:pPr lvl="1"/>
            <a:r>
              <a:rPr lang="en-US" dirty="0">
                <a:solidFill>
                  <a:schemeClr val="tx1">
                    <a:alpha val="80000"/>
                  </a:schemeClr>
                </a:solidFill>
              </a:rPr>
              <a:t>Extracted spline functions may not be centered (log-odds = 0) at preferred reference value but can add offset term to change that.</a:t>
            </a:r>
          </a:p>
        </p:txBody>
      </p:sp>
      <p:pic>
        <p:nvPicPr>
          <p:cNvPr id="7" name="Picture 6">
            <a:extLst>
              <a:ext uri="{FF2B5EF4-FFF2-40B4-BE49-F238E27FC236}">
                <a16:creationId xmlns:a16="http://schemas.microsoft.com/office/drawing/2014/main" id="{C403C9D2-5BF7-A0CC-5B63-BCF79A823069}"/>
              </a:ext>
            </a:extLst>
          </p:cNvPr>
          <p:cNvPicPr>
            <a:picLocks noChangeAspect="1"/>
          </p:cNvPicPr>
          <p:nvPr/>
        </p:nvPicPr>
        <p:blipFill>
          <a:blip r:embed="rId3"/>
          <a:stretch>
            <a:fillRect/>
          </a:stretch>
        </p:blipFill>
        <p:spPr>
          <a:xfrm>
            <a:off x="351125" y="463776"/>
            <a:ext cx="4610029" cy="5554252"/>
          </a:xfrm>
          <a:prstGeom prst="rect">
            <a:avLst/>
          </a:prstGeom>
        </p:spPr>
      </p:pic>
      <p:sp>
        <p:nvSpPr>
          <p:cNvPr id="6" name="Slide Number Placeholder 5">
            <a:extLst>
              <a:ext uri="{FF2B5EF4-FFF2-40B4-BE49-F238E27FC236}">
                <a16:creationId xmlns:a16="http://schemas.microsoft.com/office/drawing/2014/main" id="{D628AD8F-1B98-7B40-7DE6-DF1050A0D214}"/>
              </a:ext>
            </a:extLst>
          </p:cNvPr>
          <p:cNvSpPr>
            <a:spLocks noGrp="1"/>
          </p:cNvSpPr>
          <p:nvPr>
            <p:ph type="sldNum" sz="quarter" idx="12"/>
          </p:nvPr>
        </p:nvSpPr>
        <p:spPr/>
        <p:txBody>
          <a:bodyPr/>
          <a:lstStyle/>
          <a:p>
            <a:fld id="{E6F17052-71C2-B24A-95AF-DB458F93CB76}" type="slidenum">
              <a:rPr lang="en-US" smtClean="0"/>
              <a:t>17</a:t>
            </a:fld>
            <a:endParaRPr lang="en-US"/>
          </a:p>
        </p:txBody>
      </p:sp>
    </p:spTree>
    <p:extLst>
      <p:ext uri="{BB962C8B-B14F-4D97-AF65-F5344CB8AC3E}">
        <p14:creationId xmlns:p14="http://schemas.microsoft.com/office/powerpoint/2010/main" val="280939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596D-9CE5-64D1-C1B0-E616B09B3998}"/>
              </a:ext>
            </a:extLst>
          </p:cNvPr>
          <p:cNvSpPr>
            <a:spLocks noGrp="1"/>
          </p:cNvSpPr>
          <p:nvPr>
            <p:ph type="title"/>
          </p:nvPr>
        </p:nvSpPr>
        <p:spPr>
          <a:xfrm>
            <a:off x="1054425" y="418828"/>
            <a:ext cx="6927525" cy="1188950"/>
          </a:xfrm>
        </p:spPr>
        <p:txBody>
          <a:bodyPr anchor="b">
            <a:normAutofit/>
          </a:bodyPr>
          <a:lstStyle/>
          <a:p>
            <a:r>
              <a:rPr lang="en-US" sz="4700" dirty="0"/>
              <a:t>Which Predictors to Use?</a:t>
            </a:r>
          </a:p>
        </p:txBody>
      </p:sp>
      <p:sp>
        <p:nvSpPr>
          <p:cNvPr id="3" name="Content Placeholder 2">
            <a:extLst>
              <a:ext uri="{FF2B5EF4-FFF2-40B4-BE49-F238E27FC236}">
                <a16:creationId xmlns:a16="http://schemas.microsoft.com/office/drawing/2014/main" id="{8AA30C4D-8D06-9CCF-62C0-5AF40F7C4575}"/>
              </a:ext>
            </a:extLst>
          </p:cNvPr>
          <p:cNvSpPr>
            <a:spLocks noGrp="1"/>
          </p:cNvSpPr>
          <p:nvPr>
            <p:ph idx="1"/>
          </p:nvPr>
        </p:nvSpPr>
        <p:spPr>
          <a:xfrm>
            <a:off x="925033" y="2780069"/>
            <a:ext cx="10579395" cy="3435531"/>
          </a:xfrm>
        </p:spPr>
        <p:txBody>
          <a:bodyPr anchor="ctr">
            <a:noAutofit/>
          </a:bodyPr>
          <a:lstStyle/>
          <a:p>
            <a:pPr marL="0" indent="0">
              <a:buNone/>
            </a:pPr>
            <a:r>
              <a:rPr lang="en-US" dirty="0"/>
              <a:t>Feature selection is a general problem in regression models</a:t>
            </a:r>
          </a:p>
          <a:p>
            <a:pPr marL="0" indent="0">
              <a:buNone/>
            </a:pPr>
            <a:endParaRPr lang="en-US" dirty="0"/>
          </a:p>
          <a:p>
            <a:pPr marL="0" indent="0">
              <a:buNone/>
            </a:pPr>
            <a:r>
              <a:rPr lang="en-US" dirty="0"/>
              <a:t>Lasso methods are good if the problem needs to be automated (many features or many models)</a:t>
            </a:r>
          </a:p>
          <a:p>
            <a:pPr marL="0" indent="0">
              <a:buNone/>
            </a:pPr>
            <a:endParaRPr lang="en-US" dirty="0"/>
          </a:p>
          <a:p>
            <a:pPr marL="0" indent="0">
              <a:buNone/>
            </a:pPr>
            <a:r>
              <a:rPr lang="en-US" dirty="0"/>
              <a:t>AIC or BIC can be used in smaller problems and allow consideration of the consequence of removing each parameter.  Some parameters you may want to leave because they are relevant to a research question.</a:t>
            </a:r>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93D4179-DC43-DF6A-1FF1-28B826915E5D}"/>
              </a:ext>
            </a:extLst>
          </p:cNvPr>
          <p:cNvSpPr>
            <a:spLocks noGrp="1"/>
          </p:cNvSpPr>
          <p:nvPr>
            <p:ph type="sldNum" sz="quarter" idx="12"/>
          </p:nvPr>
        </p:nvSpPr>
        <p:spPr/>
        <p:txBody>
          <a:bodyPr/>
          <a:lstStyle/>
          <a:p>
            <a:fld id="{E6F17052-71C2-B24A-95AF-DB458F93CB76}" type="slidenum">
              <a:rPr lang="en-US" smtClean="0"/>
              <a:t>18</a:t>
            </a:fld>
            <a:endParaRPr lang="en-US"/>
          </a:p>
        </p:txBody>
      </p:sp>
    </p:spTree>
    <p:extLst>
      <p:ext uri="{BB962C8B-B14F-4D97-AF65-F5344CB8AC3E}">
        <p14:creationId xmlns:p14="http://schemas.microsoft.com/office/powerpoint/2010/main" val="351911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D949-789B-F480-3096-1F07B2E79D7E}"/>
              </a:ext>
            </a:extLst>
          </p:cNvPr>
          <p:cNvSpPr>
            <a:spLocks noGrp="1"/>
          </p:cNvSpPr>
          <p:nvPr>
            <p:ph type="title"/>
          </p:nvPr>
        </p:nvSpPr>
        <p:spPr>
          <a:xfrm>
            <a:off x="487510" y="959014"/>
            <a:ext cx="2846880" cy="2779769"/>
          </a:xfrm>
        </p:spPr>
        <p:txBody>
          <a:bodyPr vert="horz" lIns="91440" tIns="45720" rIns="91440" bIns="45720" rtlCol="0" anchor="t">
            <a:normAutofit/>
          </a:bodyPr>
          <a:lstStyle/>
          <a:p>
            <a:pPr defTabSz="914400"/>
            <a:r>
              <a:rPr lang="en-US" sz="4200" dirty="0"/>
              <a:t>Special Cases</a:t>
            </a:r>
          </a:p>
        </p:txBody>
      </p:sp>
      <p:graphicFrame>
        <p:nvGraphicFramePr>
          <p:cNvPr id="5" name="Table 4">
            <a:extLst>
              <a:ext uri="{FF2B5EF4-FFF2-40B4-BE49-F238E27FC236}">
                <a16:creationId xmlns:a16="http://schemas.microsoft.com/office/drawing/2014/main" id="{DBF1541C-B731-B0B9-10B6-356A1637F9F3}"/>
              </a:ext>
            </a:extLst>
          </p:cNvPr>
          <p:cNvGraphicFramePr>
            <a:graphicFrameLocks noGrp="1"/>
          </p:cNvGraphicFramePr>
          <p:nvPr>
            <p:extLst>
              <p:ext uri="{D42A27DB-BD31-4B8C-83A1-F6EECF244321}">
                <p14:modId xmlns:p14="http://schemas.microsoft.com/office/powerpoint/2010/main" val="1133076090"/>
              </p:ext>
            </p:extLst>
          </p:nvPr>
        </p:nvGraphicFramePr>
        <p:xfrm>
          <a:off x="2658140" y="1048427"/>
          <a:ext cx="8431618" cy="4752389"/>
        </p:xfrm>
        <a:graphic>
          <a:graphicData uri="http://schemas.openxmlformats.org/drawingml/2006/table">
            <a:tbl>
              <a:tblPr bandRow="1">
                <a:tableStyleId>{5C22544A-7EE6-4342-B048-85BDC9FD1C3A}</a:tableStyleId>
              </a:tblPr>
              <a:tblGrid>
                <a:gridCol w="4044862">
                  <a:extLst>
                    <a:ext uri="{9D8B030D-6E8A-4147-A177-3AD203B41FA5}">
                      <a16:colId xmlns:a16="http://schemas.microsoft.com/office/drawing/2014/main" val="1030599566"/>
                    </a:ext>
                  </a:extLst>
                </a:gridCol>
                <a:gridCol w="4386756">
                  <a:extLst>
                    <a:ext uri="{9D8B030D-6E8A-4147-A177-3AD203B41FA5}">
                      <a16:colId xmlns:a16="http://schemas.microsoft.com/office/drawing/2014/main" val="2682456518"/>
                    </a:ext>
                  </a:extLst>
                </a:gridCol>
              </a:tblGrid>
              <a:tr h="1686995">
                <a:tc>
                  <a:txBody>
                    <a:bodyPr/>
                    <a:lstStyle/>
                    <a:p>
                      <a:r>
                        <a:rPr lang="en-US" sz="2400" dirty="0"/>
                        <a:t>Correlated data</a:t>
                      </a:r>
                    </a:p>
                  </a:txBody>
                  <a:tcPr marL="102866" marR="102866" marT="51433" marB="51433"/>
                </a:tc>
                <a:tc>
                  <a:txBody>
                    <a:bodyPr/>
                    <a:lstStyle/>
                    <a:p>
                      <a:r>
                        <a:rPr lang="en-US" sz="2400" dirty="0"/>
                        <a:t>No independence between measurements from same person/group</a:t>
                      </a:r>
                    </a:p>
                  </a:txBody>
                  <a:tcPr marL="102866" marR="102866" marT="51433" marB="51433"/>
                </a:tc>
                <a:extLst>
                  <a:ext uri="{0D108BD9-81ED-4DB2-BD59-A6C34878D82A}">
                    <a16:rowId xmlns:a16="http://schemas.microsoft.com/office/drawing/2014/main" val="3273332007"/>
                  </a:ext>
                </a:extLst>
              </a:tr>
              <a:tr h="1378399">
                <a:tc>
                  <a:txBody>
                    <a:bodyPr/>
                    <a:lstStyle/>
                    <a:p>
                      <a:r>
                        <a:rPr lang="en-US" sz="2400" dirty="0"/>
                        <a:t>Time-varying predictors</a:t>
                      </a:r>
                    </a:p>
                  </a:txBody>
                  <a:tcPr marL="102866" marR="102866" marT="51433" marB="51433"/>
                </a:tc>
                <a:tc>
                  <a:txBody>
                    <a:bodyPr/>
                    <a:lstStyle/>
                    <a:p>
                      <a:r>
                        <a:rPr lang="en-US" sz="2400" dirty="0"/>
                        <a:t>Predictors are not constant but change over the time interval</a:t>
                      </a:r>
                    </a:p>
                  </a:txBody>
                  <a:tcPr marL="102866" marR="102866" marT="51433" marB="51433"/>
                </a:tc>
                <a:extLst>
                  <a:ext uri="{0D108BD9-81ED-4DB2-BD59-A6C34878D82A}">
                    <a16:rowId xmlns:a16="http://schemas.microsoft.com/office/drawing/2014/main" val="3536093958"/>
                  </a:ext>
                </a:extLst>
              </a:tr>
              <a:tr h="1686995">
                <a:tc>
                  <a:txBody>
                    <a:bodyPr/>
                    <a:lstStyle/>
                    <a:p>
                      <a:r>
                        <a:rPr lang="en-US" sz="2400" dirty="0"/>
                        <a:t>Competing risks</a:t>
                      </a:r>
                    </a:p>
                  </a:txBody>
                  <a:tcPr marL="102866" marR="102866" marT="51433" marB="51433"/>
                </a:tc>
                <a:tc>
                  <a:txBody>
                    <a:bodyPr/>
                    <a:lstStyle/>
                    <a:p>
                      <a:r>
                        <a:rPr lang="en-US" sz="2400" dirty="0"/>
                        <a:t>Something else can happen to the patient (death vs remission or recurrence)</a:t>
                      </a:r>
                    </a:p>
                  </a:txBody>
                  <a:tcPr marL="102866" marR="102866" marT="51433" marB="51433"/>
                </a:tc>
                <a:extLst>
                  <a:ext uri="{0D108BD9-81ED-4DB2-BD59-A6C34878D82A}">
                    <a16:rowId xmlns:a16="http://schemas.microsoft.com/office/drawing/2014/main" val="1252438480"/>
                  </a:ext>
                </a:extLst>
              </a:tr>
            </a:tbl>
          </a:graphicData>
        </a:graphic>
      </p:graphicFrame>
      <p:sp>
        <p:nvSpPr>
          <p:cNvPr id="6" name="Slide Number Placeholder 5">
            <a:extLst>
              <a:ext uri="{FF2B5EF4-FFF2-40B4-BE49-F238E27FC236}">
                <a16:creationId xmlns:a16="http://schemas.microsoft.com/office/drawing/2014/main" id="{16BDADC0-811E-E9A3-2F60-5033D3558EA6}"/>
              </a:ext>
            </a:extLst>
          </p:cNvPr>
          <p:cNvSpPr>
            <a:spLocks noGrp="1"/>
          </p:cNvSpPr>
          <p:nvPr>
            <p:ph type="sldNum" sz="quarter" idx="12"/>
          </p:nvPr>
        </p:nvSpPr>
        <p:spPr/>
        <p:txBody>
          <a:bodyPr/>
          <a:lstStyle/>
          <a:p>
            <a:fld id="{E6F17052-71C2-B24A-95AF-DB458F93CB76}" type="slidenum">
              <a:rPr lang="en-US" smtClean="0"/>
              <a:t>19</a:t>
            </a:fld>
            <a:endParaRPr lang="en-US"/>
          </a:p>
        </p:txBody>
      </p:sp>
    </p:spTree>
    <p:extLst>
      <p:ext uri="{BB962C8B-B14F-4D97-AF65-F5344CB8AC3E}">
        <p14:creationId xmlns:p14="http://schemas.microsoft.com/office/powerpoint/2010/main" val="414856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45033A7-F652-5E6B-13B9-D9C672B321C9}"/>
              </a:ext>
            </a:extLst>
          </p:cNvPr>
          <p:cNvSpPr>
            <a:spLocks noGrp="1"/>
          </p:cNvSpPr>
          <p:nvPr>
            <p:ph type="title"/>
          </p:nvPr>
        </p:nvSpPr>
        <p:spPr>
          <a:xfrm>
            <a:off x="838200" y="365125"/>
            <a:ext cx="5393361" cy="1325563"/>
          </a:xfrm>
        </p:spPr>
        <p:txBody>
          <a:bodyPr>
            <a:normAutofit/>
          </a:bodyPr>
          <a:lstStyle/>
          <a:p>
            <a:r>
              <a:rPr lang="en-US" dirty="0"/>
              <a:t>Very Important Disclaimers</a:t>
            </a:r>
          </a:p>
        </p:txBody>
      </p:sp>
      <p:pic>
        <p:nvPicPr>
          <p:cNvPr id="20" name="Picture 19">
            <a:extLst>
              <a:ext uri="{FF2B5EF4-FFF2-40B4-BE49-F238E27FC236}">
                <a16:creationId xmlns:a16="http://schemas.microsoft.com/office/drawing/2014/main" id="{A22282EF-3403-E411-2EFC-619C7D17F6D6}"/>
              </a:ext>
            </a:extLst>
          </p:cNvPr>
          <p:cNvPicPr>
            <a:picLocks noChangeAspect="1"/>
          </p:cNvPicPr>
          <p:nvPr/>
        </p:nvPicPr>
        <p:blipFill rotWithShape="1">
          <a:blip r:embed="rId3"/>
          <a:srcRect l="38500" r="-1"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A3D8B81E-D49F-5A8C-1097-790D0956C9C3}"/>
              </a:ext>
            </a:extLst>
          </p:cNvPr>
          <p:cNvGraphicFramePr>
            <a:graphicFrameLocks noGrp="1"/>
          </p:cNvGraphicFramePr>
          <p:nvPr>
            <p:ph idx="1"/>
            <p:extLst>
              <p:ext uri="{D42A27DB-BD31-4B8C-83A1-F6EECF244321}">
                <p14:modId xmlns:p14="http://schemas.microsoft.com/office/powerpoint/2010/main" val="1379713947"/>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4">
            <a:extLst>
              <a:ext uri="{FF2B5EF4-FFF2-40B4-BE49-F238E27FC236}">
                <a16:creationId xmlns:a16="http://schemas.microsoft.com/office/drawing/2014/main" id="{14BE149A-10FF-850A-644D-3932E63F4123}"/>
              </a:ext>
            </a:extLst>
          </p:cNvPr>
          <p:cNvSpPr>
            <a:spLocks noGrp="1"/>
          </p:cNvSpPr>
          <p:nvPr>
            <p:ph type="sldNum" sz="quarter" idx="12"/>
          </p:nvPr>
        </p:nvSpPr>
        <p:spPr/>
        <p:txBody>
          <a:bodyPr/>
          <a:lstStyle/>
          <a:p>
            <a:fld id="{E6F17052-71C2-B24A-95AF-DB458F93CB76}" type="slidenum">
              <a:rPr lang="en-US" smtClean="0"/>
              <a:t>2</a:t>
            </a:fld>
            <a:endParaRPr lang="en-US"/>
          </a:p>
        </p:txBody>
      </p:sp>
    </p:spTree>
    <p:extLst>
      <p:ext uri="{BB962C8B-B14F-4D97-AF65-F5344CB8AC3E}">
        <p14:creationId xmlns:p14="http://schemas.microsoft.com/office/powerpoint/2010/main" val="817102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849B-2CE1-320B-3DA9-171649F96027}"/>
              </a:ext>
            </a:extLst>
          </p:cNvPr>
          <p:cNvSpPr>
            <a:spLocks noGrp="1"/>
          </p:cNvSpPr>
          <p:nvPr>
            <p:ph type="title"/>
          </p:nvPr>
        </p:nvSpPr>
        <p:spPr>
          <a:xfrm>
            <a:off x="2152650" y="253398"/>
            <a:ext cx="7886700" cy="1273233"/>
          </a:xfrm>
        </p:spPr>
        <p:txBody>
          <a:bodyPr>
            <a:normAutofit/>
          </a:bodyPr>
          <a:lstStyle/>
          <a:p>
            <a:r>
              <a:rPr lang="en-US" sz="3500" dirty="0"/>
              <a:t>Correlated Data</a:t>
            </a:r>
          </a:p>
        </p:txBody>
      </p:sp>
      <p:graphicFrame>
        <p:nvGraphicFramePr>
          <p:cNvPr id="13" name="Content Placeholder 2">
            <a:extLst>
              <a:ext uri="{FF2B5EF4-FFF2-40B4-BE49-F238E27FC236}">
                <a16:creationId xmlns:a16="http://schemas.microsoft.com/office/drawing/2014/main" id="{C6DDD8D3-F063-E305-7576-DD77067E6021}"/>
              </a:ext>
            </a:extLst>
          </p:cNvPr>
          <p:cNvGraphicFramePr>
            <a:graphicFrameLocks noGrp="1"/>
          </p:cNvGraphicFramePr>
          <p:nvPr>
            <p:ph idx="1"/>
            <p:extLst>
              <p:ext uri="{D42A27DB-BD31-4B8C-83A1-F6EECF244321}">
                <p14:modId xmlns:p14="http://schemas.microsoft.com/office/powerpoint/2010/main" val="3774067305"/>
              </p:ext>
            </p:extLst>
          </p:nvPr>
        </p:nvGraphicFramePr>
        <p:xfrm>
          <a:off x="1063256" y="1688123"/>
          <a:ext cx="10451804" cy="4668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698F7CA8-A205-C2B3-DCC4-D0B89513C305}"/>
              </a:ext>
            </a:extLst>
          </p:cNvPr>
          <p:cNvSpPr>
            <a:spLocks noGrp="1"/>
          </p:cNvSpPr>
          <p:nvPr>
            <p:ph type="sldNum" sz="quarter" idx="12"/>
          </p:nvPr>
        </p:nvSpPr>
        <p:spPr/>
        <p:txBody>
          <a:bodyPr/>
          <a:lstStyle/>
          <a:p>
            <a:fld id="{E6F17052-71C2-B24A-95AF-DB458F93CB76}" type="slidenum">
              <a:rPr lang="en-US" smtClean="0"/>
              <a:t>20</a:t>
            </a:fld>
            <a:endParaRPr lang="en-US"/>
          </a:p>
        </p:txBody>
      </p:sp>
    </p:spTree>
    <p:extLst>
      <p:ext uri="{BB962C8B-B14F-4D97-AF65-F5344CB8AC3E}">
        <p14:creationId xmlns:p14="http://schemas.microsoft.com/office/powerpoint/2010/main" val="1559598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0471-ED29-8544-849B-556B2F98083A}"/>
              </a:ext>
            </a:extLst>
          </p:cNvPr>
          <p:cNvSpPr>
            <a:spLocks noGrp="1"/>
          </p:cNvSpPr>
          <p:nvPr>
            <p:ph type="title"/>
          </p:nvPr>
        </p:nvSpPr>
        <p:spPr>
          <a:xfrm>
            <a:off x="220298" y="169446"/>
            <a:ext cx="6850354" cy="799141"/>
          </a:xfrm>
        </p:spPr>
        <p:txBody>
          <a:bodyPr vert="horz" lIns="91440" tIns="45720" rIns="91440" bIns="45720" rtlCol="0" anchor="b">
            <a:normAutofit/>
          </a:bodyPr>
          <a:lstStyle/>
          <a:p>
            <a:pPr algn="ctr" defTabSz="914400"/>
            <a:r>
              <a:rPr lang="en-US" sz="3100" dirty="0">
                <a:solidFill>
                  <a:schemeClr val="tx2"/>
                </a:solidFill>
              </a:rPr>
              <a:t>Time-varying predictors</a:t>
            </a:r>
          </a:p>
        </p:txBody>
      </p:sp>
      <p:sp>
        <p:nvSpPr>
          <p:cNvPr id="79" name="TextBox 78">
            <a:extLst>
              <a:ext uri="{FF2B5EF4-FFF2-40B4-BE49-F238E27FC236}">
                <a16:creationId xmlns:a16="http://schemas.microsoft.com/office/drawing/2014/main" id="{61355B6B-A0E1-6747-8B9B-5939E5001929}"/>
              </a:ext>
            </a:extLst>
          </p:cNvPr>
          <p:cNvSpPr txBox="1"/>
          <p:nvPr/>
        </p:nvSpPr>
        <p:spPr>
          <a:xfrm>
            <a:off x="249423" y="1144136"/>
            <a:ext cx="10808437" cy="153526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solidFill>
                  <a:schemeClr val="tx2"/>
                </a:solidFill>
              </a:rPr>
              <a:t>Time-varying predictors used by dividing into chunks and clustering on patient id. Then use Cox model as before with start and stop times.  </a:t>
            </a:r>
          </a:p>
          <a:p>
            <a:pPr indent="-228600">
              <a:lnSpc>
                <a:spcPct val="90000"/>
              </a:lnSpc>
              <a:spcAft>
                <a:spcPts val="600"/>
              </a:spcAft>
              <a:buFont typeface="Arial" panose="020B0604020202020204" pitchFamily="34" charset="0"/>
              <a:buChar char="•"/>
            </a:pPr>
            <a:r>
              <a:rPr lang="en-US" sz="2400" dirty="0">
                <a:solidFill>
                  <a:schemeClr val="tx2"/>
                </a:solidFill>
              </a:rPr>
              <a:t>Cox model also includes possible definition of time-transform functions for variables that have different effects over time.</a:t>
            </a:r>
          </a:p>
        </p:txBody>
      </p:sp>
      <p:sp>
        <p:nvSpPr>
          <p:cNvPr id="4" name="TextBox 3">
            <a:extLst>
              <a:ext uri="{FF2B5EF4-FFF2-40B4-BE49-F238E27FC236}">
                <a16:creationId xmlns:a16="http://schemas.microsoft.com/office/drawing/2014/main" id="{4F3B4AD6-EC96-EA00-9720-C6E090E17F80}"/>
              </a:ext>
            </a:extLst>
          </p:cNvPr>
          <p:cNvSpPr txBox="1"/>
          <p:nvPr/>
        </p:nvSpPr>
        <p:spPr>
          <a:xfrm>
            <a:off x="220298" y="2721114"/>
            <a:ext cx="11229609" cy="707886"/>
          </a:xfrm>
          <a:prstGeom prst="rect">
            <a:avLst/>
          </a:prstGeom>
          <a:noFill/>
        </p:spPr>
        <p:txBody>
          <a:bodyPr wrap="square">
            <a:spAutoFit/>
          </a:bodyPr>
          <a:lstStyle/>
          <a:p>
            <a:pPr>
              <a:spcAft>
                <a:spcPts val="600"/>
              </a:spcAft>
            </a:pPr>
            <a:r>
              <a:rPr lang="en-US" sz="2000" i="1" dirty="0" err="1">
                <a:latin typeface="Courier New" panose="02070309020205020404" pitchFamily="49" charset="0"/>
                <a:cs typeface="Courier New" panose="02070309020205020404" pitchFamily="49" charset="0"/>
              </a:rPr>
              <a:t>coxph</a:t>
            </a:r>
            <a:r>
              <a:rPr lang="en-US" sz="2000" i="1"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Surv</a:t>
            </a:r>
            <a:r>
              <a:rPr lang="en-US" sz="2000" i="1"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tstart</a:t>
            </a:r>
            <a:r>
              <a:rPr lang="en-US" sz="2000" i="1"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tstop</a:t>
            </a:r>
            <a:r>
              <a:rPr lang="en-US" sz="2000" i="1" dirty="0">
                <a:latin typeface="Courier New" panose="02070309020205020404" pitchFamily="49" charset="0"/>
                <a:cs typeface="Courier New" panose="02070309020205020404" pitchFamily="49" charset="0"/>
              </a:rPr>
              <a:t>, infect) ~ treat + inherit + steroids, data =</a:t>
            </a:r>
            <a:r>
              <a:rPr lang="en-US" sz="2000" i="1" dirty="0" err="1">
                <a:latin typeface="Courier New" panose="02070309020205020404" pitchFamily="49" charset="0"/>
                <a:cs typeface="Courier New" panose="02070309020205020404" pitchFamily="49" charset="0"/>
              </a:rPr>
              <a:t>newcgd</a:t>
            </a:r>
            <a:r>
              <a:rPr lang="en-US" sz="2000" i="1" dirty="0">
                <a:latin typeface="Courier New" panose="02070309020205020404" pitchFamily="49" charset="0"/>
                <a:cs typeface="Courier New" panose="02070309020205020404" pitchFamily="49" charset="0"/>
              </a:rPr>
              <a:t>, cluster = id)</a:t>
            </a:r>
          </a:p>
        </p:txBody>
      </p:sp>
      <p:sp>
        <p:nvSpPr>
          <p:cNvPr id="6" name="TextBox 5">
            <a:extLst>
              <a:ext uri="{FF2B5EF4-FFF2-40B4-BE49-F238E27FC236}">
                <a16:creationId xmlns:a16="http://schemas.microsoft.com/office/drawing/2014/main" id="{7169F0A0-CA8D-52E9-40E6-E466FF79A430}"/>
              </a:ext>
            </a:extLst>
          </p:cNvPr>
          <p:cNvSpPr txBox="1"/>
          <p:nvPr/>
        </p:nvSpPr>
        <p:spPr>
          <a:xfrm>
            <a:off x="2585927" y="3538458"/>
            <a:ext cx="7921255" cy="2708434"/>
          </a:xfrm>
          <a:prstGeom prst="rect">
            <a:avLst/>
          </a:prstGeom>
          <a:noFill/>
        </p:spPr>
        <p:txBody>
          <a:bodyPr wrap="square">
            <a:spAutoFit/>
          </a:bodyPr>
          <a:lstStyle/>
          <a:p>
            <a:pPr>
              <a:spcAft>
                <a:spcPts val="600"/>
              </a:spcAft>
            </a:pPr>
            <a:r>
              <a:rPr lang="en-US" sz="2000" dirty="0">
                <a:latin typeface="Courier New" panose="02070309020205020404" pitchFamily="49" charset="0"/>
                <a:cs typeface="Courier New" panose="02070309020205020404" pitchFamily="49" charset="0"/>
              </a:rPr>
              <a:t> id treat sex age </a:t>
            </a:r>
            <a:r>
              <a:rPr lang="en-US" sz="2000" dirty="0" err="1">
                <a:latin typeface="Courier New" panose="02070309020205020404" pitchFamily="49" charset="0"/>
                <a:cs typeface="Courier New" panose="02070309020205020404" pitchFamily="49" charset="0"/>
              </a:rPr>
              <a:t>futime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tstart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tstop</a:t>
            </a:r>
            <a:r>
              <a:rPr lang="en-US" sz="2000" dirty="0">
                <a:latin typeface="Courier New" panose="02070309020205020404" pitchFamily="49" charset="0"/>
                <a:cs typeface="Courier New" panose="02070309020205020404" pitchFamily="49" charset="0"/>
              </a:rPr>
              <a:t> infect </a:t>
            </a:r>
            <a:r>
              <a:rPr lang="en-US" sz="2000" dirty="0" err="1">
                <a:latin typeface="Courier New" panose="02070309020205020404" pitchFamily="49" charset="0"/>
                <a:cs typeface="Courier New" panose="02070309020205020404" pitchFamily="49" charset="0"/>
              </a:rPr>
              <a:t>enum</a:t>
            </a:r>
            <a:endParaRPr lang="en-US" sz="2000" dirty="0">
              <a:latin typeface="Courier New" panose="02070309020205020404" pitchFamily="49" charset="0"/>
              <a:cs typeface="Courier New" panose="02070309020205020404" pitchFamily="49" charset="0"/>
            </a:endParaRPr>
          </a:p>
          <a:p>
            <a:pPr>
              <a:spcAft>
                <a:spcPts val="600"/>
              </a:spcAft>
            </a:pPr>
            <a:r>
              <a:rPr lang="en-US" sz="2000" dirty="0">
                <a:latin typeface="Courier New" panose="02070309020205020404" pitchFamily="49" charset="0"/>
                <a:cs typeface="Courier New" panose="02070309020205020404" pitchFamily="49" charset="0"/>
              </a:rPr>
              <a:t>1  1     1   2  12    414      0   219      1    1</a:t>
            </a:r>
          </a:p>
          <a:p>
            <a:pPr>
              <a:spcAft>
                <a:spcPts val="600"/>
              </a:spcAft>
            </a:pPr>
            <a:r>
              <a:rPr lang="en-US" sz="2000" dirty="0">
                <a:latin typeface="Courier New" panose="02070309020205020404" pitchFamily="49" charset="0"/>
                <a:cs typeface="Courier New" panose="02070309020205020404" pitchFamily="49" charset="0"/>
              </a:rPr>
              <a:t>2  1     1   2  12    414    219   373      1    2</a:t>
            </a:r>
          </a:p>
          <a:p>
            <a:pPr>
              <a:spcAft>
                <a:spcPts val="600"/>
              </a:spcAft>
            </a:pPr>
            <a:r>
              <a:rPr lang="en-US" sz="2000" dirty="0">
                <a:latin typeface="Courier New" panose="02070309020205020404" pitchFamily="49" charset="0"/>
                <a:cs typeface="Courier New" panose="02070309020205020404" pitchFamily="49" charset="0"/>
              </a:rPr>
              <a:t>3  1     1   2  12    414    373   414      0    3</a:t>
            </a:r>
          </a:p>
          <a:p>
            <a:pPr>
              <a:spcAft>
                <a:spcPts val="600"/>
              </a:spcAft>
            </a:pPr>
            <a:r>
              <a:rPr lang="en-US" sz="2000" dirty="0">
                <a:latin typeface="Courier New" panose="02070309020205020404" pitchFamily="49" charset="0"/>
                <a:cs typeface="Courier New" panose="02070309020205020404" pitchFamily="49" charset="0"/>
              </a:rPr>
              <a:t>4  2     0   1  15    439      0     8      1    1</a:t>
            </a:r>
          </a:p>
          <a:p>
            <a:pPr>
              <a:spcAft>
                <a:spcPts val="600"/>
              </a:spcAft>
            </a:pPr>
            <a:r>
              <a:rPr lang="en-US" sz="2000" dirty="0">
                <a:latin typeface="Courier New" panose="02070309020205020404" pitchFamily="49" charset="0"/>
                <a:cs typeface="Courier New" panose="02070309020205020404" pitchFamily="49" charset="0"/>
              </a:rPr>
              <a:t>5  2     0   1  15    439      8    26      1    2</a:t>
            </a:r>
          </a:p>
          <a:p>
            <a:pPr>
              <a:spcAft>
                <a:spcPts val="600"/>
              </a:spcAft>
            </a:pPr>
            <a:r>
              <a:rPr lang="en-US" sz="2000" dirty="0">
                <a:latin typeface="Courier New" panose="02070309020205020404" pitchFamily="49" charset="0"/>
                <a:cs typeface="Courier New" panose="02070309020205020404" pitchFamily="49" charset="0"/>
              </a:rPr>
              <a:t>6  2     0   1  15    439     26   152      1    3</a:t>
            </a:r>
          </a:p>
        </p:txBody>
      </p:sp>
      <p:sp>
        <p:nvSpPr>
          <p:cNvPr id="5" name="Slide Number Placeholder 4">
            <a:extLst>
              <a:ext uri="{FF2B5EF4-FFF2-40B4-BE49-F238E27FC236}">
                <a16:creationId xmlns:a16="http://schemas.microsoft.com/office/drawing/2014/main" id="{710329C7-2CC2-DEAA-DC60-630870276F8C}"/>
              </a:ext>
            </a:extLst>
          </p:cNvPr>
          <p:cNvSpPr>
            <a:spLocks noGrp="1"/>
          </p:cNvSpPr>
          <p:nvPr>
            <p:ph type="sldNum" sz="quarter" idx="12"/>
          </p:nvPr>
        </p:nvSpPr>
        <p:spPr/>
        <p:txBody>
          <a:bodyPr/>
          <a:lstStyle/>
          <a:p>
            <a:fld id="{E6F17052-71C2-B24A-95AF-DB458F93CB76}" type="slidenum">
              <a:rPr lang="en-US" smtClean="0"/>
              <a:t>21</a:t>
            </a:fld>
            <a:endParaRPr lang="en-US"/>
          </a:p>
        </p:txBody>
      </p:sp>
    </p:spTree>
    <p:extLst>
      <p:ext uri="{BB962C8B-B14F-4D97-AF65-F5344CB8AC3E}">
        <p14:creationId xmlns:p14="http://schemas.microsoft.com/office/powerpoint/2010/main" val="384648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9CC4-31A4-F249-9A5A-36A0103B876E}"/>
              </a:ext>
            </a:extLst>
          </p:cNvPr>
          <p:cNvSpPr>
            <a:spLocks noGrp="1"/>
          </p:cNvSpPr>
          <p:nvPr>
            <p:ph type="title"/>
          </p:nvPr>
        </p:nvSpPr>
        <p:spPr>
          <a:xfrm>
            <a:off x="443179" y="275793"/>
            <a:ext cx="8339314" cy="618355"/>
          </a:xfrm>
        </p:spPr>
        <p:txBody>
          <a:bodyPr>
            <a:normAutofit/>
          </a:bodyPr>
          <a:lstStyle/>
          <a:p>
            <a:r>
              <a:rPr lang="en-US" sz="2800" b="1" dirty="0"/>
              <a:t>Competing risks</a:t>
            </a:r>
          </a:p>
        </p:txBody>
      </p:sp>
      <p:sp>
        <p:nvSpPr>
          <p:cNvPr id="3" name="TextBox 2">
            <a:extLst>
              <a:ext uri="{FF2B5EF4-FFF2-40B4-BE49-F238E27FC236}">
                <a16:creationId xmlns:a16="http://schemas.microsoft.com/office/drawing/2014/main" id="{F2091704-B573-024D-9B9C-955A68A44405}"/>
              </a:ext>
            </a:extLst>
          </p:cNvPr>
          <p:cNvSpPr txBox="1"/>
          <p:nvPr/>
        </p:nvSpPr>
        <p:spPr>
          <a:xfrm>
            <a:off x="329609" y="1161658"/>
            <a:ext cx="10802679" cy="1200329"/>
          </a:xfrm>
          <a:prstGeom prst="rect">
            <a:avLst/>
          </a:prstGeom>
          <a:noFill/>
        </p:spPr>
        <p:txBody>
          <a:bodyPr wrap="square" rtlCol="0">
            <a:spAutoFit/>
          </a:bodyPr>
          <a:lstStyle/>
          <a:p>
            <a:r>
              <a:rPr lang="en-US" sz="2400" dirty="0"/>
              <a:t>Death is a common example of competing risk with outcome of interest. If they’ve had the competing risk, no longer possible to have the event of interest – but they could have had it!</a:t>
            </a:r>
          </a:p>
        </p:txBody>
      </p:sp>
      <p:sp>
        <p:nvSpPr>
          <p:cNvPr id="17" name="TextBox 16">
            <a:extLst>
              <a:ext uri="{FF2B5EF4-FFF2-40B4-BE49-F238E27FC236}">
                <a16:creationId xmlns:a16="http://schemas.microsoft.com/office/drawing/2014/main" id="{C7951EE5-8453-B148-81C0-5581DC445654}"/>
              </a:ext>
            </a:extLst>
          </p:cNvPr>
          <p:cNvSpPr txBox="1"/>
          <p:nvPr/>
        </p:nvSpPr>
        <p:spPr>
          <a:xfrm>
            <a:off x="415312" y="2635961"/>
            <a:ext cx="5320815" cy="1200329"/>
          </a:xfrm>
          <a:prstGeom prst="rect">
            <a:avLst/>
          </a:prstGeom>
          <a:noFill/>
        </p:spPr>
        <p:txBody>
          <a:bodyPr wrap="square" rtlCol="0">
            <a:spAutoFit/>
          </a:bodyPr>
          <a:lstStyle/>
          <a:p>
            <a:r>
              <a:rPr lang="en-US" sz="2400" dirty="0"/>
              <a:t>Survival analyses in R allow for multiple outcome states – convention is censored 0, primary 1, secondary 2</a:t>
            </a:r>
          </a:p>
        </p:txBody>
      </p:sp>
      <p:pic>
        <p:nvPicPr>
          <p:cNvPr id="18" name="Picture 17">
            <a:extLst>
              <a:ext uri="{FF2B5EF4-FFF2-40B4-BE49-F238E27FC236}">
                <a16:creationId xmlns:a16="http://schemas.microsoft.com/office/drawing/2014/main" id="{AE89D2B6-A00A-BD42-9B92-3D39A381EE2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2002" y="3930928"/>
            <a:ext cx="4172983" cy="2752807"/>
          </a:xfrm>
          <a:prstGeom prst="rect">
            <a:avLst/>
          </a:prstGeom>
        </p:spPr>
      </p:pic>
      <p:sp>
        <p:nvSpPr>
          <p:cNvPr id="19" name="TextBox 18">
            <a:extLst>
              <a:ext uri="{FF2B5EF4-FFF2-40B4-BE49-F238E27FC236}">
                <a16:creationId xmlns:a16="http://schemas.microsoft.com/office/drawing/2014/main" id="{DE75C20B-E8DA-D54D-9B83-E6F96108843F}"/>
              </a:ext>
            </a:extLst>
          </p:cNvPr>
          <p:cNvSpPr txBox="1"/>
          <p:nvPr/>
        </p:nvSpPr>
        <p:spPr>
          <a:xfrm>
            <a:off x="6385139" y="5253636"/>
            <a:ext cx="5268145" cy="1200329"/>
          </a:xfrm>
          <a:prstGeom prst="rect">
            <a:avLst/>
          </a:prstGeom>
          <a:noFill/>
        </p:spPr>
        <p:txBody>
          <a:bodyPr wrap="square" rtlCol="0">
            <a:spAutoFit/>
          </a:bodyPr>
          <a:lstStyle/>
          <a:p>
            <a:r>
              <a:rPr lang="en-US" sz="2400" dirty="0"/>
              <a:t>Cumulative incidence is the % of people who have had event (in simple case, 1 – KM)</a:t>
            </a:r>
          </a:p>
        </p:txBody>
      </p:sp>
      <p:sp>
        <p:nvSpPr>
          <p:cNvPr id="5" name="TextBox 4">
            <a:extLst>
              <a:ext uri="{FF2B5EF4-FFF2-40B4-BE49-F238E27FC236}">
                <a16:creationId xmlns:a16="http://schemas.microsoft.com/office/drawing/2014/main" id="{A5044A83-277B-D948-3814-B9596FC2679C}"/>
              </a:ext>
            </a:extLst>
          </p:cNvPr>
          <p:cNvSpPr txBox="1"/>
          <p:nvPr/>
        </p:nvSpPr>
        <p:spPr>
          <a:xfrm>
            <a:off x="7256602" y="3285696"/>
            <a:ext cx="1447832" cy="253916"/>
          </a:xfrm>
          <a:prstGeom prst="rect">
            <a:avLst/>
          </a:prstGeom>
          <a:noFill/>
        </p:spPr>
        <p:txBody>
          <a:bodyPr wrap="none" rtlCol="0">
            <a:spAutoFit/>
          </a:bodyPr>
          <a:lstStyle/>
          <a:p>
            <a:r>
              <a:rPr lang="en-US" sz="1050" dirty="0"/>
              <a:t>From </a:t>
            </a:r>
            <a:r>
              <a:rPr lang="en-US" sz="1050" i="1" dirty="0"/>
              <a:t>survival</a:t>
            </a:r>
            <a:r>
              <a:rPr lang="en-US" sz="1050" dirty="0"/>
              <a:t> vignette</a:t>
            </a:r>
          </a:p>
        </p:txBody>
      </p:sp>
      <p:sp>
        <p:nvSpPr>
          <p:cNvPr id="8" name="Rectangle 7">
            <a:extLst>
              <a:ext uri="{FF2B5EF4-FFF2-40B4-BE49-F238E27FC236}">
                <a16:creationId xmlns:a16="http://schemas.microsoft.com/office/drawing/2014/main" id="{370AF61D-81F6-DA10-0E9D-EC2985CD0559}"/>
              </a:ext>
            </a:extLst>
          </p:cNvPr>
          <p:cNvSpPr/>
          <p:nvPr/>
        </p:nvSpPr>
        <p:spPr>
          <a:xfrm>
            <a:off x="9207187" y="2792694"/>
            <a:ext cx="164123" cy="14536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BC0F08B-3FD7-8947-8FB0-C00004DD51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991758" y="2041055"/>
            <a:ext cx="5268144" cy="2827483"/>
          </a:xfrm>
          <a:prstGeom prst="rect">
            <a:avLst/>
          </a:prstGeom>
        </p:spPr>
      </p:pic>
      <p:sp>
        <p:nvSpPr>
          <p:cNvPr id="6" name="Slide Number Placeholder 5">
            <a:extLst>
              <a:ext uri="{FF2B5EF4-FFF2-40B4-BE49-F238E27FC236}">
                <a16:creationId xmlns:a16="http://schemas.microsoft.com/office/drawing/2014/main" id="{2C23B9B9-2215-770D-48A6-53B0C94D9C12}"/>
              </a:ext>
            </a:extLst>
          </p:cNvPr>
          <p:cNvSpPr>
            <a:spLocks noGrp="1"/>
          </p:cNvSpPr>
          <p:nvPr>
            <p:ph type="sldNum" sz="quarter" idx="12"/>
          </p:nvPr>
        </p:nvSpPr>
        <p:spPr/>
        <p:txBody>
          <a:bodyPr/>
          <a:lstStyle/>
          <a:p>
            <a:fld id="{E6F17052-71C2-B24A-95AF-DB458F93CB76}" type="slidenum">
              <a:rPr lang="en-US" smtClean="0"/>
              <a:t>22</a:t>
            </a:fld>
            <a:endParaRPr lang="en-US"/>
          </a:p>
        </p:txBody>
      </p:sp>
    </p:spTree>
    <p:extLst>
      <p:ext uri="{BB962C8B-B14F-4D97-AF65-F5344CB8AC3E}">
        <p14:creationId xmlns:p14="http://schemas.microsoft.com/office/powerpoint/2010/main" val="80823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304C-D6E6-D143-9262-34E75D768944}"/>
              </a:ext>
            </a:extLst>
          </p:cNvPr>
          <p:cNvSpPr>
            <a:spLocks noGrp="1"/>
          </p:cNvSpPr>
          <p:nvPr>
            <p:ph type="title"/>
          </p:nvPr>
        </p:nvSpPr>
        <p:spPr>
          <a:xfrm>
            <a:off x="404037" y="297990"/>
            <a:ext cx="9290166" cy="1325563"/>
          </a:xfrm>
        </p:spPr>
        <p:txBody>
          <a:bodyPr>
            <a:normAutofit/>
          </a:bodyPr>
          <a:lstStyle/>
          <a:p>
            <a:r>
              <a:rPr lang="en-US" sz="2400" b="1" dirty="0"/>
              <a:t>Competing methods? The Fine-Gray approach to competing risk</a:t>
            </a:r>
          </a:p>
        </p:txBody>
      </p:sp>
      <p:sp>
        <p:nvSpPr>
          <p:cNvPr id="11" name="TextBox 10">
            <a:extLst>
              <a:ext uri="{FF2B5EF4-FFF2-40B4-BE49-F238E27FC236}">
                <a16:creationId xmlns:a16="http://schemas.microsoft.com/office/drawing/2014/main" id="{E5C28452-0BCC-374A-A093-635987FC615E}"/>
              </a:ext>
            </a:extLst>
          </p:cNvPr>
          <p:cNvSpPr txBox="1"/>
          <p:nvPr/>
        </p:nvSpPr>
        <p:spPr>
          <a:xfrm>
            <a:off x="1198772" y="1729878"/>
            <a:ext cx="9965413" cy="3970318"/>
          </a:xfrm>
          <a:prstGeom prst="rect">
            <a:avLst/>
          </a:prstGeom>
          <a:noFill/>
        </p:spPr>
        <p:txBody>
          <a:bodyPr wrap="square" rtlCol="0">
            <a:spAutoFit/>
          </a:bodyPr>
          <a:lstStyle/>
          <a:p>
            <a:r>
              <a:rPr lang="en-US" sz="2800" dirty="0"/>
              <a:t>The Fine-Gray approach is another way to do competing risks.  It’s a variation of Cox model, also assuming competing hazards</a:t>
            </a:r>
          </a:p>
          <a:p>
            <a:endParaRPr lang="en-US" sz="2800" dirty="0"/>
          </a:p>
          <a:p>
            <a:r>
              <a:rPr lang="en-US" sz="2800" dirty="0"/>
              <a:t>It is implemented in the </a:t>
            </a:r>
            <a:r>
              <a:rPr lang="en-US" sz="2800" i="1" dirty="0" err="1"/>
              <a:t>cmprsk</a:t>
            </a:r>
            <a:r>
              <a:rPr lang="en-US" sz="2800" dirty="0"/>
              <a:t> package, written by Gray, and also has an implementation in </a:t>
            </a:r>
            <a:r>
              <a:rPr lang="en-US" sz="2800" i="1" dirty="0"/>
              <a:t>survival</a:t>
            </a:r>
          </a:p>
          <a:p>
            <a:endParaRPr lang="en-US" sz="2800" i="1" dirty="0"/>
          </a:p>
          <a:p>
            <a:r>
              <a:rPr lang="en-US" sz="2800" i="1" dirty="0"/>
              <a:t>Compete</a:t>
            </a:r>
            <a:r>
              <a:rPr lang="en-US" sz="2800" dirty="0"/>
              <a:t> vignette in </a:t>
            </a:r>
            <a:r>
              <a:rPr lang="en-US" sz="2800" i="1" dirty="0"/>
              <a:t>survival</a:t>
            </a:r>
            <a:r>
              <a:rPr lang="en-US" sz="2800" dirty="0"/>
              <a:t> goes into more detail on competing risk approaches and has some criticism of F-G method but does say it gives “simple and digestible” descriptions of lifetime risk</a:t>
            </a:r>
          </a:p>
        </p:txBody>
      </p:sp>
      <p:sp>
        <p:nvSpPr>
          <p:cNvPr id="4" name="Slide Number Placeholder 3">
            <a:extLst>
              <a:ext uri="{FF2B5EF4-FFF2-40B4-BE49-F238E27FC236}">
                <a16:creationId xmlns:a16="http://schemas.microsoft.com/office/drawing/2014/main" id="{1D999EB0-4ECE-D22D-B40B-E9F94DC051F6}"/>
              </a:ext>
            </a:extLst>
          </p:cNvPr>
          <p:cNvSpPr>
            <a:spLocks noGrp="1"/>
          </p:cNvSpPr>
          <p:nvPr>
            <p:ph type="sldNum" sz="quarter" idx="12"/>
          </p:nvPr>
        </p:nvSpPr>
        <p:spPr/>
        <p:txBody>
          <a:bodyPr/>
          <a:lstStyle/>
          <a:p>
            <a:fld id="{E6F17052-71C2-B24A-95AF-DB458F93CB76}" type="slidenum">
              <a:rPr lang="en-US" smtClean="0"/>
              <a:t>23</a:t>
            </a:fld>
            <a:endParaRPr lang="en-US"/>
          </a:p>
        </p:txBody>
      </p:sp>
    </p:spTree>
    <p:extLst>
      <p:ext uri="{BB962C8B-B14F-4D97-AF65-F5344CB8AC3E}">
        <p14:creationId xmlns:p14="http://schemas.microsoft.com/office/powerpoint/2010/main" val="65538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F6B6-11A2-8182-A1D0-370A73B18AEE}"/>
              </a:ext>
            </a:extLst>
          </p:cNvPr>
          <p:cNvSpPr>
            <a:spLocks noGrp="1"/>
          </p:cNvSpPr>
          <p:nvPr>
            <p:ph type="title"/>
          </p:nvPr>
        </p:nvSpPr>
        <p:spPr>
          <a:xfrm>
            <a:off x="2667000" y="1293338"/>
            <a:ext cx="6858000" cy="3274592"/>
          </a:xfrm>
        </p:spPr>
        <p:txBody>
          <a:bodyPr vert="horz" lIns="91440" tIns="45720" rIns="91440" bIns="45720" rtlCol="0" anchor="ctr">
            <a:normAutofit/>
          </a:bodyPr>
          <a:lstStyle/>
          <a:p>
            <a:pPr algn="ctr" defTabSz="914400"/>
            <a:r>
              <a:rPr lang="en-US" sz="6300"/>
              <a:t>How do you check the model?</a:t>
            </a:r>
          </a:p>
        </p:txBody>
      </p:sp>
      <p:sp>
        <p:nvSpPr>
          <p:cNvPr id="3" name="Text Placeholder 2">
            <a:extLst>
              <a:ext uri="{FF2B5EF4-FFF2-40B4-BE49-F238E27FC236}">
                <a16:creationId xmlns:a16="http://schemas.microsoft.com/office/drawing/2014/main" id="{0D7232F5-B1D5-3D21-6611-3515CD592443}"/>
              </a:ext>
            </a:extLst>
          </p:cNvPr>
          <p:cNvSpPr>
            <a:spLocks noGrp="1"/>
          </p:cNvSpPr>
          <p:nvPr>
            <p:ph type="body" idx="1"/>
          </p:nvPr>
        </p:nvSpPr>
        <p:spPr>
          <a:xfrm>
            <a:off x="2667000" y="5514052"/>
            <a:ext cx="6858000" cy="651910"/>
          </a:xfrm>
        </p:spPr>
        <p:txBody>
          <a:bodyPr vert="horz" lIns="91440" tIns="45720" rIns="91440" bIns="45720" rtlCol="0" anchor="ctr">
            <a:normAutofit/>
          </a:bodyPr>
          <a:lstStyle/>
          <a:p>
            <a:pPr algn="ctr" defTabSz="914400">
              <a:spcBef>
                <a:spcPts val="1000"/>
              </a:spcBef>
            </a:pPr>
            <a:endParaRPr lang="en-US" sz="2400">
              <a:solidFill>
                <a:schemeClr val="tx1"/>
              </a:solidFill>
            </a:endParaRPr>
          </a:p>
        </p:txBody>
      </p:sp>
      <p:sp>
        <p:nvSpPr>
          <p:cNvPr id="6" name="Slide Number Placeholder 5">
            <a:extLst>
              <a:ext uri="{FF2B5EF4-FFF2-40B4-BE49-F238E27FC236}">
                <a16:creationId xmlns:a16="http://schemas.microsoft.com/office/drawing/2014/main" id="{10279150-5659-44E6-EA0B-787029E4E93D}"/>
              </a:ext>
            </a:extLst>
          </p:cNvPr>
          <p:cNvSpPr>
            <a:spLocks noGrp="1"/>
          </p:cNvSpPr>
          <p:nvPr>
            <p:ph type="sldNum" sz="quarter" idx="12"/>
          </p:nvPr>
        </p:nvSpPr>
        <p:spPr/>
        <p:txBody>
          <a:bodyPr/>
          <a:lstStyle/>
          <a:p>
            <a:fld id="{E6F17052-71C2-B24A-95AF-DB458F93CB76}" type="slidenum">
              <a:rPr lang="en-US" smtClean="0"/>
              <a:t>24</a:t>
            </a:fld>
            <a:endParaRPr lang="en-US"/>
          </a:p>
        </p:txBody>
      </p:sp>
    </p:spTree>
    <p:extLst>
      <p:ext uri="{BB962C8B-B14F-4D97-AF65-F5344CB8AC3E}">
        <p14:creationId xmlns:p14="http://schemas.microsoft.com/office/powerpoint/2010/main" val="1039121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267B-146E-8640-A1ED-DB1CD91AC29A}"/>
              </a:ext>
            </a:extLst>
          </p:cNvPr>
          <p:cNvSpPr>
            <a:spLocks noGrp="1"/>
          </p:cNvSpPr>
          <p:nvPr>
            <p:ph type="title"/>
          </p:nvPr>
        </p:nvSpPr>
        <p:spPr>
          <a:xfrm>
            <a:off x="701749" y="556996"/>
            <a:ext cx="9337601" cy="1133693"/>
          </a:xfrm>
        </p:spPr>
        <p:txBody>
          <a:bodyPr vert="horz" lIns="91440" tIns="45720" rIns="91440" bIns="45720" rtlCol="0" anchor="ctr">
            <a:normAutofit/>
          </a:bodyPr>
          <a:lstStyle/>
          <a:p>
            <a:r>
              <a:rPr lang="en-US" sz="3500" spc="-60" dirty="0">
                <a:latin typeface="Century Gothic"/>
                <a:cs typeface="Century Gothic"/>
              </a:rPr>
              <a:t>Assumptions of Proportional Hazards model</a:t>
            </a:r>
          </a:p>
        </p:txBody>
      </p:sp>
      <p:graphicFrame>
        <p:nvGraphicFramePr>
          <p:cNvPr id="10" name="TextBox 7">
            <a:extLst>
              <a:ext uri="{FF2B5EF4-FFF2-40B4-BE49-F238E27FC236}">
                <a16:creationId xmlns:a16="http://schemas.microsoft.com/office/drawing/2014/main" id="{1050B684-C4EC-A15D-E2DB-102675F0FE4D}"/>
              </a:ext>
            </a:extLst>
          </p:cNvPr>
          <p:cNvGraphicFramePr/>
          <p:nvPr>
            <p:extLst>
              <p:ext uri="{D42A27DB-BD31-4B8C-83A1-F6EECF244321}">
                <p14:modId xmlns:p14="http://schemas.microsoft.com/office/powerpoint/2010/main" val="1019745296"/>
              </p:ext>
            </p:extLst>
          </p:nvPr>
        </p:nvGraphicFramePr>
        <p:xfrm>
          <a:off x="1148316" y="1825624"/>
          <a:ext cx="9867014" cy="466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E549729-7617-3345-5FE3-1E9C51B65335}"/>
              </a:ext>
            </a:extLst>
          </p:cNvPr>
          <p:cNvSpPr>
            <a:spLocks noGrp="1"/>
          </p:cNvSpPr>
          <p:nvPr>
            <p:ph type="sldNum" sz="quarter" idx="12"/>
          </p:nvPr>
        </p:nvSpPr>
        <p:spPr/>
        <p:txBody>
          <a:bodyPr/>
          <a:lstStyle/>
          <a:p>
            <a:fld id="{E6F17052-71C2-B24A-95AF-DB458F93CB76}" type="slidenum">
              <a:rPr lang="en-US" smtClean="0"/>
              <a:t>25</a:t>
            </a:fld>
            <a:endParaRPr lang="en-US"/>
          </a:p>
        </p:txBody>
      </p:sp>
    </p:spTree>
    <p:extLst>
      <p:ext uri="{BB962C8B-B14F-4D97-AF65-F5344CB8AC3E}">
        <p14:creationId xmlns:p14="http://schemas.microsoft.com/office/powerpoint/2010/main" val="370865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13AE-1B87-6644-8FE2-64E8FD219D3E}"/>
              </a:ext>
            </a:extLst>
          </p:cNvPr>
          <p:cNvSpPr>
            <a:spLocks noGrp="1"/>
          </p:cNvSpPr>
          <p:nvPr>
            <p:ph type="title"/>
          </p:nvPr>
        </p:nvSpPr>
        <p:spPr>
          <a:xfrm>
            <a:off x="625549" y="269432"/>
            <a:ext cx="10515600" cy="1325563"/>
          </a:xfrm>
        </p:spPr>
        <p:txBody>
          <a:bodyPr/>
          <a:lstStyle/>
          <a:p>
            <a:r>
              <a:rPr lang="en-US" dirty="0"/>
              <a:t>Testing proportional hazard assumption</a:t>
            </a:r>
          </a:p>
        </p:txBody>
      </p:sp>
      <p:sp>
        <p:nvSpPr>
          <p:cNvPr id="3" name="Content Placeholder 2">
            <a:extLst>
              <a:ext uri="{FF2B5EF4-FFF2-40B4-BE49-F238E27FC236}">
                <a16:creationId xmlns:a16="http://schemas.microsoft.com/office/drawing/2014/main" id="{E160AC55-1A2B-724E-246F-88B0BE94EFCC}"/>
              </a:ext>
            </a:extLst>
          </p:cNvPr>
          <p:cNvSpPr>
            <a:spLocks noGrp="1"/>
          </p:cNvSpPr>
          <p:nvPr>
            <p:ph idx="1"/>
          </p:nvPr>
        </p:nvSpPr>
        <p:spPr>
          <a:xfrm>
            <a:off x="1871295" y="1440901"/>
            <a:ext cx="2817936" cy="1466422"/>
          </a:xfrm>
        </p:spPr>
        <p:txBody>
          <a:bodyPr>
            <a:noAutofit/>
          </a:bodyPr>
          <a:lstStyle/>
          <a:p>
            <a:pPr marL="0" indent="0">
              <a:buNone/>
            </a:pPr>
            <a:r>
              <a:rPr lang="en-US" sz="2400" dirty="0" err="1"/>
              <a:t>Cox.zph</a:t>
            </a:r>
            <a:r>
              <a:rPr lang="en-US" sz="2400" dirty="0"/>
              <a:t> function in ‘survival’  examines whether the effect of a predictor is constant over time.  </a:t>
            </a:r>
          </a:p>
          <a:p>
            <a:pPr marL="0" indent="0">
              <a:buNone/>
            </a:pPr>
            <a:endParaRPr lang="en-US" sz="2400" dirty="0"/>
          </a:p>
          <a:p>
            <a:pPr marL="0" indent="0">
              <a:buNone/>
            </a:pPr>
            <a:r>
              <a:rPr lang="en-US" sz="2400" dirty="0"/>
              <a:t>It will work with models from the ‘survival’, ‘rms’ or ‘</a:t>
            </a:r>
            <a:r>
              <a:rPr lang="en-US" sz="2400" dirty="0" err="1"/>
              <a:t>coxme</a:t>
            </a:r>
            <a:r>
              <a:rPr lang="en-US" sz="2400" dirty="0"/>
              <a:t>’ packages.</a:t>
            </a:r>
          </a:p>
          <a:p>
            <a:pPr marL="0" indent="0">
              <a:buNone/>
            </a:pPr>
            <a:endParaRPr lang="en-US" sz="2400" dirty="0"/>
          </a:p>
          <a:p>
            <a:pPr marL="0" indent="0">
              <a:buNone/>
            </a:pPr>
            <a:r>
              <a:rPr lang="en-US" sz="2400" dirty="0"/>
              <a:t>Plot uses the ‘</a:t>
            </a:r>
            <a:r>
              <a:rPr lang="en-US" sz="2400" dirty="0" err="1"/>
              <a:t>survminer</a:t>
            </a:r>
            <a:r>
              <a:rPr lang="en-US" sz="2400" dirty="0"/>
              <a:t>’ package</a:t>
            </a:r>
          </a:p>
        </p:txBody>
      </p:sp>
      <p:pic>
        <p:nvPicPr>
          <p:cNvPr id="5" name="Picture 4">
            <a:extLst>
              <a:ext uri="{FF2B5EF4-FFF2-40B4-BE49-F238E27FC236}">
                <a16:creationId xmlns:a16="http://schemas.microsoft.com/office/drawing/2014/main" id="{A59D65C5-94AF-82A7-D107-746FB6155D3C}"/>
              </a:ext>
            </a:extLst>
          </p:cNvPr>
          <p:cNvPicPr>
            <a:picLocks noChangeAspect="1"/>
          </p:cNvPicPr>
          <p:nvPr/>
        </p:nvPicPr>
        <p:blipFill>
          <a:blip r:embed="rId2"/>
          <a:stretch>
            <a:fillRect/>
          </a:stretch>
        </p:blipFill>
        <p:spPr>
          <a:xfrm>
            <a:off x="4853354" y="1461941"/>
            <a:ext cx="5119986" cy="5244864"/>
          </a:xfrm>
          <a:prstGeom prst="rect">
            <a:avLst/>
          </a:prstGeom>
        </p:spPr>
      </p:pic>
      <p:sp>
        <p:nvSpPr>
          <p:cNvPr id="7" name="Slide Number Placeholder 6">
            <a:extLst>
              <a:ext uri="{FF2B5EF4-FFF2-40B4-BE49-F238E27FC236}">
                <a16:creationId xmlns:a16="http://schemas.microsoft.com/office/drawing/2014/main" id="{8DA55282-247E-56AD-FF76-D4C1A83E0DDD}"/>
              </a:ext>
            </a:extLst>
          </p:cNvPr>
          <p:cNvSpPr>
            <a:spLocks noGrp="1"/>
          </p:cNvSpPr>
          <p:nvPr>
            <p:ph type="sldNum" sz="quarter" idx="12"/>
          </p:nvPr>
        </p:nvSpPr>
        <p:spPr/>
        <p:txBody>
          <a:bodyPr/>
          <a:lstStyle/>
          <a:p>
            <a:fld id="{E6F17052-71C2-B24A-95AF-DB458F93CB76}" type="slidenum">
              <a:rPr lang="en-US" smtClean="0"/>
              <a:t>26</a:t>
            </a:fld>
            <a:endParaRPr lang="en-US"/>
          </a:p>
        </p:txBody>
      </p:sp>
    </p:spTree>
    <p:extLst>
      <p:ext uri="{BB962C8B-B14F-4D97-AF65-F5344CB8AC3E}">
        <p14:creationId xmlns:p14="http://schemas.microsoft.com/office/powerpoint/2010/main" val="125185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0B12-7B78-E94E-A020-A932ECC0DA79}"/>
              </a:ext>
            </a:extLst>
          </p:cNvPr>
          <p:cNvSpPr>
            <a:spLocks noGrp="1"/>
          </p:cNvSpPr>
          <p:nvPr>
            <p:ph type="title"/>
          </p:nvPr>
        </p:nvSpPr>
        <p:spPr>
          <a:xfrm>
            <a:off x="2306724" y="809898"/>
            <a:ext cx="7457037" cy="1554480"/>
          </a:xfrm>
        </p:spPr>
        <p:txBody>
          <a:bodyPr vert="horz" lIns="91440" tIns="45720" rIns="91440" bIns="45720" rtlCol="0" anchor="ctr">
            <a:normAutofit/>
          </a:bodyPr>
          <a:lstStyle/>
          <a:p>
            <a:pPr defTabSz="914400"/>
            <a:r>
              <a:rPr lang="en-US" sz="4200" spc="-60" dirty="0"/>
              <a:t>Fixes for significant </a:t>
            </a:r>
            <a:r>
              <a:rPr lang="en-US" sz="4200" spc="-60" dirty="0" err="1"/>
              <a:t>cox.zph</a:t>
            </a:r>
            <a:r>
              <a:rPr lang="en-US" sz="4200" spc="-60" dirty="0"/>
              <a:t> test</a:t>
            </a:r>
          </a:p>
        </p:txBody>
      </p:sp>
      <p:sp>
        <p:nvSpPr>
          <p:cNvPr id="40" name="TextBox 39">
            <a:extLst>
              <a:ext uri="{FF2B5EF4-FFF2-40B4-BE49-F238E27FC236}">
                <a16:creationId xmlns:a16="http://schemas.microsoft.com/office/drawing/2014/main" id="{9BED93CF-BFEA-6C4D-B499-18685A2BFD29}"/>
              </a:ext>
            </a:extLst>
          </p:cNvPr>
          <p:cNvSpPr txBox="1"/>
          <p:nvPr/>
        </p:nvSpPr>
        <p:spPr>
          <a:xfrm>
            <a:off x="325558" y="2634750"/>
            <a:ext cx="11419368" cy="3124658"/>
          </a:xfrm>
          <a:prstGeom prst="rect">
            <a:avLst/>
          </a:prstGeom>
        </p:spPr>
        <p:txBody>
          <a:bodyPr vert="horz" lIns="91440" tIns="45720" rIns="91440" bIns="45720" rtlCol="0" anchor="ctr">
            <a:noAutofit/>
          </a:bodyPr>
          <a:lstStyle/>
          <a:p>
            <a:pPr indent="-228600">
              <a:lnSpc>
                <a:spcPct val="90000"/>
              </a:lnSpc>
              <a:spcBef>
                <a:spcPct val="20000"/>
              </a:spcBef>
              <a:spcAft>
                <a:spcPts val="600"/>
              </a:spcAft>
              <a:buFont typeface="Arial" panose="020B0604020202020204" pitchFamily="34" charset="0"/>
              <a:buChar char="•"/>
            </a:pPr>
            <a:r>
              <a:rPr lang="en-US" sz="2800" dirty="0"/>
              <a:t>This significance test may be affected by the sample size = for large N even negligible effects can be significant </a:t>
            </a:r>
          </a:p>
          <a:p>
            <a:pPr indent="-228600">
              <a:lnSpc>
                <a:spcPct val="90000"/>
              </a:lnSpc>
              <a:spcBef>
                <a:spcPct val="20000"/>
              </a:spcBef>
              <a:spcAft>
                <a:spcPts val="600"/>
              </a:spcAft>
              <a:buFont typeface="Arial" panose="020B0604020202020204" pitchFamily="34" charset="0"/>
              <a:buChar char="•"/>
            </a:pPr>
            <a:r>
              <a:rPr lang="en-US" sz="2800" dirty="0"/>
              <a:t>If </a:t>
            </a:r>
            <a:r>
              <a:rPr lang="en-US" sz="2800" dirty="0" err="1"/>
              <a:t>cox.zph</a:t>
            </a:r>
            <a:r>
              <a:rPr lang="en-US" sz="2800" dirty="0"/>
              <a:t> shows something is significant, options include:</a:t>
            </a:r>
          </a:p>
          <a:p>
            <a:pPr lvl="1" indent="-228600">
              <a:lnSpc>
                <a:spcPct val="90000"/>
              </a:lnSpc>
              <a:spcBef>
                <a:spcPct val="20000"/>
              </a:spcBef>
              <a:spcAft>
                <a:spcPts val="600"/>
              </a:spcAft>
              <a:buFont typeface="Arial" panose="020B0604020202020204" pitchFamily="34" charset="0"/>
              <a:buChar char="•"/>
            </a:pPr>
            <a:r>
              <a:rPr lang="en-US" sz="2800" dirty="0"/>
              <a:t>Use the Cox model as-is, benefitting from the clarity of the model, but discuss the caveat</a:t>
            </a:r>
          </a:p>
          <a:p>
            <a:pPr lvl="1" indent="-228600">
              <a:lnSpc>
                <a:spcPct val="90000"/>
              </a:lnSpc>
              <a:spcBef>
                <a:spcPct val="20000"/>
              </a:spcBef>
              <a:spcAft>
                <a:spcPts val="600"/>
              </a:spcAft>
              <a:buFont typeface="Arial" panose="020B0604020202020204" pitchFamily="34" charset="0"/>
              <a:buChar char="•"/>
            </a:pPr>
            <a:r>
              <a:rPr lang="en-US" sz="2800" dirty="0"/>
              <a:t>Use strata() in </a:t>
            </a:r>
            <a:r>
              <a:rPr lang="en-US" sz="2800" i="1" dirty="0"/>
              <a:t>survival</a:t>
            </a:r>
            <a:r>
              <a:rPr lang="en-US" sz="2800" dirty="0"/>
              <a:t> to account for the variables properly, but they will no longer be visible in the Cox model</a:t>
            </a:r>
          </a:p>
          <a:p>
            <a:pPr lvl="1" indent="-228600">
              <a:lnSpc>
                <a:spcPct val="90000"/>
              </a:lnSpc>
              <a:spcBef>
                <a:spcPct val="20000"/>
              </a:spcBef>
              <a:spcAft>
                <a:spcPts val="600"/>
              </a:spcAft>
              <a:buFont typeface="Arial" panose="020B0604020202020204" pitchFamily="34" charset="0"/>
              <a:buChar char="•"/>
            </a:pPr>
            <a:r>
              <a:rPr lang="en-US" sz="2800" dirty="0"/>
              <a:t>Use a parametric survival regression (next slide)</a:t>
            </a:r>
          </a:p>
        </p:txBody>
      </p:sp>
      <p:sp>
        <p:nvSpPr>
          <p:cNvPr id="4" name="Slide Number Placeholder 3">
            <a:extLst>
              <a:ext uri="{FF2B5EF4-FFF2-40B4-BE49-F238E27FC236}">
                <a16:creationId xmlns:a16="http://schemas.microsoft.com/office/drawing/2014/main" id="{184F8D25-4680-E4B8-200D-56EBB18505A5}"/>
              </a:ext>
            </a:extLst>
          </p:cNvPr>
          <p:cNvSpPr>
            <a:spLocks noGrp="1"/>
          </p:cNvSpPr>
          <p:nvPr>
            <p:ph type="sldNum" sz="quarter" idx="12"/>
          </p:nvPr>
        </p:nvSpPr>
        <p:spPr/>
        <p:txBody>
          <a:bodyPr/>
          <a:lstStyle/>
          <a:p>
            <a:fld id="{E6F17052-71C2-B24A-95AF-DB458F93CB76}" type="slidenum">
              <a:rPr lang="en-US" smtClean="0"/>
              <a:t>27</a:t>
            </a:fld>
            <a:endParaRPr lang="en-US"/>
          </a:p>
        </p:txBody>
      </p:sp>
    </p:spTree>
    <p:extLst>
      <p:ext uri="{BB962C8B-B14F-4D97-AF65-F5344CB8AC3E}">
        <p14:creationId xmlns:p14="http://schemas.microsoft.com/office/powerpoint/2010/main" val="323669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CE28-330C-4D45-834A-8308840AA15F}"/>
              </a:ext>
            </a:extLst>
          </p:cNvPr>
          <p:cNvSpPr>
            <a:spLocks noGrp="1"/>
          </p:cNvSpPr>
          <p:nvPr>
            <p:ph type="title"/>
          </p:nvPr>
        </p:nvSpPr>
        <p:spPr>
          <a:xfrm>
            <a:off x="860795" y="644072"/>
            <a:ext cx="7429500" cy="685800"/>
          </a:xfrm>
        </p:spPr>
        <p:txBody>
          <a:bodyPr vert="horz" lIns="91440" tIns="45720" rIns="91440" bIns="45720" rtlCol="0" anchor="t">
            <a:normAutofit/>
          </a:bodyPr>
          <a:lstStyle/>
          <a:p>
            <a:r>
              <a:rPr lang="en-US" sz="2700" spc="-60" dirty="0">
                <a:latin typeface="Century Gothic"/>
                <a:cs typeface="Century Gothic"/>
              </a:rPr>
              <a:t>Parametric survival regression</a:t>
            </a:r>
          </a:p>
        </p:txBody>
      </p:sp>
      <p:graphicFrame>
        <p:nvGraphicFramePr>
          <p:cNvPr id="10" name="TextBox 7">
            <a:extLst>
              <a:ext uri="{FF2B5EF4-FFF2-40B4-BE49-F238E27FC236}">
                <a16:creationId xmlns:a16="http://schemas.microsoft.com/office/drawing/2014/main" id="{706826F1-C534-28D7-94CC-E654AD99415E}"/>
              </a:ext>
            </a:extLst>
          </p:cNvPr>
          <p:cNvGraphicFramePr/>
          <p:nvPr>
            <p:extLst>
              <p:ext uri="{D42A27DB-BD31-4B8C-83A1-F6EECF244321}">
                <p14:modId xmlns:p14="http://schemas.microsoft.com/office/powerpoint/2010/main" val="4010287676"/>
              </p:ext>
            </p:extLst>
          </p:nvPr>
        </p:nvGraphicFramePr>
        <p:xfrm>
          <a:off x="2030819" y="1424763"/>
          <a:ext cx="9016409" cy="4446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F757E186-810F-0843-F215-2982F9D99EFA}"/>
              </a:ext>
            </a:extLst>
          </p:cNvPr>
          <p:cNvSpPr>
            <a:spLocks noGrp="1"/>
          </p:cNvSpPr>
          <p:nvPr>
            <p:ph type="sldNum" sz="quarter" idx="12"/>
          </p:nvPr>
        </p:nvSpPr>
        <p:spPr/>
        <p:txBody>
          <a:bodyPr/>
          <a:lstStyle/>
          <a:p>
            <a:fld id="{E6F17052-71C2-B24A-95AF-DB458F93CB76}" type="slidenum">
              <a:rPr lang="en-US" smtClean="0"/>
              <a:t>28</a:t>
            </a:fld>
            <a:endParaRPr lang="en-US"/>
          </a:p>
        </p:txBody>
      </p:sp>
    </p:spTree>
    <p:extLst>
      <p:ext uri="{BB962C8B-B14F-4D97-AF65-F5344CB8AC3E}">
        <p14:creationId xmlns:p14="http://schemas.microsoft.com/office/powerpoint/2010/main" val="3805916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85E9-F2E3-DFE0-7F87-CA2BA2F3F169}"/>
              </a:ext>
            </a:extLst>
          </p:cNvPr>
          <p:cNvSpPr>
            <a:spLocks noGrp="1"/>
          </p:cNvSpPr>
          <p:nvPr>
            <p:ph type="title"/>
          </p:nvPr>
        </p:nvSpPr>
        <p:spPr/>
        <p:txBody>
          <a:bodyPr/>
          <a:lstStyle/>
          <a:p>
            <a:r>
              <a:rPr lang="en-US" dirty="0"/>
              <a:t>Checking the model for predictive accuracy</a:t>
            </a:r>
          </a:p>
        </p:txBody>
      </p:sp>
      <p:graphicFrame>
        <p:nvGraphicFramePr>
          <p:cNvPr id="9" name="Table 8">
            <a:extLst>
              <a:ext uri="{FF2B5EF4-FFF2-40B4-BE49-F238E27FC236}">
                <a16:creationId xmlns:a16="http://schemas.microsoft.com/office/drawing/2014/main" id="{168B0599-8E3D-93C2-E236-0B908BA82D73}"/>
              </a:ext>
            </a:extLst>
          </p:cNvPr>
          <p:cNvGraphicFramePr>
            <a:graphicFrameLocks noGrp="1"/>
          </p:cNvGraphicFramePr>
          <p:nvPr>
            <p:extLst>
              <p:ext uri="{D42A27DB-BD31-4B8C-83A1-F6EECF244321}">
                <p14:modId xmlns:p14="http://schemas.microsoft.com/office/powerpoint/2010/main" val="2209215706"/>
              </p:ext>
            </p:extLst>
          </p:nvPr>
        </p:nvGraphicFramePr>
        <p:xfrm>
          <a:off x="223285" y="1322553"/>
          <a:ext cx="11823405" cy="4900401"/>
        </p:xfrm>
        <a:graphic>
          <a:graphicData uri="http://schemas.openxmlformats.org/drawingml/2006/table">
            <a:tbl>
              <a:tblPr bandRow="1">
                <a:tableStyleId>{5C22544A-7EE6-4342-B048-85BDC9FD1C3A}</a:tableStyleId>
              </a:tblPr>
              <a:tblGrid>
                <a:gridCol w="2364681">
                  <a:extLst>
                    <a:ext uri="{9D8B030D-6E8A-4147-A177-3AD203B41FA5}">
                      <a16:colId xmlns:a16="http://schemas.microsoft.com/office/drawing/2014/main" val="388680996"/>
                    </a:ext>
                  </a:extLst>
                </a:gridCol>
                <a:gridCol w="2364681">
                  <a:extLst>
                    <a:ext uri="{9D8B030D-6E8A-4147-A177-3AD203B41FA5}">
                      <a16:colId xmlns:a16="http://schemas.microsoft.com/office/drawing/2014/main" val="1536852077"/>
                    </a:ext>
                  </a:extLst>
                </a:gridCol>
                <a:gridCol w="2364681">
                  <a:extLst>
                    <a:ext uri="{9D8B030D-6E8A-4147-A177-3AD203B41FA5}">
                      <a16:colId xmlns:a16="http://schemas.microsoft.com/office/drawing/2014/main" val="1815042218"/>
                    </a:ext>
                  </a:extLst>
                </a:gridCol>
                <a:gridCol w="2364681">
                  <a:extLst>
                    <a:ext uri="{9D8B030D-6E8A-4147-A177-3AD203B41FA5}">
                      <a16:colId xmlns:a16="http://schemas.microsoft.com/office/drawing/2014/main" val="2059255963"/>
                    </a:ext>
                  </a:extLst>
                </a:gridCol>
                <a:gridCol w="2364681">
                  <a:extLst>
                    <a:ext uri="{9D8B030D-6E8A-4147-A177-3AD203B41FA5}">
                      <a16:colId xmlns:a16="http://schemas.microsoft.com/office/drawing/2014/main" val="1494296239"/>
                    </a:ext>
                  </a:extLst>
                </a:gridCol>
              </a:tblGrid>
              <a:tr h="2229930">
                <a:tc>
                  <a:txBody>
                    <a:bodyPr/>
                    <a:lstStyle/>
                    <a:p>
                      <a:r>
                        <a:rPr lang="en-US" sz="2400" dirty="0"/>
                        <a:t>Validation</a:t>
                      </a:r>
                    </a:p>
                  </a:txBody>
                  <a:tcPr anchor="b"/>
                </a:tc>
                <a:tc>
                  <a:txBody>
                    <a:bodyPr/>
                    <a:lstStyle/>
                    <a:p>
                      <a:r>
                        <a:rPr lang="en-US" sz="2400" dirty="0"/>
                        <a:t>Concordance between prediction and observation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dirty="0"/>
                        <a:t>Break linear predictor (</a:t>
                      </a:r>
                      <a:r>
                        <a:rPr lang="en-US" sz="2400" dirty="0">
                          <a:latin typeface="Symbol" pitchFamily="2" charset="2"/>
                        </a:rPr>
                        <a:t>b</a:t>
                      </a:r>
                      <a:r>
                        <a:rPr lang="en-US" sz="2400" dirty="0">
                          <a:latin typeface="RjrbqpMyriadPro"/>
                        </a:rPr>
                        <a:t>x</a:t>
                      </a:r>
                      <a:r>
                        <a:rPr lang="en-US" sz="2400" dirty="0"/>
                        <a:t>) into quartiles and compare resulting survival curves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dirty="0"/>
                        <a:t>Use bootstraps to refit  model and check for consistent performance</a:t>
                      </a:r>
                    </a:p>
                  </a:txBody>
                  <a:tcPr/>
                </a:tc>
                <a:tc>
                  <a:txBody>
                    <a:bodyPr/>
                    <a:lstStyle/>
                    <a:p>
                      <a:r>
                        <a:rPr lang="en-US" sz="2400" dirty="0"/>
                        <a:t>New model with linear predictor as sole predictor, check whether log HR is 1.0</a:t>
                      </a:r>
                    </a:p>
                  </a:txBody>
                  <a:tcPr/>
                </a:tc>
                <a:extLst>
                  <a:ext uri="{0D108BD9-81ED-4DB2-BD59-A6C34878D82A}">
                    <a16:rowId xmlns:a16="http://schemas.microsoft.com/office/drawing/2014/main" val="4282575216"/>
                  </a:ext>
                </a:extLst>
              </a:tr>
              <a:tr h="1614777">
                <a:tc>
                  <a:txBody>
                    <a:bodyPr/>
                    <a:lstStyle/>
                    <a:p>
                      <a:r>
                        <a:rPr lang="en-US" sz="2400" dirty="0"/>
                        <a:t>Internal (same data used to create model)</a:t>
                      </a:r>
                    </a:p>
                  </a:txBody>
                  <a:tcPr/>
                </a:tc>
                <a:tc>
                  <a:txBody>
                    <a:bodyPr/>
                    <a:lstStyle/>
                    <a:p>
                      <a:pPr algn="ctr"/>
                      <a:r>
                        <a:rPr lang="en-US" sz="2400" dirty="0"/>
                        <a:t>X</a:t>
                      </a:r>
                    </a:p>
                  </a:txBody>
                  <a:tcPr anchor="ctr"/>
                </a:tc>
                <a:tc>
                  <a:txBody>
                    <a:bodyPr/>
                    <a:lstStyle/>
                    <a:p>
                      <a:pPr algn="ctr"/>
                      <a:r>
                        <a:rPr lang="en-US" sz="2400" dirty="0"/>
                        <a:t>X</a:t>
                      </a:r>
                    </a:p>
                  </a:txBody>
                  <a:tcPr anchor="ctr"/>
                </a:tc>
                <a:tc>
                  <a:txBody>
                    <a:bodyPr/>
                    <a:lstStyle/>
                    <a:p>
                      <a:pPr algn="ctr"/>
                      <a:r>
                        <a:rPr lang="en-US" sz="2400" dirty="0"/>
                        <a:t>X</a:t>
                      </a:r>
                    </a:p>
                  </a:txBody>
                  <a:tcPr anchor="ctr"/>
                </a:tc>
                <a:tc>
                  <a:txBody>
                    <a:bodyPr/>
                    <a:lstStyle/>
                    <a:p>
                      <a:pPr algn="ctr"/>
                      <a:endParaRPr lang="en-US" sz="2400" dirty="0"/>
                    </a:p>
                  </a:txBody>
                  <a:tcPr anchor="ctr"/>
                </a:tc>
                <a:extLst>
                  <a:ext uri="{0D108BD9-81ED-4DB2-BD59-A6C34878D82A}">
                    <a16:rowId xmlns:a16="http://schemas.microsoft.com/office/drawing/2014/main" val="2475799281"/>
                  </a:ext>
                </a:extLst>
              </a:tr>
              <a:tr h="999624">
                <a:tc>
                  <a:txBody>
                    <a:bodyPr/>
                    <a:lstStyle/>
                    <a:p>
                      <a:r>
                        <a:rPr lang="en-US" sz="2400" dirty="0"/>
                        <a:t>External (new data)</a:t>
                      </a:r>
                    </a:p>
                  </a:txBody>
                  <a:tcPr/>
                </a:tc>
                <a:tc>
                  <a:txBody>
                    <a:bodyPr/>
                    <a:lstStyle/>
                    <a:p>
                      <a:pPr algn="ctr"/>
                      <a:r>
                        <a:rPr lang="en-US" sz="2400" dirty="0"/>
                        <a:t>X</a:t>
                      </a:r>
                    </a:p>
                  </a:txBody>
                  <a:tcPr anchor="ctr"/>
                </a:tc>
                <a:tc>
                  <a:txBody>
                    <a:bodyPr/>
                    <a:lstStyle/>
                    <a:p>
                      <a:pPr algn="ctr"/>
                      <a:r>
                        <a:rPr lang="en-US" sz="2400" dirty="0"/>
                        <a:t>X</a:t>
                      </a:r>
                    </a:p>
                  </a:txBody>
                  <a:tcPr anchor="ctr"/>
                </a:tc>
                <a:tc>
                  <a:txBody>
                    <a:bodyPr/>
                    <a:lstStyle/>
                    <a:p>
                      <a:pPr algn="ctr"/>
                      <a:endParaRPr lang="en-US" sz="2400" dirty="0"/>
                    </a:p>
                  </a:txBody>
                  <a:tcPr anchor="ctr"/>
                </a:tc>
                <a:tc>
                  <a:txBody>
                    <a:bodyPr/>
                    <a:lstStyle/>
                    <a:p>
                      <a:pPr algn="ctr"/>
                      <a:r>
                        <a:rPr lang="en-US" sz="2400" dirty="0"/>
                        <a:t>X</a:t>
                      </a:r>
                    </a:p>
                  </a:txBody>
                  <a:tcPr anchor="ctr"/>
                </a:tc>
                <a:extLst>
                  <a:ext uri="{0D108BD9-81ED-4DB2-BD59-A6C34878D82A}">
                    <a16:rowId xmlns:a16="http://schemas.microsoft.com/office/drawing/2014/main" val="263688280"/>
                  </a:ext>
                </a:extLst>
              </a:tr>
            </a:tbl>
          </a:graphicData>
        </a:graphic>
      </p:graphicFrame>
      <p:sp>
        <p:nvSpPr>
          <p:cNvPr id="5" name="Slide Number Placeholder 4">
            <a:extLst>
              <a:ext uri="{FF2B5EF4-FFF2-40B4-BE49-F238E27FC236}">
                <a16:creationId xmlns:a16="http://schemas.microsoft.com/office/drawing/2014/main" id="{B0DCEC45-24A4-0F0B-CFB7-FDE7089D6461}"/>
              </a:ext>
            </a:extLst>
          </p:cNvPr>
          <p:cNvSpPr>
            <a:spLocks noGrp="1"/>
          </p:cNvSpPr>
          <p:nvPr>
            <p:ph type="sldNum" sz="quarter" idx="12"/>
          </p:nvPr>
        </p:nvSpPr>
        <p:spPr/>
        <p:txBody>
          <a:bodyPr/>
          <a:lstStyle/>
          <a:p>
            <a:fld id="{E6F17052-71C2-B24A-95AF-DB458F93CB76}" type="slidenum">
              <a:rPr lang="en-US" smtClean="0"/>
              <a:t>29</a:t>
            </a:fld>
            <a:endParaRPr lang="en-US"/>
          </a:p>
        </p:txBody>
      </p:sp>
    </p:spTree>
    <p:extLst>
      <p:ext uri="{BB962C8B-B14F-4D97-AF65-F5344CB8AC3E}">
        <p14:creationId xmlns:p14="http://schemas.microsoft.com/office/powerpoint/2010/main" val="156357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252F-807F-9954-ECE6-AE9A676F915C}"/>
              </a:ext>
            </a:extLst>
          </p:cNvPr>
          <p:cNvSpPr>
            <a:spLocks noGrp="1"/>
          </p:cNvSpPr>
          <p:nvPr>
            <p:ph type="title"/>
          </p:nvPr>
        </p:nvSpPr>
        <p:spPr>
          <a:xfrm>
            <a:off x="2152650" y="365126"/>
            <a:ext cx="7886700" cy="1325563"/>
          </a:xfrm>
        </p:spPr>
        <p:txBody>
          <a:bodyPr>
            <a:normAutofit/>
          </a:bodyPr>
          <a:lstStyle/>
          <a:p>
            <a:r>
              <a:rPr lang="en-US"/>
              <a:t>Goals</a:t>
            </a:r>
          </a:p>
        </p:txBody>
      </p:sp>
      <p:graphicFrame>
        <p:nvGraphicFramePr>
          <p:cNvPr id="6" name="Content Placeholder 2">
            <a:extLst>
              <a:ext uri="{FF2B5EF4-FFF2-40B4-BE49-F238E27FC236}">
                <a16:creationId xmlns:a16="http://schemas.microsoft.com/office/drawing/2014/main" id="{E45C62E1-DA61-0DC2-7CFB-35752ADE24F3}"/>
              </a:ext>
            </a:extLst>
          </p:cNvPr>
          <p:cNvGraphicFramePr>
            <a:graphicFrameLocks noGrp="1"/>
          </p:cNvGraphicFramePr>
          <p:nvPr>
            <p:ph idx="1"/>
            <p:extLst>
              <p:ext uri="{D42A27DB-BD31-4B8C-83A1-F6EECF244321}">
                <p14:modId xmlns:p14="http://schemas.microsoft.com/office/powerpoint/2010/main" val="223397274"/>
              </p:ext>
            </p:extLst>
          </p:nvPr>
        </p:nvGraphicFramePr>
        <p:xfrm>
          <a:off x="1116419" y="1825625"/>
          <a:ext cx="1002650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FDA5999-9088-6596-509D-B4DC5CC8EBC3}"/>
              </a:ext>
            </a:extLst>
          </p:cNvPr>
          <p:cNvSpPr>
            <a:spLocks noGrp="1"/>
          </p:cNvSpPr>
          <p:nvPr>
            <p:ph type="sldNum" sz="quarter" idx="12"/>
          </p:nvPr>
        </p:nvSpPr>
        <p:spPr/>
        <p:txBody>
          <a:bodyPr/>
          <a:lstStyle/>
          <a:p>
            <a:fld id="{E6F17052-71C2-B24A-95AF-DB458F93CB76}" type="slidenum">
              <a:rPr lang="en-US" smtClean="0"/>
              <a:t>3</a:t>
            </a:fld>
            <a:endParaRPr lang="en-US"/>
          </a:p>
        </p:txBody>
      </p:sp>
    </p:spTree>
    <p:extLst>
      <p:ext uri="{BB962C8B-B14F-4D97-AF65-F5344CB8AC3E}">
        <p14:creationId xmlns:p14="http://schemas.microsoft.com/office/powerpoint/2010/main" val="3337335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C2F1-EABF-83EA-7FB0-428A25C5429F}"/>
              </a:ext>
            </a:extLst>
          </p:cNvPr>
          <p:cNvSpPr>
            <a:spLocks noGrp="1"/>
          </p:cNvSpPr>
          <p:nvPr>
            <p:ph type="title"/>
          </p:nvPr>
        </p:nvSpPr>
        <p:spPr/>
        <p:txBody>
          <a:bodyPr/>
          <a:lstStyle/>
          <a:p>
            <a:r>
              <a:rPr lang="en-US" dirty="0"/>
              <a:t>Example Validation (</a:t>
            </a:r>
            <a:r>
              <a:rPr lang="en-US" dirty="0" err="1"/>
              <a:t>Charlson</a:t>
            </a:r>
            <a:r>
              <a:rPr lang="en-US" dirty="0"/>
              <a:t>, 1987)</a:t>
            </a:r>
          </a:p>
        </p:txBody>
      </p:sp>
      <p:pic>
        <p:nvPicPr>
          <p:cNvPr id="6" name="Picture 5">
            <a:extLst>
              <a:ext uri="{FF2B5EF4-FFF2-40B4-BE49-F238E27FC236}">
                <a16:creationId xmlns:a16="http://schemas.microsoft.com/office/drawing/2014/main" id="{EF089D95-AE1A-445F-C113-4ADB250580FB}"/>
              </a:ext>
            </a:extLst>
          </p:cNvPr>
          <p:cNvPicPr>
            <a:picLocks noChangeAspect="1"/>
          </p:cNvPicPr>
          <p:nvPr/>
        </p:nvPicPr>
        <p:blipFill>
          <a:blip r:embed="rId2"/>
          <a:stretch>
            <a:fillRect/>
          </a:stretch>
        </p:blipFill>
        <p:spPr>
          <a:xfrm>
            <a:off x="1248882" y="1488981"/>
            <a:ext cx="8160932" cy="5110682"/>
          </a:xfrm>
          <a:prstGeom prst="rect">
            <a:avLst/>
          </a:prstGeom>
        </p:spPr>
      </p:pic>
      <p:sp>
        <p:nvSpPr>
          <p:cNvPr id="7" name="Slide Number Placeholder 6">
            <a:extLst>
              <a:ext uri="{FF2B5EF4-FFF2-40B4-BE49-F238E27FC236}">
                <a16:creationId xmlns:a16="http://schemas.microsoft.com/office/drawing/2014/main" id="{81239ECC-CB0E-45D7-D7E7-3892D156AC4D}"/>
              </a:ext>
            </a:extLst>
          </p:cNvPr>
          <p:cNvSpPr>
            <a:spLocks noGrp="1"/>
          </p:cNvSpPr>
          <p:nvPr>
            <p:ph type="sldNum" sz="quarter" idx="12"/>
          </p:nvPr>
        </p:nvSpPr>
        <p:spPr/>
        <p:txBody>
          <a:bodyPr/>
          <a:lstStyle/>
          <a:p>
            <a:fld id="{E6F17052-71C2-B24A-95AF-DB458F93CB76}" type="slidenum">
              <a:rPr lang="en-US" smtClean="0"/>
              <a:t>30</a:t>
            </a:fld>
            <a:endParaRPr lang="en-US"/>
          </a:p>
        </p:txBody>
      </p:sp>
    </p:spTree>
    <p:extLst>
      <p:ext uri="{BB962C8B-B14F-4D97-AF65-F5344CB8AC3E}">
        <p14:creationId xmlns:p14="http://schemas.microsoft.com/office/powerpoint/2010/main" val="844610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at sitting on a table&#10;&#10;Description automatically generated">
            <a:extLst>
              <a:ext uri="{FF2B5EF4-FFF2-40B4-BE49-F238E27FC236}">
                <a16:creationId xmlns:a16="http://schemas.microsoft.com/office/drawing/2014/main" id="{625BEC75-4D2C-1ADB-1F30-230077F403D2}"/>
              </a:ext>
            </a:extLst>
          </p:cNvPr>
          <p:cNvPicPr>
            <a:picLocks noChangeAspect="1"/>
          </p:cNvPicPr>
          <p:nvPr/>
        </p:nvPicPr>
        <p:blipFill>
          <a:blip r:embed="rId3"/>
          <a:stretch>
            <a:fillRect/>
          </a:stretch>
        </p:blipFill>
        <p:spPr>
          <a:xfrm>
            <a:off x="1990257" y="987028"/>
            <a:ext cx="4942153" cy="4880376"/>
          </a:xfrm>
          <a:prstGeom prst="rect">
            <a:avLst/>
          </a:prstGeom>
        </p:spPr>
      </p:pic>
      <p:sp>
        <p:nvSpPr>
          <p:cNvPr id="2" name="Title 1">
            <a:extLst>
              <a:ext uri="{FF2B5EF4-FFF2-40B4-BE49-F238E27FC236}">
                <a16:creationId xmlns:a16="http://schemas.microsoft.com/office/drawing/2014/main" id="{44353D7C-211C-2DD3-7EA4-F10B6A8004A3}"/>
              </a:ext>
            </a:extLst>
          </p:cNvPr>
          <p:cNvSpPr>
            <a:spLocks noGrp="1"/>
          </p:cNvSpPr>
          <p:nvPr>
            <p:ph type="title"/>
          </p:nvPr>
        </p:nvSpPr>
        <p:spPr>
          <a:xfrm>
            <a:off x="7563373" y="1056639"/>
            <a:ext cx="3207408" cy="3111323"/>
          </a:xfrm>
        </p:spPr>
        <p:txBody>
          <a:bodyPr vert="horz" lIns="91440" tIns="45720" rIns="91440" bIns="45720" rtlCol="0" anchor="b">
            <a:normAutofit/>
          </a:bodyPr>
          <a:lstStyle/>
          <a:p>
            <a:pPr defTabSz="914400"/>
            <a:r>
              <a:rPr lang="en-US" sz="4000" dirty="0"/>
              <a:t>Remember: Oscar doesn’t care</a:t>
            </a:r>
          </a:p>
        </p:txBody>
      </p:sp>
      <p:sp>
        <p:nvSpPr>
          <p:cNvPr id="5" name="Slide Number Placeholder 4">
            <a:extLst>
              <a:ext uri="{FF2B5EF4-FFF2-40B4-BE49-F238E27FC236}">
                <a16:creationId xmlns:a16="http://schemas.microsoft.com/office/drawing/2014/main" id="{11FF7ED5-B353-EE66-BAC5-3A191D2BED33}"/>
              </a:ext>
            </a:extLst>
          </p:cNvPr>
          <p:cNvSpPr>
            <a:spLocks noGrp="1"/>
          </p:cNvSpPr>
          <p:nvPr>
            <p:ph type="sldNum" sz="quarter" idx="12"/>
          </p:nvPr>
        </p:nvSpPr>
        <p:spPr/>
        <p:txBody>
          <a:bodyPr/>
          <a:lstStyle/>
          <a:p>
            <a:fld id="{E6F17052-71C2-B24A-95AF-DB458F93CB76}" type="slidenum">
              <a:rPr lang="en-US" smtClean="0"/>
              <a:t>31</a:t>
            </a:fld>
            <a:endParaRPr lang="en-US"/>
          </a:p>
        </p:txBody>
      </p:sp>
    </p:spTree>
    <p:extLst>
      <p:ext uri="{BB962C8B-B14F-4D97-AF65-F5344CB8AC3E}">
        <p14:creationId xmlns:p14="http://schemas.microsoft.com/office/powerpoint/2010/main" val="416999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F6B6-11A2-8182-A1D0-370A73B18AEE}"/>
              </a:ext>
            </a:extLst>
          </p:cNvPr>
          <p:cNvSpPr>
            <a:spLocks noGrp="1"/>
          </p:cNvSpPr>
          <p:nvPr>
            <p:ph type="title"/>
          </p:nvPr>
        </p:nvSpPr>
        <p:spPr>
          <a:xfrm>
            <a:off x="2264766" y="3071184"/>
            <a:ext cx="7432722" cy="2590027"/>
          </a:xfrm>
        </p:spPr>
        <p:txBody>
          <a:bodyPr vert="horz" lIns="91440" tIns="45720" rIns="91440" bIns="45720" rtlCol="0" anchor="t">
            <a:normAutofit/>
          </a:bodyPr>
          <a:lstStyle/>
          <a:p>
            <a:pPr defTabSz="914400"/>
            <a:r>
              <a:rPr lang="en-US" sz="6000"/>
              <a:t>What is Cox Proportional Hazards Regression?</a:t>
            </a:r>
          </a:p>
        </p:txBody>
      </p:sp>
      <p:sp>
        <p:nvSpPr>
          <p:cNvPr id="6" name="Slide Number Placeholder 5">
            <a:extLst>
              <a:ext uri="{FF2B5EF4-FFF2-40B4-BE49-F238E27FC236}">
                <a16:creationId xmlns:a16="http://schemas.microsoft.com/office/drawing/2014/main" id="{7E2AFC31-C0CE-6A29-0F19-7539B97F43EC}"/>
              </a:ext>
            </a:extLst>
          </p:cNvPr>
          <p:cNvSpPr>
            <a:spLocks noGrp="1"/>
          </p:cNvSpPr>
          <p:nvPr>
            <p:ph type="sldNum" sz="quarter" idx="12"/>
          </p:nvPr>
        </p:nvSpPr>
        <p:spPr/>
        <p:txBody>
          <a:bodyPr/>
          <a:lstStyle/>
          <a:p>
            <a:fld id="{E6F17052-71C2-B24A-95AF-DB458F93CB76}" type="slidenum">
              <a:rPr lang="en-US" smtClean="0"/>
              <a:t>4</a:t>
            </a:fld>
            <a:endParaRPr lang="en-US"/>
          </a:p>
        </p:txBody>
      </p:sp>
    </p:spTree>
    <p:extLst>
      <p:ext uri="{BB962C8B-B14F-4D97-AF65-F5344CB8AC3E}">
        <p14:creationId xmlns:p14="http://schemas.microsoft.com/office/powerpoint/2010/main" val="175995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itle 1">
            <a:extLst>
              <a:ext uri="{FF2B5EF4-FFF2-40B4-BE49-F238E27FC236}">
                <a16:creationId xmlns:a16="http://schemas.microsoft.com/office/drawing/2014/main" id="{11F0ED3B-016E-45FD-8271-517909605D22}"/>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The </a:t>
            </a:r>
            <a:r>
              <a:rPr lang="en-US" sz="4000" i="1" u="sng" kern="1200">
                <a:solidFill>
                  <a:srgbClr val="FFFFFF"/>
                </a:solidFill>
                <a:latin typeface="+mj-lt"/>
                <a:ea typeface="+mj-ea"/>
                <a:cs typeface="+mj-cs"/>
              </a:rPr>
              <a:t>Cox</a:t>
            </a:r>
            <a:r>
              <a:rPr lang="en-US" sz="4000" kern="1200">
                <a:solidFill>
                  <a:srgbClr val="FFFFFF"/>
                </a:solidFill>
                <a:latin typeface="+mj-lt"/>
                <a:ea typeface="+mj-ea"/>
                <a:cs typeface="+mj-cs"/>
              </a:rPr>
              <a:t> in </a:t>
            </a:r>
            <a:r>
              <a:rPr lang="en-US" sz="4000" i="1" kern="1200">
                <a:solidFill>
                  <a:srgbClr val="FFFFFF"/>
                </a:solidFill>
                <a:latin typeface="+mj-lt"/>
                <a:ea typeface="+mj-ea"/>
                <a:cs typeface="+mj-cs"/>
              </a:rPr>
              <a:t>Cox Proportional Hazards regression</a:t>
            </a:r>
          </a:p>
        </p:txBody>
      </p:sp>
      <p:sp>
        <p:nvSpPr>
          <p:cNvPr id="73" name="Text Placeholder 2">
            <a:extLst>
              <a:ext uri="{FF2B5EF4-FFF2-40B4-BE49-F238E27FC236}">
                <a16:creationId xmlns:a16="http://schemas.microsoft.com/office/drawing/2014/main" id="{08D9DFA7-8FAD-4B55-94BE-56126EC68DEA}"/>
              </a:ext>
            </a:extLst>
          </p:cNvPr>
          <p:cNvSpPr>
            <a:spLocks/>
          </p:cNvSpPr>
          <p:nvPr/>
        </p:nvSpPr>
        <p:spPr>
          <a:xfrm>
            <a:off x="152499" y="1924820"/>
            <a:ext cx="8172793" cy="294780"/>
          </a:xfrm>
          <a:prstGeom prst="rect">
            <a:avLst/>
          </a:prstGeom>
        </p:spPr>
        <p:txBody>
          <a:bodyPr/>
          <a:lstStyle/>
          <a:p>
            <a:pPr defTabSz="729691">
              <a:spcAft>
                <a:spcPts val="570"/>
              </a:spcAft>
            </a:pPr>
            <a:r>
              <a:rPr lang="en-US" sz="2000" b="1" kern="1200" dirty="0">
                <a:solidFill>
                  <a:schemeClr val="tx1"/>
                </a:solidFill>
                <a:latin typeface="+mn-lt"/>
                <a:ea typeface="+mn-ea"/>
                <a:cs typeface="+mn-cs"/>
              </a:rPr>
              <a:t>Sir David </a:t>
            </a:r>
            <a:r>
              <a:rPr lang="en-US" sz="2000" b="1" kern="1200" dirty="0" err="1">
                <a:solidFill>
                  <a:schemeClr val="tx1"/>
                </a:solidFill>
                <a:latin typeface="+mn-lt"/>
                <a:ea typeface="+mn-ea"/>
                <a:cs typeface="+mn-cs"/>
              </a:rPr>
              <a:t>Roxbee</a:t>
            </a:r>
            <a:r>
              <a:rPr lang="en-US" sz="2000" b="1" kern="1200" dirty="0">
                <a:solidFill>
                  <a:schemeClr val="tx1"/>
                </a:solidFill>
                <a:latin typeface="+mn-lt"/>
                <a:ea typeface="+mn-ea"/>
                <a:cs typeface="+mn-cs"/>
              </a:rPr>
              <a:t> Cox FRS FBA FRSE  (15 July 1924 – 18 January 2022)</a:t>
            </a:r>
            <a:endParaRPr lang="en-US" sz="2000" b="1" dirty="0"/>
          </a:p>
        </p:txBody>
      </p:sp>
      <p:pic>
        <p:nvPicPr>
          <p:cNvPr id="1026" name="Picture 2" descr="A person in a suit and tie standing in front of a whiteboard&#10;&#10;Description automatically generated">
            <a:extLst>
              <a:ext uri="{FF2B5EF4-FFF2-40B4-BE49-F238E27FC236}">
                <a16:creationId xmlns:a16="http://schemas.microsoft.com/office/drawing/2014/main" id="{7A1923FA-0CBC-304A-A9AD-FA9CC5F584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8660"/>
          <a:stretch/>
        </p:blipFill>
        <p:spPr bwMode="auto">
          <a:xfrm>
            <a:off x="259571" y="2576781"/>
            <a:ext cx="3419294" cy="3989177"/>
          </a:xfrm>
          <a:prstGeom prst="rect">
            <a:avLst/>
          </a:prstGeom>
          <a:solidFill>
            <a:srgbClr val="FFFFFF"/>
          </a:solidFill>
        </p:spPr>
      </p:pic>
      <p:sp>
        <p:nvSpPr>
          <p:cNvPr id="77" name="Content Placeholder 5">
            <a:extLst>
              <a:ext uri="{FF2B5EF4-FFF2-40B4-BE49-F238E27FC236}">
                <a16:creationId xmlns:a16="http://schemas.microsoft.com/office/drawing/2014/main" id="{DB3C2D87-E4B1-42BC-A715-165913E6AD15}"/>
              </a:ext>
            </a:extLst>
          </p:cNvPr>
          <p:cNvSpPr>
            <a:spLocks/>
          </p:cNvSpPr>
          <p:nvPr/>
        </p:nvSpPr>
        <p:spPr>
          <a:xfrm>
            <a:off x="259571" y="6571752"/>
            <a:ext cx="3699513" cy="270853"/>
          </a:xfrm>
          <a:prstGeom prst="rect">
            <a:avLst/>
          </a:prstGeom>
        </p:spPr>
        <p:txBody>
          <a:bodyPr>
            <a:normAutofit/>
          </a:bodyPr>
          <a:lstStyle/>
          <a:p>
            <a:pPr defTabSz="729691">
              <a:spcAft>
                <a:spcPts val="570"/>
              </a:spcAft>
            </a:pPr>
            <a:r>
              <a:rPr lang="en-US" sz="958" kern="1200" dirty="0">
                <a:solidFill>
                  <a:schemeClr val="tx1"/>
                </a:solidFill>
                <a:latin typeface="+mn-lt"/>
                <a:ea typeface="+mn-ea"/>
                <a:cs typeface="+mn-cs"/>
              </a:rPr>
              <a:t>https://</a:t>
            </a:r>
            <a:r>
              <a:rPr lang="en-US" sz="958" kern="1200" dirty="0" err="1">
                <a:solidFill>
                  <a:schemeClr val="tx1"/>
                </a:solidFill>
                <a:latin typeface="+mn-lt"/>
                <a:ea typeface="+mn-ea"/>
                <a:cs typeface="+mn-cs"/>
              </a:rPr>
              <a:t>en.wikipedia.org</a:t>
            </a:r>
            <a:r>
              <a:rPr lang="en-US" sz="958" kern="1200" dirty="0">
                <a:solidFill>
                  <a:schemeClr val="tx1"/>
                </a:solidFill>
                <a:latin typeface="+mn-lt"/>
                <a:ea typeface="+mn-ea"/>
                <a:cs typeface="+mn-cs"/>
              </a:rPr>
              <a:t>/wiki/</a:t>
            </a:r>
            <a:r>
              <a:rPr lang="en-US" sz="958" kern="1200" dirty="0" err="1">
                <a:solidFill>
                  <a:schemeClr val="tx1"/>
                </a:solidFill>
                <a:latin typeface="+mn-lt"/>
                <a:ea typeface="+mn-ea"/>
                <a:cs typeface="+mn-cs"/>
              </a:rPr>
              <a:t>David_Cox</a:t>
            </a:r>
            <a:r>
              <a:rPr lang="en-US" sz="958" kern="1200" dirty="0">
                <a:solidFill>
                  <a:schemeClr val="tx1"/>
                </a:solidFill>
                <a:latin typeface="+mn-lt"/>
                <a:ea typeface="+mn-ea"/>
                <a:cs typeface="+mn-cs"/>
              </a:rPr>
              <a:t>_(statistician)</a:t>
            </a:r>
            <a:endParaRPr lang="en-US" sz="1200" dirty="0"/>
          </a:p>
        </p:txBody>
      </p:sp>
      <p:sp>
        <p:nvSpPr>
          <p:cNvPr id="6" name="TextBox 5">
            <a:extLst>
              <a:ext uri="{FF2B5EF4-FFF2-40B4-BE49-F238E27FC236}">
                <a16:creationId xmlns:a16="http://schemas.microsoft.com/office/drawing/2014/main" id="{71FB674A-4175-124F-B07B-F09BEB907A34}"/>
              </a:ext>
            </a:extLst>
          </p:cNvPr>
          <p:cNvSpPr txBox="1"/>
          <p:nvPr/>
        </p:nvSpPr>
        <p:spPr>
          <a:xfrm>
            <a:off x="3963710" y="2508040"/>
            <a:ext cx="7316182" cy="4001095"/>
          </a:xfrm>
          <a:prstGeom prst="rect">
            <a:avLst/>
          </a:prstGeom>
          <a:noFill/>
        </p:spPr>
        <p:txBody>
          <a:bodyPr wrap="square" rtlCol="0">
            <a:spAutoFit/>
          </a:bodyPr>
          <a:lstStyle/>
          <a:p>
            <a:pPr defTabSz="729691">
              <a:spcAft>
                <a:spcPts val="570"/>
              </a:spcAft>
            </a:pPr>
            <a:r>
              <a:rPr lang="en-US" sz="2800" u="sng" kern="1200" dirty="0">
                <a:solidFill>
                  <a:schemeClr val="tx1"/>
                </a:solidFill>
                <a:latin typeface="+mn-lt"/>
                <a:ea typeface="+mn-ea"/>
                <a:cs typeface="+mn-cs"/>
              </a:rPr>
              <a:t>Contributions include</a:t>
            </a:r>
          </a:p>
          <a:p>
            <a:pPr defTabSz="729691">
              <a:spcAft>
                <a:spcPts val="570"/>
              </a:spcAft>
            </a:pPr>
            <a:endParaRPr lang="en-US" sz="2800" u="sng" kern="1200" dirty="0">
              <a:solidFill>
                <a:schemeClr val="tx1"/>
              </a:solidFill>
              <a:latin typeface="+mn-lt"/>
              <a:ea typeface="+mn-ea"/>
              <a:cs typeface="+mn-cs"/>
            </a:endParaRPr>
          </a:p>
          <a:p>
            <a:pPr defTabSz="729691">
              <a:spcAft>
                <a:spcPts val="570"/>
              </a:spcAft>
            </a:pPr>
            <a:r>
              <a:rPr lang="en-US" sz="2800" kern="1200" dirty="0">
                <a:solidFill>
                  <a:schemeClr val="tx1"/>
                </a:solidFill>
                <a:latin typeface="+mn-lt"/>
                <a:ea typeface="+mn-ea"/>
                <a:cs typeface="+mn-cs"/>
              </a:rPr>
              <a:t>Box-Cox transform (to satisfy assumptions of linear regression, 1964)</a:t>
            </a:r>
          </a:p>
          <a:p>
            <a:pPr defTabSz="729691">
              <a:spcAft>
                <a:spcPts val="570"/>
              </a:spcAft>
            </a:pPr>
            <a:endParaRPr lang="en-US" sz="2800" kern="1200" dirty="0">
              <a:solidFill>
                <a:schemeClr val="tx1"/>
              </a:solidFill>
              <a:latin typeface="+mn-lt"/>
              <a:ea typeface="+mn-ea"/>
              <a:cs typeface="+mn-cs"/>
            </a:endParaRPr>
          </a:p>
          <a:p>
            <a:pPr defTabSz="729691">
              <a:spcAft>
                <a:spcPts val="570"/>
              </a:spcAft>
            </a:pPr>
            <a:r>
              <a:rPr lang="en-US" sz="2800" kern="1200" dirty="0">
                <a:solidFill>
                  <a:schemeClr val="tx1"/>
                </a:solidFill>
                <a:latin typeface="+mn-lt"/>
                <a:ea typeface="+mn-ea"/>
                <a:cs typeface="+mn-cs"/>
              </a:rPr>
              <a:t>Logistic regression (1958)</a:t>
            </a:r>
          </a:p>
          <a:p>
            <a:pPr defTabSz="729691">
              <a:spcAft>
                <a:spcPts val="570"/>
              </a:spcAft>
            </a:pPr>
            <a:endParaRPr lang="en-US" sz="2800" kern="1200" dirty="0">
              <a:solidFill>
                <a:schemeClr val="tx1"/>
              </a:solidFill>
              <a:latin typeface="+mn-lt"/>
              <a:ea typeface="+mn-ea"/>
              <a:cs typeface="+mn-cs"/>
            </a:endParaRPr>
          </a:p>
          <a:p>
            <a:pPr defTabSz="729691">
              <a:spcAft>
                <a:spcPts val="570"/>
              </a:spcAft>
            </a:pPr>
            <a:r>
              <a:rPr lang="en-US" sz="2800" kern="1200" dirty="0">
                <a:solidFill>
                  <a:schemeClr val="tx1"/>
                </a:solidFill>
                <a:latin typeface="+mn-lt"/>
                <a:ea typeface="+mn-ea"/>
                <a:cs typeface="+mn-cs"/>
              </a:rPr>
              <a:t>Cox Proportional Hazards Regression (1972)</a:t>
            </a:r>
            <a:endParaRPr lang="en-US" sz="2800" dirty="0"/>
          </a:p>
        </p:txBody>
      </p:sp>
      <p:sp>
        <p:nvSpPr>
          <p:cNvPr id="5" name="Slide Number Placeholder 4">
            <a:extLst>
              <a:ext uri="{FF2B5EF4-FFF2-40B4-BE49-F238E27FC236}">
                <a16:creationId xmlns:a16="http://schemas.microsoft.com/office/drawing/2014/main" id="{73176BEA-671F-BC9A-7EE6-60B3E588630B}"/>
              </a:ext>
            </a:extLst>
          </p:cNvPr>
          <p:cNvSpPr>
            <a:spLocks noGrp="1"/>
          </p:cNvSpPr>
          <p:nvPr>
            <p:ph type="sldNum" sz="quarter" idx="12"/>
          </p:nvPr>
        </p:nvSpPr>
        <p:spPr/>
        <p:txBody>
          <a:bodyPr/>
          <a:lstStyle/>
          <a:p>
            <a:fld id="{E6F17052-71C2-B24A-95AF-DB458F93CB76}" type="slidenum">
              <a:rPr lang="en-US" smtClean="0"/>
              <a:t>5</a:t>
            </a:fld>
            <a:endParaRPr lang="en-US"/>
          </a:p>
        </p:txBody>
      </p:sp>
    </p:spTree>
    <p:extLst>
      <p:ext uri="{BB962C8B-B14F-4D97-AF65-F5344CB8AC3E}">
        <p14:creationId xmlns:p14="http://schemas.microsoft.com/office/powerpoint/2010/main" val="21693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73D9-517E-924B-8A62-045AC5904A1C}"/>
              </a:ext>
            </a:extLst>
          </p:cNvPr>
          <p:cNvSpPr>
            <a:spLocks noGrp="1"/>
          </p:cNvSpPr>
          <p:nvPr>
            <p:ph type="title"/>
          </p:nvPr>
        </p:nvSpPr>
        <p:spPr>
          <a:xfrm>
            <a:off x="2152650" y="365126"/>
            <a:ext cx="7886700" cy="930275"/>
          </a:xfrm>
        </p:spPr>
        <p:txBody>
          <a:bodyPr vert="horz" lIns="91440" tIns="45720" rIns="91440" bIns="45720" rtlCol="0" anchor="ctr">
            <a:normAutofit/>
          </a:bodyPr>
          <a:lstStyle/>
          <a:p>
            <a:pPr defTabSz="914400"/>
            <a:r>
              <a:rPr lang="en-US" sz="2800" spc="-60"/>
              <a:t>The </a:t>
            </a:r>
            <a:r>
              <a:rPr lang="en-US" sz="2800" u="sng" spc="-60"/>
              <a:t>Hazard</a:t>
            </a:r>
            <a:r>
              <a:rPr lang="en-US" sz="2800" spc="-60"/>
              <a:t> in Cox Proportional Hazards Regression</a:t>
            </a:r>
          </a:p>
        </p:txBody>
      </p:sp>
      <p:pic>
        <p:nvPicPr>
          <p:cNvPr id="16" name="Picture 15">
            <a:extLst>
              <a:ext uri="{FF2B5EF4-FFF2-40B4-BE49-F238E27FC236}">
                <a16:creationId xmlns:a16="http://schemas.microsoft.com/office/drawing/2014/main" id="{74419467-9B7C-CA7B-3E20-C232C6A0E86C}"/>
              </a:ext>
            </a:extLst>
          </p:cNvPr>
          <p:cNvPicPr>
            <a:picLocks noChangeAspect="1"/>
          </p:cNvPicPr>
          <p:nvPr/>
        </p:nvPicPr>
        <p:blipFill>
          <a:blip r:embed="rId3"/>
          <a:stretch>
            <a:fillRect/>
          </a:stretch>
        </p:blipFill>
        <p:spPr>
          <a:xfrm>
            <a:off x="875456" y="1183701"/>
            <a:ext cx="6024610" cy="5451015"/>
          </a:xfrm>
          <a:prstGeom prst="rect">
            <a:avLst/>
          </a:prstGeom>
        </p:spPr>
      </p:pic>
      <p:sp>
        <p:nvSpPr>
          <p:cNvPr id="10" name="TextBox 9">
            <a:extLst>
              <a:ext uri="{FF2B5EF4-FFF2-40B4-BE49-F238E27FC236}">
                <a16:creationId xmlns:a16="http://schemas.microsoft.com/office/drawing/2014/main" id="{0B9D8799-4B87-7144-A4D9-75573B4862B7}"/>
              </a:ext>
            </a:extLst>
          </p:cNvPr>
          <p:cNvSpPr txBox="1"/>
          <p:nvPr/>
        </p:nvSpPr>
        <p:spPr>
          <a:xfrm>
            <a:off x="7617729" y="1120794"/>
            <a:ext cx="3876066" cy="4939764"/>
          </a:xfrm>
          <a:prstGeom prst="rect">
            <a:avLst/>
          </a:prstGeom>
        </p:spPr>
        <p:txBody>
          <a:bodyPr vert="horz" lIns="91440" tIns="45720" rIns="91440" bIns="45720" rtlCol="0">
            <a:normAutofit/>
          </a:bodyPr>
          <a:lstStyle/>
          <a:p>
            <a:pPr defTabSz="612282">
              <a:lnSpc>
                <a:spcPct val="90000"/>
              </a:lnSpc>
              <a:spcBef>
                <a:spcPct val="20000"/>
              </a:spcBef>
              <a:spcAft>
                <a:spcPts val="402"/>
              </a:spcAft>
              <a:buFont typeface="Arial" pitchFamily="34" charset="0"/>
            </a:pPr>
            <a:r>
              <a:rPr lang="en-US" sz="2400" dirty="0">
                <a:solidFill>
                  <a:schemeClr val="tx1">
                    <a:lumMod val="75000"/>
                  </a:schemeClr>
                </a:solidFill>
              </a:rPr>
              <a:t>Survival function </a:t>
            </a:r>
            <a:r>
              <a:rPr lang="en-US" sz="2400" i="1" dirty="0">
                <a:solidFill>
                  <a:schemeClr val="tx1">
                    <a:lumMod val="75000"/>
                  </a:schemeClr>
                </a:solidFill>
              </a:rPr>
              <a:t>S(t)</a:t>
            </a:r>
            <a:r>
              <a:rPr lang="en-US" sz="2400" dirty="0">
                <a:solidFill>
                  <a:schemeClr val="tx1">
                    <a:lumMod val="75000"/>
                  </a:schemeClr>
                </a:solidFill>
              </a:rPr>
              <a:t> is the probability that the patient will </a:t>
            </a:r>
            <a:r>
              <a:rPr lang="en-US" sz="2400" i="1" dirty="0">
                <a:solidFill>
                  <a:schemeClr val="tx1">
                    <a:lumMod val="75000"/>
                  </a:schemeClr>
                </a:solidFill>
              </a:rPr>
              <a:t>not</a:t>
            </a:r>
            <a:r>
              <a:rPr lang="en-US" sz="2400" dirty="0">
                <a:solidFill>
                  <a:schemeClr val="tx1">
                    <a:lumMod val="75000"/>
                  </a:schemeClr>
                </a:solidFill>
              </a:rPr>
              <a:t> have had the event by a given time</a:t>
            </a:r>
          </a:p>
          <a:p>
            <a:pPr defTabSz="612282">
              <a:lnSpc>
                <a:spcPct val="90000"/>
              </a:lnSpc>
              <a:spcBef>
                <a:spcPct val="20000"/>
              </a:spcBef>
              <a:spcAft>
                <a:spcPts val="402"/>
              </a:spcAft>
              <a:buFont typeface="Arial" pitchFamily="34" charset="0"/>
            </a:pPr>
            <a:endParaRPr lang="en-US" sz="2400" dirty="0">
              <a:solidFill>
                <a:schemeClr val="tx1">
                  <a:lumMod val="75000"/>
                </a:schemeClr>
              </a:solidFill>
            </a:endParaRPr>
          </a:p>
          <a:p>
            <a:pPr defTabSz="612282">
              <a:lnSpc>
                <a:spcPct val="90000"/>
              </a:lnSpc>
              <a:spcBef>
                <a:spcPct val="20000"/>
              </a:spcBef>
              <a:spcAft>
                <a:spcPts val="402"/>
              </a:spcAft>
              <a:buFont typeface="Arial" pitchFamily="34" charset="0"/>
            </a:pPr>
            <a:r>
              <a:rPr lang="en-US" sz="2400" dirty="0">
                <a:solidFill>
                  <a:schemeClr val="tx1">
                    <a:lumMod val="75000"/>
                  </a:schemeClr>
                </a:solidFill>
              </a:rPr>
              <a:t>Hazard function</a:t>
            </a:r>
            <a:r>
              <a:rPr lang="en-US" sz="2400" i="1" dirty="0">
                <a:solidFill>
                  <a:schemeClr val="tx1">
                    <a:lumMod val="75000"/>
                  </a:schemeClr>
                </a:solidFill>
              </a:rPr>
              <a:t> h(t)  </a:t>
            </a:r>
            <a:r>
              <a:rPr lang="en-US" sz="2400" dirty="0">
                <a:solidFill>
                  <a:schemeClr val="tx1">
                    <a:lumMod val="75000"/>
                  </a:schemeClr>
                </a:solidFill>
              </a:rPr>
              <a:t>is the instantaneous probability for the event, tends to be noisy</a:t>
            </a:r>
          </a:p>
          <a:p>
            <a:pPr defTabSz="612282">
              <a:lnSpc>
                <a:spcPct val="90000"/>
              </a:lnSpc>
              <a:spcBef>
                <a:spcPct val="20000"/>
              </a:spcBef>
              <a:spcAft>
                <a:spcPts val="402"/>
              </a:spcAft>
              <a:buFont typeface="Arial" pitchFamily="34" charset="0"/>
            </a:pPr>
            <a:endParaRPr lang="en-US" sz="2400" dirty="0">
              <a:solidFill>
                <a:schemeClr val="tx1">
                  <a:lumMod val="75000"/>
                </a:schemeClr>
              </a:solidFill>
            </a:endParaRPr>
          </a:p>
          <a:p>
            <a:pPr defTabSz="612282">
              <a:lnSpc>
                <a:spcPct val="90000"/>
              </a:lnSpc>
              <a:spcBef>
                <a:spcPct val="20000"/>
              </a:spcBef>
              <a:spcAft>
                <a:spcPts val="402"/>
              </a:spcAft>
              <a:buFont typeface="Arial" pitchFamily="34" charset="0"/>
            </a:pPr>
            <a:r>
              <a:rPr lang="en-US" sz="2400" dirty="0">
                <a:solidFill>
                  <a:schemeClr val="tx1">
                    <a:lumMod val="75000"/>
                  </a:schemeClr>
                </a:solidFill>
              </a:rPr>
              <a:t>Cumulative Hazard </a:t>
            </a:r>
            <a:r>
              <a:rPr lang="en-US" sz="2400" i="1" dirty="0">
                <a:solidFill>
                  <a:schemeClr val="tx1">
                    <a:lumMod val="75000"/>
                  </a:schemeClr>
                </a:solidFill>
              </a:rPr>
              <a:t>H(t)</a:t>
            </a:r>
            <a:r>
              <a:rPr lang="en-US" sz="2400" dirty="0">
                <a:solidFill>
                  <a:schemeClr val="tx1">
                    <a:lumMod val="75000"/>
                  </a:schemeClr>
                </a:solidFill>
              </a:rPr>
              <a:t> is the integral of the hazard function</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5E6201A-499B-5B1A-609B-475A7E09279A}"/>
                  </a:ext>
                </a:extLst>
              </p:cNvPr>
              <p:cNvSpPr txBox="1"/>
              <p:nvPr/>
            </p:nvSpPr>
            <p:spPr>
              <a:xfrm>
                <a:off x="4360166" y="3968731"/>
                <a:ext cx="2539900" cy="1824859"/>
              </a:xfrm>
              <a:prstGeom prst="rect">
                <a:avLst/>
              </a:prstGeom>
              <a:noFill/>
            </p:spPr>
            <p:txBody>
              <a:bodyPr wrap="square">
                <a:spAutoFit/>
              </a:bodyPr>
              <a:lstStyle/>
              <a:p>
                <a:pPr defTabSz="612282">
                  <a:lnSpc>
                    <a:spcPct val="90000"/>
                  </a:lnSpc>
                  <a:spcBef>
                    <a:spcPct val="20000"/>
                  </a:spcBef>
                  <a:spcAft>
                    <a:spcPts val="402"/>
                  </a:spcAft>
                  <a:buFont typeface="Arial" pitchFamily="34" charset="0"/>
                </a:pPr>
                <a:r>
                  <a:rPr lang="en-US" sz="2400" dirty="0">
                    <a:solidFill>
                      <a:schemeClr val="accent1">
                        <a:lumMod val="60000"/>
                        <a:lumOff val="40000"/>
                      </a:schemeClr>
                    </a:solidFill>
                  </a:rPr>
                  <a:t>Mathematical relationships:</a:t>
                </a:r>
              </a:p>
              <a:p>
                <a:pPr defTabSz="612282">
                  <a:lnSpc>
                    <a:spcPct val="90000"/>
                  </a:lnSpc>
                  <a:spcBef>
                    <a:spcPct val="20000"/>
                  </a:spcBef>
                  <a:spcAft>
                    <a:spcPts val="402"/>
                  </a:spcAft>
                  <a:buFont typeface="Arial" pitchFamily="34" charset="0"/>
                </a:pPr>
                <a:r>
                  <a:rPr lang="en-US" sz="2400" dirty="0">
                    <a:solidFill>
                      <a:schemeClr val="accent1">
                        <a:lumMod val="60000"/>
                        <a:lumOff val="40000"/>
                      </a:schemeClr>
                    </a:solidFill>
                  </a:rPr>
                  <a:t>S(t) = exp(-H(t))</a:t>
                </a:r>
              </a:p>
              <a:p>
                <a:pPr defTabSz="612282">
                  <a:lnSpc>
                    <a:spcPct val="90000"/>
                  </a:lnSpc>
                  <a:spcBef>
                    <a:spcPct val="20000"/>
                  </a:spcBef>
                  <a:spcAft>
                    <a:spcPts val="402"/>
                  </a:spcAft>
                  <a:buFont typeface="Arial" pitchFamily="34" charset="0"/>
                </a:pPr>
                <a:r>
                  <a:rPr lang="en-US" sz="2400" dirty="0">
                    <a:solidFill>
                      <a:schemeClr val="accent1">
                        <a:lumMod val="60000"/>
                        <a:lumOff val="40000"/>
                      </a:schemeClr>
                    </a:solidFill>
                  </a:rPr>
                  <a:t>H(t) = </a:t>
                </a:r>
                <a14:m>
                  <m:oMath xmlns:m="http://schemas.openxmlformats.org/officeDocument/2006/math">
                    <m:nary>
                      <m:naryPr>
                        <m:ctrlPr>
                          <a:rPr lang="en-US" sz="2400" i="1">
                            <a:solidFill>
                              <a:schemeClr val="accent1">
                                <a:lumMod val="60000"/>
                                <a:lumOff val="40000"/>
                              </a:schemeClr>
                            </a:solidFill>
                            <a:latin typeface="Cambria Math" panose="02040503050406030204" pitchFamily="18" charset="0"/>
                          </a:rPr>
                        </m:ctrlPr>
                      </m:naryPr>
                      <m:sub>
                        <m:r>
                          <m:rPr>
                            <m:brk m:alnAt="23"/>
                          </m:rPr>
                          <a:rPr lang="en-US" sz="2400" i="1">
                            <a:solidFill>
                              <a:schemeClr val="accent1">
                                <a:lumMod val="60000"/>
                                <a:lumOff val="40000"/>
                              </a:schemeClr>
                            </a:solidFill>
                            <a:latin typeface="Cambria Math" panose="02040503050406030204" pitchFamily="18" charset="0"/>
                          </a:rPr>
                          <m:t>𝑜</m:t>
                        </m:r>
                      </m:sub>
                      <m:sup>
                        <m:r>
                          <a:rPr lang="en-US" sz="2400" i="1">
                            <a:solidFill>
                              <a:schemeClr val="accent1">
                                <a:lumMod val="60000"/>
                                <a:lumOff val="40000"/>
                              </a:schemeClr>
                            </a:solidFill>
                            <a:latin typeface="Cambria Math" panose="02040503050406030204" pitchFamily="18" charset="0"/>
                          </a:rPr>
                          <m:t>𝑡</m:t>
                        </m:r>
                      </m:sup>
                      <m:e>
                        <m:r>
                          <a:rPr lang="en-US" sz="2400" i="1">
                            <a:solidFill>
                              <a:schemeClr val="accent1">
                                <a:lumMod val="60000"/>
                                <a:lumOff val="40000"/>
                              </a:schemeClr>
                            </a:solidFill>
                            <a:latin typeface="Cambria Math" panose="02040503050406030204" pitchFamily="18" charset="0"/>
                          </a:rPr>
                          <m:t>h</m:t>
                        </m:r>
                        <m:r>
                          <a:rPr lang="en-US" sz="2400" i="1">
                            <a:solidFill>
                              <a:schemeClr val="accent1">
                                <a:lumMod val="60000"/>
                                <a:lumOff val="40000"/>
                              </a:schemeClr>
                            </a:solidFill>
                            <a:latin typeface="Cambria Math" panose="02040503050406030204" pitchFamily="18" charset="0"/>
                          </a:rPr>
                          <m:t>(</m:t>
                        </m:r>
                        <m:r>
                          <a:rPr lang="en-US" sz="2400" i="1">
                            <a:solidFill>
                              <a:schemeClr val="accent1">
                                <a:lumMod val="60000"/>
                                <a:lumOff val="40000"/>
                              </a:schemeClr>
                            </a:solidFill>
                            <a:latin typeface="Cambria Math" panose="02040503050406030204" pitchFamily="18" charset="0"/>
                          </a:rPr>
                          <m:t>𝑢</m:t>
                        </m:r>
                        <m:r>
                          <a:rPr lang="en-US" sz="2400" i="1">
                            <a:solidFill>
                              <a:schemeClr val="accent1">
                                <a:lumMod val="60000"/>
                                <a:lumOff val="40000"/>
                              </a:schemeClr>
                            </a:solidFill>
                            <a:latin typeface="Cambria Math" panose="02040503050406030204" pitchFamily="18" charset="0"/>
                          </a:rPr>
                          <m:t>)ⅆ</m:t>
                        </m:r>
                        <m:r>
                          <a:rPr lang="en-US" sz="2400" i="1">
                            <a:solidFill>
                              <a:schemeClr val="accent1">
                                <a:lumMod val="60000"/>
                                <a:lumOff val="40000"/>
                              </a:schemeClr>
                            </a:solidFill>
                            <a:latin typeface="Cambria Math" panose="02040503050406030204" pitchFamily="18" charset="0"/>
                          </a:rPr>
                          <m:t>𝑢</m:t>
                        </m:r>
                      </m:e>
                    </m:nary>
                  </m:oMath>
                </a14:m>
                <a:endParaRPr lang="en-US" sz="2400" dirty="0">
                  <a:solidFill>
                    <a:schemeClr val="accent1">
                      <a:lumMod val="60000"/>
                      <a:lumOff val="40000"/>
                    </a:schemeClr>
                  </a:solidFill>
                </a:endParaRPr>
              </a:p>
            </p:txBody>
          </p:sp>
        </mc:Choice>
        <mc:Fallback>
          <p:sp>
            <p:nvSpPr>
              <p:cNvPr id="13" name="TextBox 12">
                <a:extLst>
                  <a:ext uri="{FF2B5EF4-FFF2-40B4-BE49-F238E27FC236}">
                    <a16:creationId xmlns:a16="http://schemas.microsoft.com/office/drawing/2014/main" id="{B5E6201A-499B-5B1A-609B-475A7E09279A}"/>
                  </a:ext>
                </a:extLst>
              </p:cNvPr>
              <p:cNvSpPr txBox="1">
                <a:spLocks noRot="1" noChangeAspect="1" noMove="1" noResize="1" noEditPoints="1" noAdjustHandles="1" noChangeArrowheads="1" noChangeShapeType="1" noTextEdit="1"/>
              </p:cNvSpPr>
              <p:nvPr/>
            </p:nvSpPr>
            <p:spPr>
              <a:xfrm>
                <a:off x="4360166" y="3968731"/>
                <a:ext cx="2539900" cy="1824859"/>
              </a:xfrm>
              <a:prstGeom prst="rect">
                <a:avLst/>
              </a:prstGeom>
              <a:blipFill>
                <a:blip r:embed="rId4"/>
                <a:stretch>
                  <a:fillRect l="-3483" t="-4828" b="-5655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4CC25CA7-AE0A-2B08-D02A-490549842C76}"/>
              </a:ext>
            </a:extLst>
          </p:cNvPr>
          <p:cNvSpPr>
            <a:spLocks noGrp="1"/>
          </p:cNvSpPr>
          <p:nvPr>
            <p:ph type="sldNum" sz="quarter" idx="12"/>
          </p:nvPr>
        </p:nvSpPr>
        <p:spPr/>
        <p:txBody>
          <a:bodyPr/>
          <a:lstStyle/>
          <a:p>
            <a:fld id="{E6F17052-71C2-B24A-95AF-DB458F93CB76}" type="slidenum">
              <a:rPr lang="en-US" smtClean="0"/>
              <a:t>6</a:t>
            </a:fld>
            <a:endParaRPr lang="en-US"/>
          </a:p>
        </p:txBody>
      </p:sp>
    </p:spTree>
    <p:extLst>
      <p:ext uri="{BB962C8B-B14F-4D97-AF65-F5344CB8AC3E}">
        <p14:creationId xmlns:p14="http://schemas.microsoft.com/office/powerpoint/2010/main" val="10781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98B723-4275-4166-C5CD-1099DC837AFE}"/>
              </a:ext>
            </a:extLst>
          </p:cNvPr>
          <p:cNvSpPr>
            <a:spLocks noGrp="1"/>
          </p:cNvSpPr>
          <p:nvPr>
            <p:ph type="title"/>
          </p:nvPr>
        </p:nvSpPr>
        <p:spPr>
          <a:xfrm>
            <a:off x="520996" y="269917"/>
            <a:ext cx="10738884" cy="1133693"/>
          </a:xfrm>
        </p:spPr>
        <p:txBody>
          <a:bodyPr vert="horz" lIns="91440" tIns="45720" rIns="91440" bIns="45720" rtlCol="0" anchor="ctr">
            <a:normAutofit/>
          </a:bodyPr>
          <a:lstStyle/>
          <a:p>
            <a:r>
              <a:rPr lang="en-US" sz="3200" spc="-60" dirty="0">
                <a:latin typeface="Century Gothic"/>
                <a:cs typeface="Century Gothic"/>
              </a:rPr>
              <a:t>The </a:t>
            </a:r>
            <a:r>
              <a:rPr lang="en-US" sz="3200" u="sng" spc="-60" dirty="0">
                <a:latin typeface="Century Gothic"/>
                <a:cs typeface="Century Gothic"/>
              </a:rPr>
              <a:t>Proportion</a:t>
            </a:r>
            <a:r>
              <a:rPr lang="en-US" sz="3200" spc="-60" dirty="0">
                <a:latin typeface="Century Gothic"/>
                <a:cs typeface="Century Gothic"/>
              </a:rPr>
              <a:t> in Cox Proportional Hazards Regression</a:t>
            </a:r>
          </a:p>
        </p:txBody>
      </p:sp>
      <p:graphicFrame>
        <p:nvGraphicFramePr>
          <p:cNvPr id="8" name="TextBox 5">
            <a:extLst>
              <a:ext uri="{FF2B5EF4-FFF2-40B4-BE49-F238E27FC236}">
                <a16:creationId xmlns:a16="http://schemas.microsoft.com/office/drawing/2014/main" id="{73248565-278D-E3BB-54D9-2DCCBD762BA2}"/>
              </a:ext>
            </a:extLst>
          </p:cNvPr>
          <p:cNvGraphicFramePr/>
          <p:nvPr>
            <p:extLst>
              <p:ext uri="{D42A27DB-BD31-4B8C-83A1-F6EECF244321}">
                <p14:modId xmlns:p14="http://schemas.microsoft.com/office/powerpoint/2010/main" val="3300926880"/>
              </p:ext>
            </p:extLst>
          </p:nvPr>
        </p:nvGraphicFramePr>
        <p:xfrm>
          <a:off x="606056" y="1307805"/>
          <a:ext cx="10409274" cy="4869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BD7C046E-464A-6DF5-69BC-838B3FB7CE02}"/>
              </a:ext>
            </a:extLst>
          </p:cNvPr>
          <p:cNvSpPr>
            <a:spLocks noGrp="1"/>
          </p:cNvSpPr>
          <p:nvPr>
            <p:ph type="sldNum" sz="quarter" idx="12"/>
          </p:nvPr>
        </p:nvSpPr>
        <p:spPr/>
        <p:txBody>
          <a:bodyPr/>
          <a:lstStyle/>
          <a:p>
            <a:fld id="{E6F17052-71C2-B24A-95AF-DB458F93CB76}" type="slidenum">
              <a:rPr lang="en-US" smtClean="0"/>
              <a:t>7</a:t>
            </a:fld>
            <a:endParaRPr lang="en-US"/>
          </a:p>
        </p:txBody>
      </p:sp>
    </p:spTree>
    <p:extLst>
      <p:ext uri="{BB962C8B-B14F-4D97-AF65-F5344CB8AC3E}">
        <p14:creationId xmlns:p14="http://schemas.microsoft.com/office/powerpoint/2010/main" val="150662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BF40-2599-C049-B037-3E05073D5F46}"/>
              </a:ext>
            </a:extLst>
          </p:cNvPr>
          <p:cNvSpPr>
            <a:spLocks noGrp="1"/>
          </p:cNvSpPr>
          <p:nvPr>
            <p:ph type="title"/>
          </p:nvPr>
        </p:nvSpPr>
        <p:spPr>
          <a:xfrm>
            <a:off x="482822" y="365125"/>
            <a:ext cx="11244890" cy="1325563"/>
          </a:xfrm>
        </p:spPr>
        <p:txBody>
          <a:bodyPr>
            <a:normAutofit/>
          </a:bodyPr>
          <a:lstStyle/>
          <a:p>
            <a:r>
              <a:rPr lang="en-US" sz="4000" dirty="0"/>
              <a:t>Example failures of Proportional Hazards assumption</a:t>
            </a:r>
          </a:p>
        </p:txBody>
      </p:sp>
      <p:pic>
        <p:nvPicPr>
          <p:cNvPr id="2050" name="Picture 2" descr="Figure 1. Graph of crossing survival curves">
            <a:extLst>
              <a:ext uri="{FF2B5EF4-FFF2-40B4-BE49-F238E27FC236}">
                <a16:creationId xmlns:a16="http://schemas.microsoft.com/office/drawing/2014/main" id="{2F01328E-70DB-4E42-9AEF-7A5CFEC10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22" y="2769771"/>
            <a:ext cx="5156507" cy="286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91D265-D762-E240-8D6A-3DD5C3094162}"/>
              </a:ext>
            </a:extLst>
          </p:cNvPr>
          <p:cNvSpPr txBox="1"/>
          <p:nvPr/>
        </p:nvSpPr>
        <p:spPr>
          <a:xfrm>
            <a:off x="1105786" y="1523458"/>
            <a:ext cx="10515600" cy="1200329"/>
          </a:xfrm>
          <a:prstGeom prst="rect">
            <a:avLst/>
          </a:prstGeom>
          <a:noFill/>
        </p:spPr>
        <p:txBody>
          <a:bodyPr wrap="square" rtlCol="0">
            <a:spAutoFit/>
          </a:bodyPr>
          <a:lstStyle/>
          <a:p>
            <a:endParaRPr lang="en-US" sz="2400" dirty="0"/>
          </a:p>
          <a:p>
            <a:r>
              <a:rPr lang="en-US" sz="2400" dirty="0"/>
              <a:t>Sample KM plots from</a:t>
            </a:r>
          </a:p>
          <a:p>
            <a:r>
              <a:rPr lang="en-US" sz="2400" dirty="0"/>
              <a:t> </a:t>
            </a:r>
            <a:r>
              <a:rPr lang="en-US" sz="2400" dirty="0">
                <a:hlinkClick r:id="rId4"/>
              </a:rPr>
              <a:t>https://www.theanalysisfactor.com/assumptions-cox-regression/</a:t>
            </a:r>
            <a:r>
              <a:rPr lang="en-US" sz="2400" dirty="0"/>
              <a:t> </a:t>
            </a:r>
          </a:p>
        </p:txBody>
      </p:sp>
      <p:sp>
        <p:nvSpPr>
          <p:cNvPr id="10" name="TextBox 9">
            <a:extLst>
              <a:ext uri="{FF2B5EF4-FFF2-40B4-BE49-F238E27FC236}">
                <a16:creationId xmlns:a16="http://schemas.microsoft.com/office/drawing/2014/main" id="{6E94C3B9-45E1-7442-8A9A-CA5EAA8A00D2}"/>
              </a:ext>
            </a:extLst>
          </p:cNvPr>
          <p:cNvSpPr txBox="1"/>
          <p:nvPr/>
        </p:nvSpPr>
        <p:spPr>
          <a:xfrm>
            <a:off x="719743" y="5865147"/>
            <a:ext cx="3176832" cy="400110"/>
          </a:xfrm>
          <a:prstGeom prst="rect">
            <a:avLst/>
          </a:prstGeom>
          <a:noFill/>
        </p:spPr>
        <p:txBody>
          <a:bodyPr wrap="none" rtlCol="0">
            <a:spAutoFit/>
          </a:bodyPr>
          <a:lstStyle/>
          <a:p>
            <a:r>
              <a:rPr lang="en-US" sz="2000" dirty="0"/>
              <a:t>Crossing – not proportional</a:t>
            </a:r>
          </a:p>
        </p:txBody>
      </p:sp>
      <p:pic>
        <p:nvPicPr>
          <p:cNvPr id="2052" name="Picture 4" descr="Figure 2. Kaplan-Meier curve with only one curve leveling off">
            <a:extLst>
              <a:ext uri="{FF2B5EF4-FFF2-40B4-BE49-F238E27FC236}">
                <a16:creationId xmlns:a16="http://schemas.microsoft.com/office/drawing/2014/main" id="{B67BC6D5-D420-9B4D-A59F-EB6F09095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066" y="2748993"/>
            <a:ext cx="5557712" cy="30823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51136A4-2142-1D46-A2A1-51C9A6B0E3D1}"/>
              </a:ext>
            </a:extLst>
          </p:cNvPr>
          <p:cNvSpPr txBox="1"/>
          <p:nvPr/>
        </p:nvSpPr>
        <p:spPr>
          <a:xfrm>
            <a:off x="5961066" y="6065202"/>
            <a:ext cx="4399731" cy="400110"/>
          </a:xfrm>
          <a:prstGeom prst="rect">
            <a:avLst/>
          </a:prstGeom>
          <a:noFill/>
        </p:spPr>
        <p:txBody>
          <a:bodyPr wrap="none" rtlCol="0">
            <a:spAutoFit/>
          </a:bodyPr>
          <a:lstStyle/>
          <a:p>
            <a:r>
              <a:rPr lang="en-US" sz="2000" dirty="0"/>
              <a:t>One curve plateaus, other keeps going</a:t>
            </a:r>
          </a:p>
        </p:txBody>
      </p:sp>
      <p:sp>
        <p:nvSpPr>
          <p:cNvPr id="4" name="Slide Number Placeholder 3">
            <a:extLst>
              <a:ext uri="{FF2B5EF4-FFF2-40B4-BE49-F238E27FC236}">
                <a16:creationId xmlns:a16="http://schemas.microsoft.com/office/drawing/2014/main" id="{C9261D1F-BA40-0D8C-AF35-C6E8246E7754}"/>
              </a:ext>
            </a:extLst>
          </p:cNvPr>
          <p:cNvSpPr>
            <a:spLocks noGrp="1"/>
          </p:cNvSpPr>
          <p:nvPr>
            <p:ph type="sldNum" sz="quarter" idx="12"/>
          </p:nvPr>
        </p:nvSpPr>
        <p:spPr/>
        <p:txBody>
          <a:bodyPr/>
          <a:lstStyle/>
          <a:p>
            <a:fld id="{E6F17052-71C2-B24A-95AF-DB458F93CB76}" type="slidenum">
              <a:rPr lang="en-US" smtClean="0"/>
              <a:t>8</a:t>
            </a:fld>
            <a:endParaRPr lang="en-US"/>
          </a:p>
        </p:txBody>
      </p:sp>
    </p:spTree>
    <p:extLst>
      <p:ext uri="{BB962C8B-B14F-4D97-AF65-F5344CB8AC3E}">
        <p14:creationId xmlns:p14="http://schemas.microsoft.com/office/powerpoint/2010/main" val="73131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41BC-80D0-E845-A09E-C1B150CDBE5E}"/>
              </a:ext>
            </a:extLst>
          </p:cNvPr>
          <p:cNvSpPr>
            <a:spLocks noGrp="1"/>
          </p:cNvSpPr>
          <p:nvPr>
            <p:ph type="title"/>
          </p:nvPr>
        </p:nvSpPr>
        <p:spPr>
          <a:xfrm>
            <a:off x="2773610" y="157433"/>
            <a:ext cx="7296513" cy="541403"/>
          </a:xfrm>
        </p:spPr>
        <p:txBody>
          <a:bodyPr vert="horz" lIns="91440" tIns="45720" rIns="91440" bIns="45720" rtlCol="0" anchor="b">
            <a:normAutofit fontScale="90000"/>
          </a:bodyPr>
          <a:lstStyle/>
          <a:p>
            <a:pPr defTabSz="914400"/>
            <a:r>
              <a:rPr lang="en-US" sz="4200" dirty="0"/>
              <a:t>R resources for Cox models</a:t>
            </a:r>
          </a:p>
        </p:txBody>
      </p:sp>
      <p:graphicFrame>
        <p:nvGraphicFramePr>
          <p:cNvPr id="11" name="Table 11">
            <a:extLst>
              <a:ext uri="{FF2B5EF4-FFF2-40B4-BE49-F238E27FC236}">
                <a16:creationId xmlns:a16="http://schemas.microsoft.com/office/drawing/2014/main" id="{14A69F97-3CA5-A149-AEBB-B5814C249001}"/>
              </a:ext>
            </a:extLst>
          </p:cNvPr>
          <p:cNvGraphicFramePr>
            <a:graphicFrameLocks noGrp="1"/>
          </p:cNvGraphicFramePr>
          <p:nvPr>
            <p:extLst>
              <p:ext uri="{D42A27DB-BD31-4B8C-83A1-F6EECF244321}">
                <p14:modId xmlns:p14="http://schemas.microsoft.com/office/powerpoint/2010/main" val="3099125164"/>
              </p:ext>
            </p:extLst>
          </p:nvPr>
        </p:nvGraphicFramePr>
        <p:xfrm>
          <a:off x="1010093" y="698837"/>
          <a:ext cx="10334847" cy="6150170"/>
        </p:xfrm>
        <a:graphic>
          <a:graphicData uri="http://schemas.openxmlformats.org/drawingml/2006/table">
            <a:tbl>
              <a:tblPr firstRow="1" bandRow="1">
                <a:tableStyleId>{3B4B98B0-60AC-42C2-AFA5-B58CD77FA1E5}</a:tableStyleId>
              </a:tblPr>
              <a:tblGrid>
                <a:gridCol w="5181584">
                  <a:extLst>
                    <a:ext uri="{9D8B030D-6E8A-4147-A177-3AD203B41FA5}">
                      <a16:colId xmlns:a16="http://schemas.microsoft.com/office/drawing/2014/main" val="3307532435"/>
                    </a:ext>
                  </a:extLst>
                </a:gridCol>
                <a:gridCol w="5153263">
                  <a:extLst>
                    <a:ext uri="{9D8B030D-6E8A-4147-A177-3AD203B41FA5}">
                      <a16:colId xmlns:a16="http://schemas.microsoft.com/office/drawing/2014/main" val="2464226563"/>
                    </a:ext>
                  </a:extLst>
                </a:gridCol>
              </a:tblGrid>
              <a:tr h="373675">
                <a:tc gridSpan="2">
                  <a:txBody>
                    <a:bodyPr/>
                    <a:lstStyle/>
                    <a:p>
                      <a:r>
                        <a:rPr lang="en-US" sz="2000" dirty="0"/>
                        <a:t>Survival package, written by Terry </a:t>
                      </a:r>
                      <a:r>
                        <a:rPr lang="en-US" sz="2000" dirty="0" err="1"/>
                        <a:t>Therneau</a:t>
                      </a:r>
                      <a:endParaRPr lang="en-US" sz="2000" dirty="0"/>
                    </a:p>
                  </a:txBody>
                  <a:tcPr marL="57152" marR="57152" marT="28576" marB="28576"/>
                </a:tc>
                <a:tc hMerge="1">
                  <a:txBody>
                    <a:bodyPr/>
                    <a:lstStyle/>
                    <a:p>
                      <a:endParaRPr lang="en-US" sz="1400" dirty="0"/>
                    </a:p>
                  </a:txBody>
                  <a:tcPr/>
                </a:tc>
                <a:extLst>
                  <a:ext uri="{0D108BD9-81ED-4DB2-BD59-A6C34878D82A}">
                    <a16:rowId xmlns:a16="http://schemas.microsoft.com/office/drawing/2014/main" val="372917797"/>
                  </a:ext>
                </a:extLst>
              </a:tr>
              <a:tr h="373675">
                <a:tc>
                  <a:txBody>
                    <a:bodyPr/>
                    <a:lstStyle/>
                    <a:p>
                      <a:r>
                        <a:rPr lang="en-US" sz="2000"/>
                        <a:t>Functions</a:t>
                      </a:r>
                    </a:p>
                  </a:txBody>
                  <a:tcPr marL="57152" marR="57152" marT="28576" marB="28576"/>
                </a:tc>
                <a:tc>
                  <a:txBody>
                    <a:bodyPr/>
                    <a:lstStyle/>
                    <a:p>
                      <a:r>
                        <a:rPr lang="en-US" sz="2000"/>
                        <a:t>Vignettes (selection)</a:t>
                      </a:r>
                    </a:p>
                  </a:txBody>
                  <a:tcPr marL="57152" marR="57152" marT="28576" marB="28576"/>
                </a:tc>
                <a:extLst>
                  <a:ext uri="{0D108BD9-81ED-4DB2-BD59-A6C34878D82A}">
                    <a16:rowId xmlns:a16="http://schemas.microsoft.com/office/drawing/2014/main" val="2589026513"/>
                  </a:ext>
                </a:extLst>
              </a:tr>
              <a:tr h="2576378">
                <a:tc>
                  <a:txBody>
                    <a:bodyPr/>
                    <a:lstStyle/>
                    <a:p>
                      <a:r>
                        <a:rPr lang="en-US" sz="2000" b="1" dirty="0" err="1"/>
                        <a:t>coxph</a:t>
                      </a:r>
                      <a:r>
                        <a:rPr lang="en-US" sz="2000" dirty="0"/>
                        <a:t>: do the regression</a:t>
                      </a:r>
                    </a:p>
                    <a:p>
                      <a:endParaRPr lang="en-US" sz="2000" dirty="0"/>
                    </a:p>
                    <a:p>
                      <a:r>
                        <a:rPr lang="en-US" sz="2000" b="1" dirty="0" err="1"/>
                        <a:t>cox.zph</a:t>
                      </a:r>
                      <a:r>
                        <a:rPr lang="en-US" sz="2000" dirty="0"/>
                        <a:t>: test the proportional hazards assumption (residuals vs expectation)</a:t>
                      </a:r>
                    </a:p>
                    <a:p>
                      <a:endParaRPr lang="en-US" sz="2000" dirty="0"/>
                    </a:p>
                    <a:p>
                      <a:r>
                        <a:rPr lang="en-US" sz="2000" b="1" dirty="0"/>
                        <a:t>concordance: </a:t>
                      </a:r>
                      <a:r>
                        <a:rPr lang="en-US" sz="2000" b="0" dirty="0"/>
                        <a:t>assess predictive power</a:t>
                      </a:r>
                      <a:endParaRPr lang="en-US" sz="2000" i="1" dirty="0"/>
                    </a:p>
                  </a:txBody>
                  <a:tcPr marL="57152" marR="57152" marT="28576" marB="28576"/>
                </a:tc>
                <a:tc>
                  <a:txBody>
                    <a:bodyPr/>
                    <a:lstStyle/>
                    <a:p>
                      <a:r>
                        <a:rPr lang="en-US" sz="2000" b="1" dirty="0"/>
                        <a:t>survival: </a:t>
                      </a:r>
                      <a:r>
                        <a:rPr lang="en-US" sz="2000" dirty="0"/>
                        <a:t>includes review of recurrent events and competing risks</a:t>
                      </a:r>
                    </a:p>
                    <a:p>
                      <a:endParaRPr lang="en-US" sz="2000" dirty="0"/>
                    </a:p>
                    <a:p>
                      <a:r>
                        <a:rPr lang="en-US" sz="2000" b="1" dirty="0" err="1"/>
                        <a:t>timedep</a:t>
                      </a:r>
                      <a:r>
                        <a:rPr lang="en-US" sz="2000" dirty="0"/>
                        <a:t>: “</a:t>
                      </a:r>
                      <a:r>
                        <a:rPr lang="en-US" sz="2000" kern="1200" dirty="0">
                          <a:solidFill>
                            <a:schemeClr val="dk1"/>
                          </a:solidFill>
                          <a:effectLst/>
                        </a:rPr>
                        <a:t>Using Time Dependent Covariates and Time Dependent</a:t>
                      </a:r>
                    </a:p>
                    <a:p>
                      <a:r>
                        <a:rPr lang="en-US" sz="2000" kern="1200" dirty="0" err="1">
                          <a:solidFill>
                            <a:schemeClr val="dk1"/>
                          </a:solidFill>
                          <a:effectLst/>
                        </a:rPr>
                        <a:t>Coeffcients</a:t>
                      </a:r>
                      <a:r>
                        <a:rPr lang="en-US" sz="2000" kern="1200" dirty="0">
                          <a:solidFill>
                            <a:schemeClr val="dk1"/>
                          </a:solidFill>
                          <a:effectLst/>
                        </a:rPr>
                        <a:t> in the Cox Model</a:t>
                      </a:r>
                      <a:r>
                        <a:rPr lang="en-US" sz="2000" dirty="0"/>
                        <a:t>”</a:t>
                      </a:r>
                    </a:p>
                    <a:p>
                      <a:endParaRPr lang="en-US" sz="2000" dirty="0"/>
                    </a:p>
                    <a:p>
                      <a:r>
                        <a:rPr lang="en-US" sz="2000" b="1" dirty="0"/>
                        <a:t>splines</a:t>
                      </a:r>
                      <a:r>
                        <a:rPr lang="en-US" sz="2000" dirty="0"/>
                        <a:t>: “Spline terms in a Cox model”</a:t>
                      </a:r>
                    </a:p>
                  </a:txBody>
                  <a:tcPr marL="57152" marR="57152" marT="28576" marB="28576"/>
                </a:tc>
                <a:extLst>
                  <a:ext uri="{0D108BD9-81ED-4DB2-BD59-A6C34878D82A}">
                    <a16:rowId xmlns:a16="http://schemas.microsoft.com/office/drawing/2014/main" val="764412451"/>
                  </a:ext>
                </a:extLst>
              </a:tr>
              <a:tr h="373675">
                <a:tc gridSpan="2">
                  <a:txBody>
                    <a:bodyPr/>
                    <a:lstStyle/>
                    <a:p>
                      <a:r>
                        <a:rPr lang="en-US" sz="2000" b="1" u="sng" dirty="0"/>
                        <a:t>Other packages</a:t>
                      </a:r>
                      <a:endParaRPr lang="en-US" sz="2000" b="1" i="0" u="sng" dirty="0"/>
                    </a:p>
                  </a:txBody>
                  <a:tcPr marL="57152" marR="57152" marT="28576" marB="28576"/>
                </a:tc>
                <a:tc hMerge="1">
                  <a:txBody>
                    <a:bodyPr/>
                    <a:lstStyle/>
                    <a:p>
                      <a:endParaRPr lang="en-US" sz="1400" i="0" dirty="0"/>
                    </a:p>
                  </a:txBody>
                  <a:tcPr/>
                </a:tc>
                <a:extLst>
                  <a:ext uri="{0D108BD9-81ED-4DB2-BD59-A6C34878D82A}">
                    <a16:rowId xmlns:a16="http://schemas.microsoft.com/office/drawing/2014/main" val="1374510098"/>
                  </a:ext>
                </a:extLst>
              </a:tr>
              <a:tr h="2452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err="1"/>
                        <a:t>survminer</a:t>
                      </a:r>
                      <a:r>
                        <a:rPr lang="en-US" sz="2000" b="0" dirty="0"/>
                        <a:t> making survival analyses more attractive and/or informative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err="1"/>
                        <a:t>coxme</a:t>
                      </a:r>
                      <a:r>
                        <a:rPr lang="en-US" sz="2000" b="0" dirty="0"/>
                        <a:t>: add mixed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u="none" dirty="0"/>
                        <a:t>survey: options for IPW-weighted Cox models and Kaplan-Meier curves</a:t>
                      </a:r>
                    </a:p>
                  </a:txBody>
                  <a:tcPr marL="57152" marR="57152" marT="28576" marB="285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t>rms: assessing predictive power and accuracy of assumptions Part of the “</a:t>
                      </a:r>
                      <a:r>
                        <a:rPr lang="en-US" sz="2000" b="0" dirty="0" err="1"/>
                        <a:t>Harrelverse</a:t>
                      </a:r>
                      <a:r>
                        <a:rPr lang="en-US" sz="2000" b="0" dirty="0"/>
                        <a:t>”</a:t>
                      </a:r>
                      <a:endParaRPr lang="en-US" sz="2000" b="0" u="none" dirty="0"/>
                    </a:p>
                    <a:p>
                      <a:endParaRPr lang="en-US" sz="2000" b="0" u="none" dirty="0"/>
                    </a:p>
                    <a:p>
                      <a:r>
                        <a:rPr lang="en-US" sz="2000" b="0" u="none" dirty="0"/>
                        <a:t>CRAN task view for Survival Analysis</a:t>
                      </a:r>
                      <a:endParaRPr lang="en-US" sz="2000" b="0" i="0" u="sng" dirty="0"/>
                    </a:p>
                  </a:txBody>
                  <a:tcPr marL="57152" marR="57152" marT="28576" marB="28576"/>
                </a:tc>
                <a:extLst>
                  <a:ext uri="{0D108BD9-81ED-4DB2-BD59-A6C34878D82A}">
                    <a16:rowId xmlns:a16="http://schemas.microsoft.com/office/drawing/2014/main" val="3260596761"/>
                  </a:ext>
                </a:extLst>
              </a:tr>
            </a:tbl>
          </a:graphicData>
        </a:graphic>
      </p:graphicFrame>
      <p:sp>
        <p:nvSpPr>
          <p:cNvPr id="4" name="Slide Number Placeholder 3">
            <a:extLst>
              <a:ext uri="{FF2B5EF4-FFF2-40B4-BE49-F238E27FC236}">
                <a16:creationId xmlns:a16="http://schemas.microsoft.com/office/drawing/2014/main" id="{CE4EACF9-A131-4E6E-65F3-3397EEB47411}"/>
              </a:ext>
            </a:extLst>
          </p:cNvPr>
          <p:cNvSpPr>
            <a:spLocks noGrp="1"/>
          </p:cNvSpPr>
          <p:nvPr>
            <p:ph type="sldNum" sz="quarter" idx="12"/>
          </p:nvPr>
        </p:nvSpPr>
        <p:spPr/>
        <p:txBody>
          <a:bodyPr/>
          <a:lstStyle/>
          <a:p>
            <a:fld id="{E6F17052-71C2-B24A-95AF-DB458F93CB76}" type="slidenum">
              <a:rPr lang="en-US" smtClean="0"/>
              <a:t>9</a:t>
            </a:fld>
            <a:endParaRPr lang="en-US"/>
          </a:p>
        </p:txBody>
      </p:sp>
    </p:spTree>
    <p:extLst>
      <p:ext uri="{BB962C8B-B14F-4D97-AF65-F5344CB8AC3E}">
        <p14:creationId xmlns:p14="http://schemas.microsoft.com/office/powerpoint/2010/main" val="1769049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29418</TotalTime>
  <Words>2043</Words>
  <Application>Microsoft Macintosh PowerPoint</Application>
  <PresentationFormat>Widescreen</PresentationFormat>
  <Paragraphs>276</Paragraphs>
  <Slides>31</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Aptos</vt:lpstr>
      <vt:lpstr>Aptos Display</vt:lpstr>
      <vt:lpstr>Arial</vt:lpstr>
      <vt:lpstr>Calibri</vt:lpstr>
      <vt:lpstr>Cambria Math</vt:lpstr>
      <vt:lpstr>Century Gothic</vt:lpstr>
      <vt:lpstr>Courier New</vt:lpstr>
      <vt:lpstr>RjrbqpMyriadPro</vt:lpstr>
      <vt:lpstr>Symbol</vt:lpstr>
      <vt:lpstr>Office Theme</vt:lpstr>
      <vt:lpstr>Cox Regression and other ways to survive survival analyses</vt:lpstr>
      <vt:lpstr>Very Important Disclaimers</vt:lpstr>
      <vt:lpstr>Goals</vt:lpstr>
      <vt:lpstr>What is Cox Proportional Hazards Regression?</vt:lpstr>
      <vt:lpstr>The Cox in Cox Proportional Hazards regression</vt:lpstr>
      <vt:lpstr>The Hazard in Cox Proportional Hazards Regression</vt:lpstr>
      <vt:lpstr>The Proportion in Cox Proportional Hazards Regression</vt:lpstr>
      <vt:lpstr>Example failures of Proportional Hazards assumption</vt:lpstr>
      <vt:lpstr>R resources for Cox models</vt:lpstr>
      <vt:lpstr>How is Cox regression used and interpreted?</vt:lpstr>
      <vt:lpstr>Why do a regression?</vt:lpstr>
      <vt:lpstr>Why Cox model?</vt:lpstr>
      <vt:lpstr>Hazard Ratios from Cox regression</vt:lpstr>
      <vt:lpstr>Info from coxph call</vt:lpstr>
      <vt:lpstr>Notes on statistical power</vt:lpstr>
      <vt:lpstr>Survival curve from Cox regression</vt:lpstr>
      <vt:lpstr>Continuous predictors</vt:lpstr>
      <vt:lpstr>Which Predictors to Use?</vt:lpstr>
      <vt:lpstr>Special Cases</vt:lpstr>
      <vt:lpstr>Correlated Data</vt:lpstr>
      <vt:lpstr>Time-varying predictors</vt:lpstr>
      <vt:lpstr>Competing risks</vt:lpstr>
      <vt:lpstr>Competing methods? The Fine-Gray approach to competing risk</vt:lpstr>
      <vt:lpstr>How do you check the model?</vt:lpstr>
      <vt:lpstr>Assumptions of Proportional Hazards model</vt:lpstr>
      <vt:lpstr>Testing proportional hazard assumption</vt:lpstr>
      <vt:lpstr>Fixes for significant cox.zph test</vt:lpstr>
      <vt:lpstr>Parametric survival regression</vt:lpstr>
      <vt:lpstr>Checking the model for predictive accuracy</vt:lpstr>
      <vt:lpstr>Example Validation (Charlson, 1987)</vt:lpstr>
      <vt:lpstr>Remember: Oscar doesn’t care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PEDSnet Board Meeting</dc:title>
  <dc:creator>Chris Forrest</dc:creator>
  <cp:lastModifiedBy>Maltenfort, Mitchell</cp:lastModifiedBy>
  <cp:revision>1057</cp:revision>
  <cp:lastPrinted>2021-01-21T16:42:04Z</cp:lastPrinted>
  <dcterms:created xsi:type="dcterms:W3CDTF">2014-04-18T13:56:29Z</dcterms:created>
  <dcterms:modified xsi:type="dcterms:W3CDTF">2024-05-27T20:07:34Z</dcterms:modified>
</cp:coreProperties>
</file>