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3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55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54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4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59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03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5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2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0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64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00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1409-B5E5-4726-9CEF-74C12EE643D2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C1409-B5E5-4726-9CEF-74C12EE643D2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C308-B792-4919-8E10-F545224BA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49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feld 32"/>
          <p:cNvSpPr txBox="1"/>
          <p:nvPr/>
        </p:nvSpPr>
        <p:spPr>
          <a:xfrm>
            <a:off x="714540" y="9565"/>
            <a:ext cx="19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Official </a:t>
            </a:r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Pfeil nach rechts 33"/>
          <p:cNvSpPr/>
          <p:nvPr/>
        </p:nvSpPr>
        <p:spPr>
          <a:xfrm>
            <a:off x="2756068" y="1290840"/>
            <a:ext cx="720000" cy="7200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699061" y="194231"/>
            <a:ext cx="19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683582" y="9565"/>
            <a:ext cx="19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de-D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calculations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9668102" y="9565"/>
            <a:ext cx="19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Recom-mendation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62382" y="2495073"/>
            <a:ext cx="2084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Why do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EF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vary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558486" y="2495073"/>
            <a:ext cx="2261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aspects influence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EF?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518269" y="2495073"/>
            <a:ext cx="2310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 large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influence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each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204441" y="2495073"/>
            <a:ext cx="2907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choices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each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scope 2 </a:t>
            </a:r>
            <a:r>
              <a:rPr lang="de-D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accounting</a:t>
            </a: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37163" y="5920195"/>
            <a:ext cx="246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de-DE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788346" y="5920195"/>
            <a:ext cx="180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9 aspects</a:t>
            </a:r>
            <a:endParaRPr lang="de-DE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65989" y="5920195"/>
            <a:ext cx="2460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0.2-94.1 %</a:t>
            </a:r>
            <a:endParaRPr lang="de-DE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9501868" y="5920195"/>
            <a:ext cx="231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Recommended </a:t>
            </a:r>
            <a:r>
              <a:rPr lang="de-DE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choices</a:t>
            </a:r>
            <a:endParaRPr lang="de-DE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uppieren 84"/>
          <p:cNvGrpSpPr/>
          <p:nvPr/>
        </p:nvGrpSpPr>
        <p:grpSpPr>
          <a:xfrm>
            <a:off x="3952758" y="869898"/>
            <a:ext cx="1472607" cy="1561884"/>
            <a:chOff x="4068513" y="1291504"/>
            <a:chExt cx="1472607" cy="1561884"/>
          </a:xfrm>
        </p:grpSpPr>
        <p:sp>
          <p:nvSpPr>
            <p:cNvPr id="39" name="Freeform 801">
              <a:extLst>
                <a:ext uri="{FF2B5EF4-FFF2-40B4-BE49-F238E27FC236}">
                  <a16:creationId xmlns:a16="http://schemas.microsoft.com/office/drawing/2014/main" id="{10D46C0F-6C9A-43FB-87BF-7F173F799AF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61120" y="1773388"/>
              <a:ext cx="1080000" cy="1080000"/>
            </a:xfrm>
            <a:custGeom>
              <a:avLst/>
              <a:gdLst>
                <a:gd name="T0" fmla="*/ 502 w 544"/>
                <a:gd name="T1" fmla="*/ 544 h 544"/>
                <a:gd name="T2" fmla="*/ 472 w 544"/>
                <a:gd name="T3" fmla="*/ 531 h 544"/>
                <a:gd name="T4" fmla="*/ 360 w 544"/>
                <a:gd name="T5" fmla="*/ 419 h 544"/>
                <a:gd name="T6" fmla="*/ 230 w 544"/>
                <a:gd name="T7" fmla="*/ 460 h 544"/>
                <a:gd name="T8" fmla="*/ 0 w 544"/>
                <a:gd name="T9" fmla="*/ 230 h 544"/>
                <a:gd name="T10" fmla="*/ 230 w 544"/>
                <a:gd name="T11" fmla="*/ 0 h 544"/>
                <a:gd name="T12" fmla="*/ 460 w 544"/>
                <a:gd name="T13" fmla="*/ 230 h 544"/>
                <a:gd name="T14" fmla="*/ 420 w 544"/>
                <a:gd name="T15" fmla="*/ 360 h 544"/>
                <a:gd name="T16" fmla="*/ 532 w 544"/>
                <a:gd name="T17" fmla="*/ 472 h 544"/>
                <a:gd name="T18" fmla="*/ 544 w 544"/>
                <a:gd name="T19" fmla="*/ 502 h 544"/>
                <a:gd name="T20" fmla="*/ 502 w 544"/>
                <a:gd name="T21" fmla="*/ 544 h 544"/>
                <a:gd name="T22" fmla="*/ 230 w 544"/>
                <a:gd name="T23" fmla="*/ 83 h 544"/>
                <a:gd name="T24" fmla="*/ 84 w 544"/>
                <a:gd name="T25" fmla="*/ 230 h 544"/>
                <a:gd name="T26" fmla="*/ 230 w 544"/>
                <a:gd name="T27" fmla="*/ 376 h 544"/>
                <a:gd name="T28" fmla="*/ 376 w 544"/>
                <a:gd name="T29" fmla="*/ 230 h 544"/>
                <a:gd name="T30" fmla="*/ 230 w 544"/>
                <a:gd name="T31" fmla="*/ 8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4" h="544">
                  <a:moveTo>
                    <a:pt x="502" y="544"/>
                  </a:moveTo>
                  <a:cubicBezTo>
                    <a:pt x="491" y="544"/>
                    <a:pt x="480" y="539"/>
                    <a:pt x="472" y="531"/>
                  </a:cubicBezTo>
                  <a:cubicBezTo>
                    <a:pt x="360" y="419"/>
                    <a:pt x="360" y="419"/>
                    <a:pt x="360" y="419"/>
                  </a:cubicBezTo>
                  <a:cubicBezTo>
                    <a:pt x="322" y="446"/>
                    <a:pt x="276" y="460"/>
                    <a:pt x="230" y="460"/>
                  </a:cubicBezTo>
                  <a:cubicBezTo>
                    <a:pt x="103" y="460"/>
                    <a:pt x="0" y="357"/>
                    <a:pt x="0" y="230"/>
                  </a:cubicBezTo>
                  <a:cubicBezTo>
                    <a:pt x="0" y="103"/>
                    <a:pt x="103" y="0"/>
                    <a:pt x="230" y="0"/>
                  </a:cubicBezTo>
                  <a:cubicBezTo>
                    <a:pt x="357" y="0"/>
                    <a:pt x="460" y="103"/>
                    <a:pt x="460" y="230"/>
                  </a:cubicBezTo>
                  <a:cubicBezTo>
                    <a:pt x="460" y="276"/>
                    <a:pt x="446" y="322"/>
                    <a:pt x="420" y="360"/>
                  </a:cubicBezTo>
                  <a:cubicBezTo>
                    <a:pt x="532" y="472"/>
                    <a:pt x="532" y="472"/>
                    <a:pt x="532" y="472"/>
                  </a:cubicBezTo>
                  <a:cubicBezTo>
                    <a:pt x="539" y="480"/>
                    <a:pt x="544" y="491"/>
                    <a:pt x="544" y="502"/>
                  </a:cubicBezTo>
                  <a:cubicBezTo>
                    <a:pt x="544" y="525"/>
                    <a:pt x="525" y="544"/>
                    <a:pt x="502" y="544"/>
                  </a:cubicBezTo>
                  <a:close/>
                  <a:moveTo>
                    <a:pt x="230" y="83"/>
                  </a:moveTo>
                  <a:cubicBezTo>
                    <a:pt x="149" y="83"/>
                    <a:pt x="84" y="149"/>
                    <a:pt x="84" y="230"/>
                  </a:cubicBezTo>
                  <a:cubicBezTo>
                    <a:pt x="84" y="311"/>
                    <a:pt x="149" y="376"/>
                    <a:pt x="230" y="376"/>
                  </a:cubicBezTo>
                  <a:cubicBezTo>
                    <a:pt x="311" y="376"/>
                    <a:pt x="376" y="311"/>
                    <a:pt x="376" y="230"/>
                  </a:cubicBezTo>
                  <a:cubicBezTo>
                    <a:pt x="376" y="149"/>
                    <a:pt x="311" y="83"/>
                    <a:pt x="230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40" name="Freeform 820">
              <a:extLst>
                <a:ext uri="{FF2B5EF4-FFF2-40B4-BE49-F238E27FC236}">
                  <a16:creationId xmlns:a16="http://schemas.microsoft.com/office/drawing/2014/main" id="{BE5D51E0-31AE-49BC-A534-99101C38E47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68513" y="1291504"/>
              <a:ext cx="917419" cy="1080000"/>
            </a:xfrm>
            <a:custGeom>
              <a:avLst/>
              <a:gdLst>
                <a:gd name="T0" fmla="*/ 502 w 502"/>
                <a:gd name="T1" fmla="*/ 178 h 585"/>
                <a:gd name="T2" fmla="*/ 502 w 502"/>
                <a:gd name="T3" fmla="*/ 554 h 585"/>
                <a:gd name="T4" fmla="*/ 471 w 502"/>
                <a:gd name="T5" fmla="*/ 585 h 585"/>
                <a:gd name="T6" fmla="*/ 31 w 502"/>
                <a:gd name="T7" fmla="*/ 585 h 585"/>
                <a:gd name="T8" fmla="*/ 0 w 502"/>
                <a:gd name="T9" fmla="*/ 554 h 585"/>
                <a:gd name="T10" fmla="*/ 0 w 502"/>
                <a:gd name="T11" fmla="*/ 31 h 585"/>
                <a:gd name="T12" fmla="*/ 31 w 502"/>
                <a:gd name="T13" fmla="*/ 0 h 585"/>
                <a:gd name="T14" fmla="*/ 324 w 502"/>
                <a:gd name="T15" fmla="*/ 0 h 585"/>
                <a:gd name="T16" fmla="*/ 378 w 502"/>
                <a:gd name="T17" fmla="*/ 22 h 585"/>
                <a:gd name="T18" fmla="*/ 480 w 502"/>
                <a:gd name="T19" fmla="*/ 124 h 585"/>
                <a:gd name="T20" fmla="*/ 502 w 502"/>
                <a:gd name="T21" fmla="*/ 178 h 585"/>
                <a:gd name="T22" fmla="*/ 460 w 502"/>
                <a:gd name="T23" fmla="*/ 209 h 585"/>
                <a:gd name="T24" fmla="*/ 324 w 502"/>
                <a:gd name="T25" fmla="*/ 209 h 585"/>
                <a:gd name="T26" fmla="*/ 293 w 502"/>
                <a:gd name="T27" fmla="*/ 178 h 585"/>
                <a:gd name="T28" fmla="*/ 293 w 502"/>
                <a:gd name="T29" fmla="*/ 42 h 585"/>
                <a:gd name="T30" fmla="*/ 42 w 502"/>
                <a:gd name="T31" fmla="*/ 42 h 585"/>
                <a:gd name="T32" fmla="*/ 42 w 502"/>
                <a:gd name="T33" fmla="*/ 544 h 585"/>
                <a:gd name="T34" fmla="*/ 460 w 502"/>
                <a:gd name="T35" fmla="*/ 544 h 585"/>
                <a:gd name="T36" fmla="*/ 460 w 502"/>
                <a:gd name="T37" fmla="*/ 209 h 585"/>
                <a:gd name="T38" fmla="*/ 335 w 502"/>
                <a:gd name="T39" fmla="*/ 167 h 585"/>
                <a:gd name="T40" fmla="*/ 457 w 502"/>
                <a:gd name="T41" fmla="*/ 167 h 585"/>
                <a:gd name="T42" fmla="*/ 450 w 502"/>
                <a:gd name="T43" fmla="*/ 154 h 585"/>
                <a:gd name="T44" fmla="*/ 348 w 502"/>
                <a:gd name="T45" fmla="*/ 52 h 585"/>
                <a:gd name="T46" fmla="*/ 335 w 502"/>
                <a:gd name="T47" fmla="*/ 44 h 585"/>
                <a:gd name="T48" fmla="*/ 335 w 502"/>
                <a:gd name="T49" fmla="*/ 16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2" h="585">
                  <a:moveTo>
                    <a:pt x="502" y="178"/>
                  </a:moveTo>
                  <a:cubicBezTo>
                    <a:pt x="502" y="554"/>
                    <a:pt x="502" y="554"/>
                    <a:pt x="502" y="554"/>
                  </a:cubicBezTo>
                  <a:cubicBezTo>
                    <a:pt x="502" y="571"/>
                    <a:pt x="488" y="585"/>
                    <a:pt x="471" y="585"/>
                  </a:cubicBezTo>
                  <a:cubicBezTo>
                    <a:pt x="31" y="585"/>
                    <a:pt x="31" y="585"/>
                    <a:pt x="31" y="585"/>
                  </a:cubicBezTo>
                  <a:cubicBezTo>
                    <a:pt x="14" y="585"/>
                    <a:pt x="0" y="571"/>
                    <a:pt x="0" y="55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41" y="0"/>
                    <a:pt x="366" y="10"/>
                    <a:pt x="378" y="22"/>
                  </a:cubicBezTo>
                  <a:cubicBezTo>
                    <a:pt x="480" y="124"/>
                    <a:pt x="480" y="124"/>
                    <a:pt x="480" y="124"/>
                  </a:cubicBezTo>
                  <a:cubicBezTo>
                    <a:pt x="492" y="136"/>
                    <a:pt x="502" y="160"/>
                    <a:pt x="502" y="178"/>
                  </a:cubicBezTo>
                  <a:close/>
                  <a:moveTo>
                    <a:pt x="460" y="209"/>
                  </a:moveTo>
                  <a:cubicBezTo>
                    <a:pt x="324" y="209"/>
                    <a:pt x="324" y="209"/>
                    <a:pt x="324" y="209"/>
                  </a:cubicBezTo>
                  <a:cubicBezTo>
                    <a:pt x="307" y="209"/>
                    <a:pt x="293" y="195"/>
                    <a:pt x="293" y="178"/>
                  </a:cubicBezTo>
                  <a:cubicBezTo>
                    <a:pt x="293" y="42"/>
                    <a:pt x="293" y="42"/>
                    <a:pt x="293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544"/>
                    <a:pt x="42" y="544"/>
                    <a:pt x="42" y="544"/>
                  </a:cubicBezTo>
                  <a:cubicBezTo>
                    <a:pt x="460" y="544"/>
                    <a:pt x="460" y="544"/>
                    <a:pt x="460" y="544"/>
                  </a:cubicBezTo>
                  <a:lnTo>
                    <a:pt x="460" y="209"/>
                  </a:lnTo>
                  <a:close/>
                  <a:moveTo>
                    <a:pt x="335" y="167"/>
                  </a:moveTo>
                  <a:cubicBezTo>
                    <a:pt x="457" y="167"/>
                    <a:pt x="457" y="167"/>
                    <a:pt x="457" y="167"/>
                  </a:cubicBezTo>
                  <a:cubicBezTo>
                    <a:pt x="456" y="162"/>
                    <a:pt x="453" y="156"/>
                    <a:pt x="450" y="154"/>
                  </a:cubicBezTo>
                  <a:cubicBezTo>
                    <a:pt x="348" y="52"/>
                    <a:pt x="348" y="52"/>
                    <a:pt x="348" y="52"/>
                  </a:cubicBezTo>
                  <a:cubicBezTo>
                    <a:pt x="346" y="49"/>
                    <a:pt x="340" y="46"/>
                    <a:pt x="335" y="44"/>
                  </a:cubicBezTo>
                  <a:lnTo>
                    <a:pt x="335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1" name="Freeform 1249">
            <a:extLst>
              <a:ext uri="{FF2B5EF4-FFF2-40B4-BE49-F238E27FC236}">
                <a16:creationId xmlns:a16="http://schemas.microsoft.com/office/drawing/2014/main" id="{A8786274-4654-45CC-929A-9B10B26079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74230" y="1110840"/>
            <a:ext cx="998704" cy="1080000"/>
          </a:xfrm>
          <a:custGeom>
            <a:avLst/>
            <a:gdLst>
              <a:gd name="T0" fmla="*/ 502 w 544"/>
              <a:gd name="T1" fmla="*/ 586 h 586"/>
              <a:gd name="T2" fmla="*/ 0 w 544"/>
              <a:gd name="T3" fmla="*/ 544 h 586"/>
              <a:gd name="T4" fmla="*/ 42 w 544"/>
              <a:gd name="T5" fmla="*/ 0 h 586"/>
              <a:gd name="T6" fmla="*/ 544 w 544"/>
              <a:gd name="T7" fmla="*/ 42 h 586"/>
              <a:gd name="T8" fmla="*/ 502 w 544"/>
              <a:gd name="T9" fmla="*/ 63 h 586"/>
              <a:gd name="T10" fmla="*/ 63 w 544"/>
              <a:gd name="T11" fmla="*/ 42 h 586"/>
              <a:gd name="T12" fmla="*/ 42 w 544"/>
              <a:gd name="T13" fmla="*/ 147 h 586"/>
              <a:gd name="T14" fmla="*/ 481 w 544"/>
              <a:gd name="T15" fmla="*/ 168 h 586"/>
              <a:gd name="T16" fmla="*/ 502 w 544"/>
              <a:gd name="T17" fmla="*/ 63 h 586"/>
              <a:gd name="T18" fmla="*/ 42 w 544"/>
              <a:gd name="T19" fmla="*/ 251 h 586"/>
              <a:gd name="T20" fmla="*/ 125 w 544"/>
              <a:gd name="T21" fmla="*/ 251 h 586"/>
              <a:gd name="T22" fmla="*/ 84 w 544"/>
              <a:gd name="T23" fmla="*/ 335 h 586"/>
              <a:gd name="T24" fmla="*/ 84 w 544"/>
              <a:gd name="T25" fmla="*/ 418 h 586"/>
              <a:gd name="T26" fmla="*/ 84 w 544"/>
              <a:gd name="T27" fmla="*/ 335 h 586"/>
              <a:gd name="T28" fmla="*/ 42 w 544"/>
              <a:gd name="T29" fmla="*/ 502 h 586"/>
              <a:gd name="T30" fmla="*/ 125 w 544"/>
              <a:gd name="T31" fmla="*/ 502 h 586"/>
              <a:gd name="T32" fmla="*/ 209 w 544"/>
              <a:gd name="T33" fmla="*/ 209 h 586"/>
              <a:gd name="T34" fmla="*/ 209 w 544"/>
              <a:gd name="T35" fmla="*/ 293 h 586"/>
              <a:gd name="T36" fmla="*/ 209 w 544"/>
              <a:gd name="T37" fmla="*/ 209 h 586"/>
              <a:gd name="T38" fmla="*/ 167 w 544"/>
              <a:gd name="T39" fmla="*/ 377 h 586"/>
              <a:gd name="T40" fmla="*/ 251 w 544"/>
              <a:gd name="T41" fmla="*/ 377 h 586"/>
              <a:gd name="T42" fmla="*/ 209 w 544"/>
              <a:gd name="T43" fmla="*/ 460 h 586"/>
              <a:gd name="T44" fmla="*/ 209 w 544"/>
              <a:gd name="T45" fmla="*/ 544 h 586"/>
              <a:gd name="T46" fmla="*/ 209 w 544"/>
              <a:gd name="T47" fmla="*/ 460 h 586"/>
              <a:gd name="T48" fmla="*/ 293 w 544"/>
              <a:gd name="T49" fmla="*/ 251 h 586"/>
              <a:gd name="T50" fmla="*/ 376 w 544"/>
              <a:gd name="T51" fmla="*/ 251 h 586"/>
              <a:gd name="T52" fmla="*/ 335 w 544"/>
              <a:gd name="T53" fmla="*/ 335 h 586"/>
              <a:gd name="T54" fmla="*/ 335 w 544"/>
              <a:gd name="T55" fmla="*/ 418 h 586"/>
              <a:gd name="T56" fmla="*/ 335 w 544"/>
              <a:gd name="T57" fmla="*/ 335 h 586"/>
              <a:gd name="T58" fmla="*/ 293 w 544"/>
              <a:gd name="T59" fmla="*/ 502 h 586"/>
              <a:gd name="T60" fmla="*/ 376 w 544"/>
              <a:gd name="T61" fmla="*/ 502 h 586"/>
              <a:gd name="T62" fmla="*/ 460 w 544"/>
              <a:gd name="T63" fmla="*/ 209 h 586"/>
              <a:gd name="T64" fmla="*/ 460 w 544"/>
              <a:gd name="T65" fmla="*/ 293 h 586"/>
              <a:gd name="T66" fmla="*/ 460 w 544"/>
              <a:gd name="T67" fmla="*/ 209 h 586"/>
              <a:gd name="T68" fmla="*/ 460 w 544"/>
              <a:gd name="T69" fmla="*/ 335 h 586"/>
              <a:gd name="T70" fmla="*/ 418 w 544"/>
              <a:gd name="T71" fmla="*/ 502 h 586"/>
              <a:gd name="T72" fmla="*/ 502 w 544"/>
              <a:gd name="T73" fmla="*/ 502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44" h="586">
                <a:moveTo>
                  <a:pt x="544" y="544"/>
                </a:moveTo>
                <a:cubicBezTo>
                  <a:pt x="544" y="567"/>
                  <a:pt x="525" y="586"/>
                  <a:pt x="502" y="586"/>
                </a:cubicBezTo>
                <a:cubicBezTo>
                  <a:pt x="42" y="586"/>
                  <a:pt x="42" y="586"/>
                  <a:pt x="42" y="586"/>
                </a:cubicBezTo>
                <a:cubicBezTo>
                  <a:pt x="19" y="586"/>
                  <a:pt x="0" y="567"/>
                  <a:pt x="0" y="54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9"/>
                  <a:pt x="19" y="0"/>
                  <a:pt x="42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525" y="0"/>
                  <a:pt x="544" y="19"/>
                  <a:pt x="544" y="42"/>
                </a:cubicBezTo>
                <a:lnTo>
                  <a:pt x="544" y="544"/>
                </a:lnTo>
                <a:close/>
                <a:moveTo>
                  <a:pt x="502" y="63"/>
                </a:moveTo>
                <a:cubicBezTo>
                  <a:pt x="502" y="52"/>
                  <a:pt x="492" y="42"/>
                  <a:pt x="481" y="42"/>
                </a:cubicBezTo>
                <a:cubicBezTo>
                  <a:pt x="63" y="42"/>
                  <a:pt x="63" y="42"/>
                  <a:pt x="63" y="42"/>
                </a:cubicBezTo>
                <a:cubicBezTo>
                  <a:pt x="51" y="42"/>
                  <a:pt x="42" y="52"/>
                  <a:pt x="42" y="63"/>
                </a:cubicBezTo>
                <a:cubicBezTo>
                  <a:pt x="42" y="147"/>
                  <a:pt x="42" y="147"/>
                  <a:pt x="42" y="147"/>
                </a:cubicBezTo>
                <a:cubicBezTo>
                  <a:pt x="42" y="158"/>
                  <a:pt x="51" y="168"/>
                  <a:pt x="63" y="168"/>
                </a:cubicBezTo>
                <a:cubicBezTo>
                  <a:pt x="481" y="168"/>
                  <a:pt x="481" y="168"/>
                  <a:pt x="481" y="168"/>
                </a:cubicBezTo>
                <a:cubicBezTo>
                  <a:pt x="492" y="168"/>
                  <a:pt x="502" y="158"/>
                  <a:pt x="502" y="147"/>
                </a:cubicBezTo>
                <a:lnTo>
                  <a:pt x="502" y="63"/>
                </a:lnTo>
                <a:close/>
                <a:moveTo>
                  <a:pt x="84" y="209"/>
                </a:moveTo>
                <a:cubicBezTo>
                  <a:pt x="60" y="209"/>
                  <a:pt x="42" y="228"/>
                  <a:pt x="42" y="251"/>
                </a:cubicBezTo>
                <a:cubicBezTo>
                  <a:pt x="42" y="274"/>
                  <a:pt x="60" y="293"/>
                  <a:pt x="84" y="293"/>
                </a:cubicBezTo>
                <a:cubicBezTo>
                  <a:pt x="107" y="293"/>
                  <a:pt x="125" y="274"/>
                  <a:pt x="125" y="251"/>
                </a:cubicBezTo>
                <a:cubicBezTo>
                  <a:pt x="125" y="228"/>
                  <a:pt x="107" y="209"/>
                  <a:pt x="84" y="209"/>
                </a:cubicBezTo>
                <a:close/>
                <a:moveTo>
                  <a:pt x="84" y="335"/>
                </a:moveTo>
                <a:cubicBezTo>
                  <a:pt x="60" y="335"/>
                  <a:pt x="42" y="353"/>
                  <a:pt x="42" y="377"/>
                </a:cubicBezTo>
                <a:cubicBezTo>
                  <a:pt x="42" y="400"/>
                  <a:pt x="60" y="418"/>
                  <a:pt x="84" y="418"/>
                </a:cubicBezTo>
                <a:cubicBezTo>
                  <a:pt x="107" y="418"/>
                  <a:pt x="125" y="400"/>
                  <a:pt x="125" y="377"/>
                </a:cubicBezTo>
                <a:cubicBezTo>
                  <a:pt x="125" y="353"/>
                  <a:pt x="107" y="335"/>
                  <a:pt x="84" y="335"/>
                </a:cubicBezTo>
                <a:close/>
                <a:moveTo>
                  <a:pt x="84" y="460"/>
                </a:moveTo>
                <a:cubicBezTo>
                  <a:pt x="60" y="460"/>
                  <a:pt x="42" y="479"/>
                  <a:pt x="42" y="502"/>
                </a:cubicBezTo>
                <a:cubicBezTo>
                  <a:pt x="42" y="525"/>
                  <a:pt x="60" y="544"/>
                  <a:pt x="84" y="544"/>
                </a:cubicBezTo>
                <a:cubicBezTo>
                  <a:pt x="107" y="544"/>
                  <a:pt x="125" y="525"/>
                  <a:pt x="125" y="502"/>
                </a:cubicBezTo>
                <a:cubicBezTo>
                  <a:pt x="125" y="479"/>
                  <a:pt x="107" y="460"/>
                  <a:pt x="84" y="460"/>
                </a:cubicBezTo>
                <a:close/>
                <a:moveTo>
                  <a:pt x="209" y="209"/>
                </a:moveTo>
                <a:cubicBezTo>
                  <a:pt x="186" y="209"/>
                  <a:pt x="167" y="228"/>
                  <a:pt x="167" y="251"/>
                </a:cubicBezTo>
                <a:cubicBezTo>
                  <a:pt x="167" y="274"/>
                  <a:pt x="186" y="293"/>
                  <a:pt x="209" y="293"/>
                </a:cubicBezTo>
                <a:cubicBezTo>
                  <a:pt x="232" y="293"/>
                  <a:pt x="251" y="274"/>
                  <a:pt x="251" y="251"/>
                </a:cubicBezTo>
                <a:cubicBezTo>
                  <a:pt x="251" y="228"/>
                  <a:pt x="232" y="209"/>
                  <a:pt x="209" y="209"/>
                </a:cubicBezTo>
                <a:close/>
                <a:moveTo>
                  <a:pt x="209" y="335"/>
                </a:moveTo>
                <a:cubicBezTo>
                  <a:pt x="186" y="335"/>
                  <a:pt x="167" y="353"/>
                  <a:pt x="167" y="377"/>
                </a:cubicBezTo>
                <a:cubicBezTo>
                  <a:pt x="167" y="400"/>
                  <a:pt x="186" y="418"/>
                  <a:pt x="209" y="418"/>
                </a:cubicBezTo>
                <a:cubicBezTo>
                  <a:pt x="232" y="418"/>
                  <a:pt x="251" y="400"/>
                  <a:pt x="251" y="377"/>
                </a:cubicBezTo>
                <a:cubicBezTo>
                  <a:pt x="251" y="353"/>
                  <a:pt x="232" y="335"/>
                  <a:pt x="209" y="335"/>
                </a:cubicBezTo>
                <a:close/>
                <a:moveTo>
                  <a:pt x="209" y="460"/>
                </a:moveTo>
                <a:cubicBezTo>
                  <a:pt x="186" y="460"/>
                  <a:pt x="167" y="479"/>
                  <a:pt x="167" y="502"/>
                </a:cubicBezTo>
                <a:cubicBezTo>
                  <a:pt x="167" y="525"/>
                  <a:pt x="186" y="544"/>
                  <a:pt x="209" y="544"/>
                </a:cubicBezTo>
                <a:cubicBezTo>
                  <a:pt x="232" y="544"/>
                  <a:pt x="251" y="525"/>
                  <a:pt x="251" y="502"/>
                </a:cubicBezTo>
                <a:cubicBezTo>
                  <a:pt x="251" y="479"/>
                  <a:pt x="232" y="460"/>
                  <a:pt x="209" y="460"/>
                </a:cubicBezTo>
                <a:close/>
                <a:moveTo>
                  <a:pt x="335" y="209"/>
                </a:moveTo>
                <a:cubicBezTo>
                  <a:pt x="311" y="209"/>
                  <a:pt x="293" y="228"/>
                  <a:pt x="293" y="251"/>
                </a:cubicBezTo>
                <a:cubicBezTo>
                  <a:pt x="293" y="274"/>
                  <a:pt x="311" y="293"/>
                  <a:pt x="335" y="293"/>
                </a:cubicBezTo>
                <a:cubicBezTo>
                  <a:pt x="358" y="293"/>
                  <a:pt x="376" y="274"/>
                  <a:pt x="376" y="251"/>
                </a:cubicBezTo>
                <a:cubicBezTo>
                  <a:pt x="376" y="228"/>
                  <a:pt x="358" y="209"/>
                  <a:pt x="335" y="209"/>
                </a:cubicBezTo>
                <a:close/>
                <a:moveTo>
                  <a:pt x="335" y="335"/>
                </a:moveTo>
                <a:cubicBezTo>
                  <a:pt x="311" y="335"/>
                  <a:pt x="293" y="353"/>
                  <a:pt x="293" y="377"/>
                </a:cubicBezTo>
                <a:cubicBezTo>
                  <a:pt x="293" y="400"/>
                  <a:pt x="311" y="418"/>
                  <a:pt x="335" y="418"/>
                </a:cubicBezTo>
                <a:cubicBezTo>
                  <a:pt x="358" y="418"/>
                  <a:pt x="376" y="400"/>
                  <a:pt x="376" y="377"/>
                </a:cubicBezTo>
                <a:cubicBezTo>
                  <a:pt x="376" y="353"/>
                  <a:pt x="358" y="335"/>
                  <a:pt x="335" y="335"/>
                </a:cubicBezTo>
                <a:close/>
                <a:moveTo>
                  <a:pt x="335" y="460"/>
                </a:moveTo>
                <a:cubicBezTo>
                  <a:pt x="311" y="460"/>
                  <a:pt x="293" y="479"/>
                  <a:pt x="293" y="502"/>
                </a:cubicBezTo>
                <a:cubicBezTo>
                  <a:pt x="293" y="525"/>
                  <a:pt x="311" y="544"/>
                  <a:pt x="335" y="544"/>
                </a:cubicBezTo>
                <a:cubicBezTo>
                  <a:pt x="358" y="544"/>
                  <a:pt x="376" y="525"/>
                  <a:pt x="376" y="502"/>
                </a:cubicBezTo>
                <a:cubicBezTo>
                  <a:pt x="376" y="479"/>
                  <a:pt x="358" y="460"/>
                  <a:pt x="335" y="460"/>
                </a:cubicBezTo>
                <a:close/>
                <a:moveTo>
                  <a:pt x="460" y="209"/>
                </a:moveTo>
                <a:cubicBezTo>
                  <a:pt x="437" y="209"/>
                  <a:pt x="418" y="228"/>
                  <a:pt x="418" y="251"/>
                </a:cubicBezTo>
                <a:cubicBezTo>
                  <a:pt x="418" y="274"/>
                  <a:pt x="437" y="293"/>
                  <a:pt x="460" y="293"/>
                </a:cubicBezTo>
                <a:cubicBezTo>
                  <a:pt x="483" y="293"/>
                  <a:pt x="502" y="274"/>
                  <a:pt x="502" y="251"/>
                </a:cubicBezTo>
                <a:cubicBezTo>
                  <a:pt x="502" y="228"/>
                  <a:pt x="483" y="209"/>
                  <a:pt x="460" y="209"/>
                </a:cubicBezTo>
                <a:close/>
                <a:moveTo>
                  <a:pt x="502" y="377"/>
                </a:moveTo>
                <a:cubicBezTo>
                  <a:pt x="502" y="354"/>
                  <a:pt x="483" y="335"/>
                  <a:pt x="460" y="335"/>
                </a:cubicBezTo>
                <a:cubicBezTo>
                  <a:pt x="437" y="335"/>
                  <a:pt x="418" y="354"/>
                  <a:pt x="418" y="377"/>
                </a:cubicBezTo>
                <a:cubicBezTo>
                  <a:pt x="418" y="502"/>
                  <a:pt x="418" y="502"/>
                  <a:pt x="418" y="502"/>
                </a:cubicBezTo>
                <a:cubicBezTo>
                  <a:pt x="418" y="525"/>
                  <a:pt x="437" y="544"/>
                  <a:pt x="460" y="544"/>
                </a:cubicBezTo>
                <a:cubicBezTo>
                  <a:pt x="483" y="544"/>
                  <a:pt x="502" y="525"/>
                  <a:pt x="502" y="502"/>
                </a:cubicBezTo>
                <a:lnTo>
                  <a:pt x="502" y="3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4" name="Pfeil nach rechts 43"/>
          <p:cNvSpPr/>
          <p:nvPr/>
        </p:nvSpPr>
        <p:spPr>
          <a:xfrm>
            <a:off x="5939798" y="1290840"/>
            <a:ext cx="720000" cy="7200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 nach rechts 44"/>
          <p:cNvSpPr/>
          <p:nvPr/>
        </p:nvSpPr>
        <p:spPr>
          <a:xfrm>
            <a:off x="8733737" y="1290840"/>
            <a:ext cx="720000" cy="7200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Freeform 865">
            <a:extLst>
              <a:ext uri="{FF2B5EF4-FFF2-40B4-BE49-F238E27FC236}">
                <a16:creationId xmlns:a16="http://schemas.microsoft.com/office/drawing/2014/main" id="{7A2239FD-03C0-4269-B5B6-4CD259F43A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14541" y="1110840"/>
            <a:ext cx="1287124" cy="1080000"/>
          </a:xfrm>
          <a:custGeom>
            <a:avLst/>
            <a:gdLst>
              <a:gd name="T0" fmla="*/ 460 w 546"/>
              <a:gd name="T1" fmla="*/ 366 h 460"/>
              <a:gd name="T2" fmla="*/ 366 w 546"/>
              <a:gd name="T3" fmla="*/ 460 h 460"/>
              <a:gd name="T4" fmla="*/ 94 w 546"/>
              <a:gd name="T5" fmla="*/ 460 h 460"/>
              <a:gd name="T6" fmla="*/ 0 w 546"/>
              <a:gd name="T7" fmla="*/ 366 h 460"/>
              <a:gd name="T8" fmla="*/ 0 w 546"/>
              <a:gd name="T9" fmla="*/ 94 h 460"/>
              <a:gd name="T10" fmla="*/ 94 w 546"/>
              <a:gd name="T11" fmla="*/ 0 h 460"/>
              <a:gd name="T12" fmla="*/ 366 w 546"/>
              <a:gd name="T13" fmla="*/ 0 h 460"/>
              <a:gd name="T14" fmla="*/ 404 w 546"/>
              <a:gd name="T15" fmla="*/ 8 h 460"/>
              <a:gd name="T16" fmla="*/ 410 w 546"/>
              <a:gd name="T17" fmla="*/ 16 h 460"/>
              <a:gd name="T18" fmla="*/ 407 w 546"/>
              <a:gd name="T19" fmla="*/ 25 h 460"/>
              <a:gd name="T20" fmla="*/ 391 w 546"/>
              <a:gd name="T21" fmla="*/ 41 h 460"/>
              <a:gd name="T22" fmla="*/ 384 w 546"/>
              <a:gd name="T23" fmla="*/ 45 h 460"/>
              <a:gd name="T24" fmla="*/ 381 w 546"/>
              <a:gd name="T25" fmla="*/ 44 h 460"/>
              <a:gd name="T26" fmla="*/ 366 w 546"/>
              <a:gd name="T27" fmla="*/ 42 h 460"/>
              <a:gd name="T28" fmla="*/ 94 w 546"/>
              <a:gd name="T29" fmla="*/ 42 h 460"/>
              <a:gd name="T30" fmla="*/ 42 w 546"/>
              <a:gd name="T31" fmla="*/ 94 h 460"/>
              <a:gd name="T32" fmla="*/ 42 w 546"/>
              <a:gd name="T33" fmla="*/ 366 h 460"/>
              <a:gd name="T34" fmla="*/ 94 w 546"/>
              <a:gd name="T35" fmla="*/ 419 h 460"/>
              <a:gd name="T36" fmla="*/ 366 w 546"/>
              <a:gd name="T37" fmla="*/ 419 h 460"/>
              <a:gd name="T38" fmla="*/ 418 w 546"/>
              <a:gd name="T39" fmla="*/ 366 h 460"/>
              <a:gd name="T40" fmla="*/ 418 w 546"/>
              <a:gd name="T41" fmla="*/ 283 h 460"/>
              <a:gd name="T42" fmla="*/ 421 w 546"/>
              <a:gd name="T43" fmla="*/ 276 h 460"/>
              <a:gd name="T44" fmla="*/ 442 w 546"/>
              <a:gd name="T45" fmla="*/ 255 h 460"/>
              <a:gd name="T46" fmla="*/ 450 w 546"/>
              <a:gd name="T47" fmla="*/ 252 h 460"/>
              <a:gd name="T48" fmla="*/ 454 w 546"/>
              <a:gd name="T49" fmla="*/ 253 h 460"/>
              <a:gd name="T50" fmla="*/ 460 w 546"/>
              <a:gd name="T51" fmla="*/ 262 h 460"/>
              <a:gd name="T52" fmla="*/ 460 w 546"/>
              <a:gd name="T53" fmla="*/ 366 h 460"/>
              <a:gd name="T54" fmla="*/ 270 w 546"/>
              <a:gd name="T55" fmla="*/ 369 h 460"/>
              <a:gd name="T56" fmla="*/ 232 w 546"/>
              <a:gd name="T57" fmla="*/ 369 h 460"/>
              <a:gd name="T58" fmla="*/ 92 w 546"/>
              <a:gd name="T59" fmla="*/ 228 h 460"/>
              <a:gd name="T60" fmla="*/ 92 w 546"/>
              <a:gd name="T61" fmla="*/ 191 h 460"/>
              <a:gd name="T62" fmla="*/ 128 w 546"/>
              <a:gd name="T63" fmla="*/ 155 h 460"/>
              <a:gd name="T64" fmla="*/ 165 w 546"/>
              <a:gd name="T65" fmla="*/ 155 h 460"/>
              <a:gd name="T66" fmla="*/ 251 w 546"/>
              <a:gd name="T67" fmla="*/ 241 h 460"/>
              <a:gd name="T68" fmla="*/ 463 w 546"/>
              <a:gd name="T69" fmla="*/ 29 h 460"/>
              <a:gd name="T70" fmla="*/ 500 w 546"/>
              <a:gd name="T71" fmla="*/ 29 h 460"/>
              <a:gd name="T72" fmla="*/ 536 w 546"/>
              <a:gd name="T73" fmla="*/ 65 h 460"/>
              <a:gd name="T74" fmla="*/ 536 w 546"/>
              <a:gd name="T75" fmla="*/ 103 h 460"/>
              <a:gd name="T76" fmla="*/ 270 w 546"/>
              <a:gd name="T77" fmla="*/ 36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46" h="460">
                <a:moveTo>
                  <a:pt x="460" y="366"/>
                </a:moveTo>
                <a:cubicBezTo>
                  <a:pt x="460" y="418"/>
                  <a:pt x="418" y="460"/>
                  <a:pt x="366" y="460"/>
                </a:cubicBezTo>
                <a:cubicBezTo>
                  <a:pt x="94" y="460"/>
                  <a:pt x="94" y="460"/>
                  <a:pt x="94" y="460"/>
                </a:cubicBezTo>
                <a:cubicBezTo>
                  <a:pt x="42" y="460"/>
                  <a:pt x="0" y="418"/>
                  <a:pt x="0" y="366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2"/>
                  <a:pt x="42" y="0"/>
                  <a:pt x="94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9" y="0"/>
                  <a:pt x="392" y="3"/>
                  <a:pt x="404" y="8"/>
                </a:cubicBezTo>
                <a:cubicBezTo>
                  <a:pt x="407" y="10"/>
                  <a:pt x="410" y="13"/>
                  <a:pt x="410" y="16"/>
                </a:cubicBezTo>
                <a:cubicBezTo>
                  <a:pt x="411" y="20"/>
                  <a:pt x="410" y="23"/>
                  <a:pt x="407" y="25"/>
                </a:cubicBezTo>
                <a:cubicBezTo>
                  <a:pt x="391" y="41"/>
                  <a:pt x="391" y="41"/>
                  <a:pt x="391" y="41"/>
                </a:cubicBezTo>
                <a:cubicBezTo>
                  <a:pt x="389" y="43"/>
                  <a:pt x="386" y="45"/>
                  <a:pt x="384" y="45"/>
                </a:cubicBezTo>
                <a:cubicBezTo>
                  <a:pt x="383" y="45"/>
                  <a:pt x="382" y="44"/>
                  <a:pt x="381" y="44"/>
                </a:cubicBezTo>
                <a:cubicBezTo>
                  <a:pt x="376" y="43"/>
                  <a:pt x="371" y="42"/>
                  <a:pt x="366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66" y="42"/>
                  <a:pt x="42" y="66"/>
                  <a:pt x="42" y="94"/>
                </a:cubicBezTo>
                <a:cubicBezTo>
                  <a:pt x="42" y="366"/>
                  <a:pt x="42" y="366"/>
                  <a:pt x="42" y="366"/>
                </a:cubicBezTo>
                <a:cubicBezTo>
                  <a:pt x="42" y="395"/>
                  <a:pt x="66" y="419"/>
                  <a:pt x="94" y="419"/>
                </a:cubicBezTo>
                <a:cubicBezTo>
                  <a:pt x="366" y="419"/>
                  <a:pt x="366" y="419"/>
                  <a:pt x="366" y="419"/>
                </a:cubicBezTo>
                <a:cubicBezTo>
                  <a:pt x="395" y="419"/>
                  <a:pt x="418" y="395"/>
                  <a:pt x="418" y="366"/>
                </a:cubicBezTo>
                <a:cubicBezTo>
                  <a:pt x="418" y="283"/>
                  <a:pt x="418" y="283"/>
                  <a:pt x="418" y="283"/>
                </a:cubicBezTo>
                <a:cubicBezTo>
                  <a:pt x="418" y="281"/>
                  <a:pt x="419" y="278"/>
                  <a:pt x="421" y="276"/>
                </a:cubicBezTo>
                <a:cubicBezTo>
                  <a:pt x="442" y="255"/>
                  <a:pt x="442" y="255"/>
                  <a:pt x="442" y="255"/>
                </a:cubicBezTo>
                <a:cubicBezTo>
                  <a:pt x="445" y="253"/>
                  <a:pt x="447" y="252"/>
                  <a:pt x="450" y="252"/>
                </a:cubicBezTo>
                <a:cubicBezTo>
                  <a:pt x="451" y="252"/>
                  <a:pt x="452" y="252"/>
                  <a:pt x="454" y="253"/>
                </a:cubicBezTo>
                <a:cubicBezTo>
                  <a:pt x="458" y="255"/>
                  <a:pt x="460" y="258"/>
                  <a:pt x="460" y="262"/>
                </a:cubicBezTo>
                <a:lnTo>
                  <a:pt x="460" y="366"/>
                </a:lnTo>
                <a:close/>
                <a:moveTo>
                  <a:pt x="270" y="369"/>
                </a:moveTo>
                <a:cubicBezTo>
                  <a:pt x="259" y="379"/>
                  <a:pt x="243" y="379"/>
                  <a:pt x="232" y="369"/>
                </a:cubicBezTo>
                <a:cubicBezTo>
                  <a:pt x="92" y="228"/>
                  <a:pt x="92" y="228"/>
                  <a:pt x="92" y="228"/>
                </a:cubicBezTo>
                <a:cubicBezTo>
                  <a:pt x="82" y="218"/>
                  <a:pt x="82" y="201"/>
                  <a:pt x="92" y="191"/>
                </a:cubicBezTo>
                <a:cubicBezTo>
                  <a:pt x="128" y="155"/>
                  <a:pt x="128" y="155"/>
                  <a:pt x="128" y="155"/>
                </a:cubicBezTo>
                <a:cubicBezTo>
                  <a:pt x="138" y="144"/>
                  <a:pt x="155" y="144"/>
                  <a:pt x="165" y="155"/>
                </a:cubicBezTo>
                <a:cubicBezTo>
                  <a:pt x="251" y="241"/>
                  <a:pt x="251" y="241"/>
                  <a:pt x="251" y="241"/>
                </a:cubicBezTo>
                <a:cubicBezTo>
                  <a:pt x="463" y="29"/>
                  <a:pt x="463" y="29"/>
                  <a:pt x="463" y="29"/>
                </a:cubicBezTo>
                <a:cubicBezTo>
                  <a:pt x="473" y="19"/>
                  <a:pt x="489" y="19"/>
                  <a:pt x="500" y="29"/>
                </a:cubicBezTo>
                <a:cubicBezTo>
                  <a:pt x="536" y="65"/>
                  <a:pt x="536" y="65"/>
                  <a:pt x="536" y="65"/>
                </a:cubicBezTo>
                <a:cubicBezTo>
                  <a:pt x="546" y="76"/>
                  <a:pt x="546" y="92"/>
                  <a:pt x="536" y="103"/>
                </a:cubicBezTo>
                <a:lnTo>
                  <a:pt x="270" y="3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84" name="Freeform 1173">
            <a:extLst>
              <a:ext uri="{FF2B5EF4-FFF2-40B4-BE49-F238E27FC236}">
                <a16:creationId xmlns:a16="http://schemas.microsoft.com/office/drawing/2014/main" id="{E3CF51F7-5E74-4A1A-BF3C-E786E2A8A0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9701" y="1110840"/>
            <a:ext cx="1149677" cy="1080000"/>
          </a:xfrm>
          <a:custGeom>
            <a:avLst/>
            <a:gdLst>
              <a:gd name="T0" fmla="*/ 627 w 627"/>
              <a:gd name="T1" fmla="*/ 126 h 586"/>
              <a:gd name="T2" fmla="*/ 627 w 627"/>
              <a:gd name="T3" fmla="*/ 167 h 586"/>
              <a:gd name="T4" fmla="*/ 585 w 627"/>
              <a:gd name="T5" fmla="*/ 167 h 586"/>
              <a:gd name="T6" fmla="*/ 562 w 627"/>
              <a:gd name="T7" fmla="*/ 188 h 586"/>
              <a:gd name="T8" fmla="*/ 64 w 627"/>
              <a:gd name="T9" fmla="*/ 188 h 586"/>
              <a:gd name="T10" fmla="*/ 41 w 627"/>
              <a:gd name="T11" fmla="*/ 167 h 586"/>
              <a:gd name="T12" fmla="*/ 0 w 627"/>
              <a:gd name="T13" fmla="*/ 167 h 586"/>
              <a:gd name="T14" fmla="*/ 0 w 627"/>
              <a:gd name="T15" fmla="*/ 126 h 586"/>
              <a:gd name="T16" fmla="*/ 313 w 627"/>
              <a:gd name="T17" fmla="*/ 0 h 586"/>
              <a:gd name="T18" fmla="*/ 627 w 627"/>
              <a:gd name="T19" fmla="*/ 126 h 586"/>
              <a:gd name="T20" fmla="*/ 627 w 627"/>
              <a:gd name="T21" fmla="*/ 544 h 586"/>
              <a:gd name="T22" fmla="*/ 627 w 627"/>
              <a:gd name="T23" fmla="*/ 586 h 586"/>
              <a:gd name="T24" fmla="*/ 0 w 627"/>
              <a:gd name="T25" fmla="*/ 586 h 586"/>
              <a:gd name="T26" fmla="*/ 0 w 627"/>
              <a:gd name="T27" fmla="*/ 544 h 586"/>
              <a:gd name="T28" fmla="*/ 22 w 627"/>
              <a:gd name="T29" fmla="*/ 523 h 586"/>
              <a:gd name="T30" fmla="*/ 604 w 627"/>
              <a:gd name="T31" fmla="*/ 523 h 586"/>
              <a:gd name="T32" fmla="*/ 627 w 627"/>
              <a:gd name="T33" fmla="*/ 544 h 586"/>
              <a:gd name="T34" fmla="*/ 167 w 627"/>
              <a:gd name="T35" fmla="*/ 209 h 586"/>
              <a:gd name="T36" fmla="*/ 167 w 627"/>
              <a:gd name="T37" fmla="*/ 460 h 586"/>
              <a:gd name="T38" fmla="*/ 209 w 627"/>
              <a:gd name="T39" fmla="*/ 460 h 586"/>
              <a:gd name="T40" fmla="*/ 209 w 627"/>
              <a:gd name="T41" fmla="*/ 209 h 586"/>
              <a:gd name="T42" fmla="*/ 292 w 627"/>
              <a:gd name="T43" fmla="*/ 209 h 586"/>
              <a:gd name="T44" fmla="*/ 292 w 627"/>
              <a:gd name="T45" fmla="*/ 460 h 586"/>
              <a:gd name="T46" fmla="*/ 334 w 627"/>
              <a:gd name="T47" fmla="*/ 460 h 586"/>
              <a:gd name="T48" fmla="*/ 334 w 627"/>
              <a:gd name="T49" fmla="*/ 209 h 586"/>
              <a:gd name="T50" fmla="*/ 418 w 627"/>
              <a:gd name="T51" fmla="*/ 209 h 586"/>
              <a:gd name="T52" fmla="*/ 418 w 627"/>
              <a:gd name="T53" fmla="*/ 460 h 586"/>
              <a:gd name="T54" fmla="*/ 460 w 627"/>
              <a:gd name="T55" fmla="*/ 460 h 586"/>
              <a:gd name="T56" fmla="*/ 460 w 627"/>
              <a:gd name="T57" fmla="*/ 209 h 586"/>
              <a:gd name="T58" fmla="*/ 543 w 627"/>
              <a:gd name="T59" fmla="*/ 209 h 586"/>
              <a:gd name="T60" fmla="*/ 543 w 627"/>
              <a:gd name="T61" fmla="*/ 460 h 586"/>
              <a:gd name="T62" fmla="*/ 562 w 627"/>
              <a:gd name="T63" fmla="*/ 460 h 586"/>
              <a:gd name="T64" fmla="*/ 585 w 627"/>
              <a:gd name="T65" fmla="*/ 481 h 586"/>
              <a:gd name="T66" fmla="*/ 585 w 627"/>
              <a:gd name="T67" fmla="*/ 502 h 586"/>
              <a:gd name="T68" fmla="*/ 41 w 627"/>
              <a:gd name="T69" fmla="*/ 502 h 586"/>
              <a:gd name="T70" fmla="*/ 41 w 627"/>
              <a:gd name="T71" fmla="*/ 481 h 586"/>
              <a:gd name="T72" fmla="*/ 64 w 627"/>
              <a:gd name="T73" fmla="*/ 460 h 586"/>
              <a:gd name="T74" fmla="*/ 83 w 627"/>
              <a:gd name="T75" fmla="*/ 460 h 586"/>
              <a:gd name="T76" fmla="*/ 83 w 627"/>
              <a:gd name="T77" fmla="*/ 209 h 586"/>
              <a:gd name="T78" fmla="*/ 167 w 627"/>
              <a:gd name="T79" fmla="*/ 209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27" h="586">
                <a:moveTo>
                  <a:pt x="627" y="126"/>
                </a:moveTo>
                <a:cubicBezTo>
                  <a:pt x="627" y="167"/>
                  <a:pt x="627" y="167"/>
                  <a:pt x="627" y="167"/>
                </a:cubicBezTo>
                <a:cubicBezTo>
                  <a:pt x="585" y="167"/>
                  <a:pt x="585" y="167"/>
                  <a:pt x="585" y="167"/>
                </a:cubicBezTo>
                <a:cubicBezTo>
                  <a:pt x="585" y="179"/>
                  <a:pt x="575" y="188"/>
                  <a:pt x="562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51" y="188"/>
                  <a:pt x="41" y="179"/>
                  <a:pt x="41" y="167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26"/>
                  <a:pt x="0" y="126"/>
                  <a:pt x="0" y="126"/>
                </a:cubicBezTo>
                <a:cubicBezTo>
                  <a:pt x="313" y="0"/>
                  <a:pt x="313" y="0"/>
                  <a:pt x="313" y="0"/>
                </a:cubicBezTo>
                <a:lnTo>
                  <a:pt x="627" y="126"/>
                </a:lnTo>
                <a:close/>
                <a:moveTo>
                  <a:pt x="627" y="544"/>
                </a:moveTo>
                <a:cubicBezTo>
                  <a:pt x="627" y="586"/>
                  <a:pt x="627" y="586"/>
                  <a:pt x="627" y="586"/>
                </a:cubicBezTo>
                <a:cubicBezTo>
                  <a:pt x="0" y="586"/>
                  <a:pt x="0" y="586"/>
                  <a:pt x="0" y="586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32"/>
                  <a:pt x="10" y="523"/>
                  <a:pt x="22" y="523"/>
                </a:cubicBezTo>
                <a:cubicBezTo>
                  <a:pt x="604" y="523"/>
                  <a:pt x="604" y="523"/>
                  <a:pt x="604" y="523"/>
                </a:cubicBezTo>
                <a:cubicBezTo>
                  <a:pt x="617" y="523"/>
                  <a:pt x="627" y="532"/>
                  <a:pt x="627" y="544"/>
                </a:cubicBezTo>
                <a:close/>
                <a:moveTo>
                  <a:pt x="167" y="209"/>
                </a:moveTo>
                <a:cubicBezTo>
                  <a:pt x="167" y="460"/>
                  <a:pt x="167" y="460"/>
                  <a:pt x="167" y="460"/>
                </a:cubicBezTo>
                <a:cubicBezTo>
                  <a:pt x="209" y="460"/>
                  <a:pt x="209" y="460"/>
                  <a:pt x="209" y="460"/>
                </a:cubicBezTo>
                <a:cubicBezTo>
                  <a:pt x="209" y="209"/>
                  <a:pt x="209" y="209"/>
                  <a:pt x="209" y="209"/>
                </a:cubicBezTo>
                <a:cubicBezTo>
                  <a:pt x="292" y="209"/>
                  <a:pt x="292" y="209"/>
                  <a:pt x="292" y="209"/>
                </a:cubicBezTo>
                <a:cubicBezTo>
                  <a:pt x="292" y="460"/>
                  <a:pt x="292" y="460"/>
                  <a:pt x="292" y="460"/>
                </a:cubicBezTo>
                <a:cubicBezTo>
                  <a:pt x="334" y="460"/>
                  <a:pt x="334" y="460"/>
                  <a:pt x="334" y="460"/>
                </a:cubicBezTo>
                <a:cubicBezTo>
                  <a:pt x="334" y="209"/>
                  <a:pt x="334" y="209"/>
                  <a:pt x="334" y="209"/>
                </a:cubicBezTo>
                <a:cubicBezTo>
                  <a:pt x="418" y="209"/>
                  <a:pt x="418" y="209"/>
                  <a:pt x="418" y="209"/>
                </a:cubicBezTo>
                <a:cubicBezTo>
                  <a:pt x="418" y="460"/>
                  <a:pt x="418" y="460"/>
                  <a:pt x="418" y="460"/>
                </a:cubicBezTo>
                <a:cubicBezTo>
                  <a:pt x="460" y="460"/>
                  <a:pt x="460" y="460"/>
                  <a:pt x="460" y="460"/>
                </a:cubicBezTo>
                <a:cubicBezTo>
                  <a:pt x="460" y="209"/>
                  <a:pt x="460" y="209"/>
                  <a:pt x="460" y="209"/>
                </a:cubicBezTo>
                <a:cubicBezTo>
                  <a:pt x="543" y="209"/>
                  <a:pt x="543" y="209"/>
                  <a:pt x="543" y="209"/>
                </a:cubicBezTo>
                <a:cubicBezTo>
                  <a:pt x="543" y="460"/>
                  <a:pt x="543" y="460"/>
                  <a:pt x="543" y="460"/>
                </a:cubicBezTo>
                <a:cubicBezTo>
                  <a:pt x="562" y="460"/>
                  <a:pt x="562" y="460"/>
                  <a:pt x="562" y="460"/>
                </a:cubicBezTo>
                <a:cubicBezTo>
                  <a:pt x="575" y="460"/>
                  <a:pt x="585" y="470"/>
                  <a:pt x="585" y="481"/>
                </a:cubicBezTo>
                <a:cubicBezTo>
                  <a:pt x="585" y="502"/>
                  <a:pt x="585" y="502"/>
                  <a:pt x="585" y="502"/>
                </a:cubicBezTo>
                <a:cubicBezTo>
                  <a:pt x="41" y="502"/>
                  <a:pt x="41" y="502"/>
                  <a:pt x="41" y="502"/>
                </a:cubicBezTo>
                <a:cubicBezTo>
                  <a:pt x="41" y="481"/>
                  <a:pt x="41" y="481"/>
                  <a:pt x="41" y="481"/>
                </a:cubicBezTo>
                <a:cubicBezTo>
                  <a:pt x="41" y="470"/>
                  <a:pt x="51" y="460"/>
                  <a:pt x="64" y="460"/>
                </a:cubicBezTo>
                <a:cubicBezTo>
                  <a:pt x="83" y="460"/>
                  <a:pt x="83" y="460"/>
                  <a:pt x="83" y="460"/>
                </a:cubicBezTo>
                <a:cubicBezTo>
                  <a:pt x="83" y="209"/>
                  <a:pt x="83" y="209"/>
                  <a:pt x="83" y="209"/>
                </a:cubicBezTo>
                <a:lnTo>
                  <a:pt x="167" y="20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96" name="Gruppieren 95"/>
          <p:cNvGrpSpPr/>
          <p:nvPr/>
        </p:nvGrpSpPr>
        <p:grpSpPr>
          <a:xfrm>
            <a:off x="9717827" y="4284467"/>
            <a:ext cx="1857528" cy="1635728"/>
            <a:chOff x="9717827" y="4687270"/>
            <a:chExt cx="1857528" cy="1635728"/>
          </a:xfrm>
        </p:grpSpPr>
        <p:sp>
          <p:nvSpPr>
            <p:cNvPr id="57" name="Rechteck 56"/>
            <p:cNvSpPr/>
            <p:nvPr/>
          </p:nvSpPr>
          <p:spPr>
            <a:xfrm>
              <a:off x="10917552" y="4769337"/>
              <a:ext cx="596874" cy="2975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10150881" y="5170832"/>
              <a:ext cx="596874" cy="2975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10631357" y="5572328"/>
              <a:ext cx="402592" cy="2975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150881" y="4769337"/>
              <a:ext cx="596874" cy="2975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10917552" y="5170832"/>
              <a:ext cx="596874" cy="2975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10150881" y="5572328"/>
              <a:ext cx="402592" cy="2975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11111834" y="5572328"/>
              <a:ext cx="402592" cy="2975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Gerade Verbindung mit Pfeil 63"/>
            <p:cNvCxnSpPr>
              <a:stCxn id="58" idx="0"/>
              <a:endCxn id="57" idx="2"/>
            </p:cNvCxnSpPr>
            <p:nvPr/>
          </p:nvCxnSpPr>
          <p:spPr>
            <a:xfrm flipV="1">
              <a:off x="10449318" y="5066869"/>
              <a:ext cx="766671" cy="103963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>
              <a:stCxn id="58" idx="2"/>
              <a:endCxn id="59" idx="0"/>
            </p:cNvCxnSpPr>
            <p:nvPr/>
          </p:nvCxnSpPr>
          <p:spPr>
            <a:xfrm>
              <a:off x="10449318" y="5468364"/>
              <a:ext cx="383335" cy="103964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>
            <a:xfrm>
              <a:off x="10150881" y="5861333"/>
              <a:ext cx="1424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Gerade Verbindung mit Pfeil 68"/>
            <p:cNvCxnSpPr>
              <a:stCxn id="59" idx="2"/>
            </p:cNvCxnSpPr>
            <p:nvPr/>
          </p:nvCxnSpPr>
          <p:spPr>
            <a:xfrm>
              <a:off x="10832653" y="5869860"/>
              <a:ext cx="201296" cy="95436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/>
          </p:nvSpPr>
          <p:spPr>
            <a:xfrm>
              <a:off x="9717827" y="4687270"/>
              <a:ext cx="433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9717827" y="5088765"/>
              <a:ext cx="433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9717827" y="5490262"/>
              <a:ext cx="433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6261309" y="3994238"/>
            <a:ext cx="2765064" cy="1925957"/>
            <a:chOff x="6261309" y="4098612"/>
            <a:chExt cx="2765064" cy="1925957"/>
          </a:xfrm>
        </p:grpSpPr>
        <p:cxnSp>
          <p:nvCxnSpPr>
            <p:cNvPr id="47" name="Gerade Verbindung mit Pfeil 46"/>
            <p:cNvCxnSpPr/>
            <p:nvPr/>
          </p:nvCxnSpPr>
          <p:spPr>
            <a:xfrm>
              <a:off x="6565990" y="6024569"/>
              <a:ext cx="24603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/>
            <p:nvPr/>
          </p:nvCxnSpPr>
          <p:spPr>
            <a:xfrm flipV="1">
              <a:off x="6565990" y="4560277"/>
              <a:ext cx="0" cy="14642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 47"/>
            <p:cNvSpPr/>
            <p:nvPr/>
          </p:nvSpPr>
          <p:spPr>
            <a:xfrm>
              <a:off x="6664997" y="4944569"/>
              <a:ext cx="180000" cy="108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6919614" y="5592569"/>
              <a:ext cx="180000" cy="432000"/>
            </a:xfrm>
            <a:prstGeom prst="rect">
              <a:avLst/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7190953" y="5664569"/>
              <a:ext cx="180000" cy="360000"/>
            </a:xfrm>
            <a:prstGeom prst="rect">
              <a:avLst/>
            </a:prstGeom>
            <a:solidFill>
              <a:schemeClr val="accent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7469452" y="5700569"/>
              <a:ext cx="180000" cy="324000"/>
            </a:xfrm>
            <a:prstGeom prst="rect">
              <a:avLst/>
            </a:prstGeom>
            <a:solidFill>
              <a:schemeClr val="accent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7715854" y="5880569"/>
              <a:ext cx="180000" cy="144000"/>
            </a:xfrm>
            <a:prstGeom prst="rect">
              <a:avLst/>
            </a:prstGeom>
            <a:solidFill>
              <a:schemeClr val="accent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7961244" y="5898569"/>
              <a:ext cx="180000" cy="126000"/>
            </a:xfrm>
            <a:prstGeom prst="rect">
              <a:avLst/>
            </a:prstGeom>
            <a:solidFill>
              <a:schemeClr val="accent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8230545" y="5952569"/>
              <a:ext cx="180000" cy="72000"/>
            </a:xfrm>
            <a:prstGeom prst="rect">
              <a:avLst/>
            </a:prstGeom>
            <a:solidFill>
              <a:schemeClr val="accent2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8453036" y="5988569"/>
              <a:ext cx="180000" cy="36000"/>
            </a:xfrm>
            <a:prstGeom prst="rect">
              <a:avLst/>
            </a:prstGeom>
            <a:solidFill>
              <a:schemeClr val="accent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8712381" y="6006569"/>
              <a:ext cx="180000" cy="18000"/>
            </a:xfrm>
            <a:prstGeom prst="rect">
              <a:avLst/>
            </a:prstGeom>
            <a:solidFill>
              <a:schemeClr val="accent2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6261309" y="4098612"/>
              <a:ext cx="609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6538470" y="4482904"/>
              <a:ext cx="433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8585854" y="5544904"/>
              <a:ext cx="433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6970416" y="4962569"/>
              <a:ext cx="1424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311531" y="3787991"/>
            <a:ext cx="2786017" cy="2132204"/>
            <a:chOff x="742634" y="4046795"/>
            <a:chExt cx="2786017" cy="2132204"/>
          </a:xfrm>
        </p:grpSpPr>
        <p:cxnSp>
          <p:nvCxnSpPr>
            <p:cNvPr id="3" name="Gerade Verbindung mit Pfeil 2"/>
            <p:cNvCxnSpPr/>
            <p:nvPr/>
          </p:nvCxnSpPr>
          <p:spPr>
            <a:xfrm flipV="1">
              <a:off x="1068267" y="4508460"/>
              <a:ext cx="0" cy="167053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hteck 7"/>
            <p:cNvSpPr/>
            <p:nvPr/>
          </p:nvSpPr>
          <p:spPr>
            <a:xfrm>
              <a:off x="1458383" y="4882998"/>
              <a:ext cx="360000" cy="129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2084959" y="5088765"/>
              <a:ext cx="360000" cy="109023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711534" y="5345723"/>
              <a:ext cx="360000" cy="8332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Gerade Verbindung mit Pfeil 27"/>
            <p:cNvCxnSpPr/>
            <p:nvPr/>
          </p:nvCxnSpPr>
          <p:spPr>
            <a:xfrm>
              <a:off x="1068267" y="6178998"/>
              <a:ext cx="24603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feld 96"/>
            <p:cNvSpPr txBox="1"/>
            <p:nvPr/>
          </p:nvSpPr>
          <p:spPr>
            <a:xfrm>
              <a:off x="742634" y="4046795"/>
              <a:ext cx="14314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Grid</a:t>
              </a:r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EF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8" name="Gerade Verbindung mit Pfeil 97"/>
            <p:cNvCxnSpPr/>
            <p:nvPr/>
          </p:nvCxnSpPr>
          <p:spPr>
            <a:xfrm flipV="1">
              <a:off x="2694540" y="4882998"/>
              <a:ext cx="0" cy="462725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/>
            <p:nvPr/>
          </p:nvCxnSpPr>
          <p:spPr>
            <a:xfrm>
              <a:off x="1068267" y="4882998"/>
              <a:ext cx="2460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mit Pfeil 99"/>
            <p:cNvCxnSpPr/>
            <p:nvPr/>
          </p:nvCxnSpPr>
          <p:spPr>
            <a:xfrm>
              <a:off x="2444959" y="5345723"/>
              <a:ext cx="1083691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feld 102"/>
            <p:cNvSpPr txBox="1"/>
            <p:nvPr/>
          </p:nvSpPr>
          <p:spPr>
            <a:xfrm>
              <a:off x="2694541" y="4883528"/>
              <a:ext cx="834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33%</a:t>
              </a:r>
              <a:endParaRPr lang="de-DE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825854" y="3787991"/>
            <a:ext cx="1726414" cy="2132204"/>
            <a:chOff x="3717261" y="3897719"/>
            <a:chExt cx="1726414" cy="2132204"/>
          </a:xfrm>
        </p:grpSpPr>
        <p:sp>
          <p:nvSpPr>
            <p:cNvPr id="66" name="Textfeld 65"/>
            <p:cNvSpPr txBox="1"/>
            <p:nvPr/>
          </p:nvSpPr>
          <p:spPr>
            <a:xfrm>
              <a:off x="3721050" y="3897719"/>
              <a:ext cx="433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3717261" y="4732989"/>
              <a:ext cx="440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3721050" y="5568258"/>
              <a:ext cx="433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71" name="Rechteck 70"/>
            <p:cNvSpPr/>
            <p:nvPr/>
          </p:nvSpPr>
          <p:spPr>
            <a:xfrm>
              <a:off x="4163282" y="3979786"/>
              <a:ext cx="1268417" cy="2975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ABC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4175258" y="5650325"/>
              <a:ext cx="1268417" cy="2975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XYZ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4151305" y="4414299"/>
              <a:ext cx="1268417" cy="1099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rapezoid 3"/>
          <p:cNvSpPr/>
          <p:nvPr/>
        </p:nvSpPr>
        <p:spPr>
          <a:xfrm rot="16200000">
            <a:off x="2492359" y="4605855"/>
            <a:ext cx="1968071" cy="496476"/>
          </a:xfrm>
          <a:prstGeom prst="trapezoid">
            <a:avLst>
              <a:gd name="adj" fmla="val 1480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winkelter Verbinder 5"/>
          <p:cNvCxnSpPr>
            <a:stCxn id="71" idx="3"/>
            <a:endCxn id="92" idx="0"/>
          </p:cNvCxnSpPr>
          <p:nvPr/>
        </p:nvCxnSpPr>
        <p:spPr>
          <a:xfrm>
            <a:off x="5540292" y="4018824"/>
            <a:ext cx="1214705" cy="35970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r Verbinder 74"/>
          <p:cNvCxnSpPr>
            <a:stCxn id="48" idx="3"/>
            <a:endCxn id="87" idx="1"/>
          </p:cNvCxnSpPr>
          <p:nvPr/>
        </p:nvCxnSpPr>
        <p:spPr>
          <a:xfrm flipV="1">
            <a:off x="6844997" y="4515300"/>
            <a:ext cx="2872830" cy="86489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4405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TU Braunschweig IWF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Malte Schäfer</dc:creator>
  <cp:lastModifiedBy>Malte Schäfer</cp:lastModifiedBy>
  <cp:revision>9</cp:revision>
  <dcterms:created xsi:type="dcterms:W3CDTF">2023-09-05T08:53:54Z</dcterms:created>
  <dcterms:modified xsi:type="dcterms:W3CDTF">2023-10-11T08:13:11Z</dcterms:modified>
</cp:coreProperties>
</file>