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50"/>
          <p:cNvSpPr txBox="1"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57"/>
          <p:cNvSpPr txBox="1"/>
          <p:nvPr>
            <p:ph type="body" sz="half" idx="13"/>
          </p:nvPr>
        </p:nvSpPr>
        <p:spPr>
          <a:xfrm>
            <a:off x="457199" y="2174874"/>
            <a:ext cx="4040189" cy="3951289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58"/>
          <p:cNvSpPr txBox="1"/>
          <p:nvPr>
            <p:ph type="body" sz="quarter" idx="14"/>
          </p:nvPr>
        </p:nvSpPr>
        <p:spPr>
          <a:xfrm>
            <a:off x="4645024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59"/>
          <p:cNvSpPr txBox="1"/>
          <p:nvPr>
            <p:ph type="body" sz="half" idx="15"/>
          </p:nvPr>
        </p:nvSpPr>
        <p:spPr>
          <a:xfrm>
            <a:off x="4645024" y="2174874"/>
            <a:ext cx="4041775" cy="3951289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75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81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17"/>
          <p:cNvSpPr txBox="1"/>
          <p:nvPr>
            <p:ph type="body" sz="half" idx="13"/>
          </p:nvPr>
        </p:nvSpPr>
        <p:spPr>
          <a:xfrm>
            <a:off x="4692272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02"/>
          <p:cNvSpPr txBox="1"/>
          <p:nvPr>
            <p:ph type="title"/>
          </p:nvPr>
        </p:nvSpPr>
        <p:spPr>
          <a:xfrm>
            <a:off x="685800" y="2130424"/>
            <a:ext cx="7772400" cy="1470026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05"/>
          <p:cNvSpPr txBox="1"/>
          <p:nvPr/>
        </p:nvSpPr>
        <p:spPr>
          <a:xfrm>
            <a:off x="1218850" y="2345150"/>
            <a:ext cx="5893800" cy="196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/>
            </a:pPr>
            <a:r>
              <a:t>Angular School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/>
            </a:pPr>
            <a:r>
              <a:t>Lesson 1. RxJS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68"/>
          <p:cNvSpPr txBox="1"/>
          <p:nvPr/>
        </p:nvSpPr>
        <p:spPr>
          <a:xfrm>
            <a:off x="594175" y="870349"/>
            <a:ext cx="8182500" cy="155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OBSERVABLES VS. PROMISES</a:t>
            </a:r>
          </a:p>
        </p:txBody>
      </p:sp>
      <p:pic>
        <p:nvPicPr>
          <p:cNvPr id="195" name="Shape 169" descr="Shape 1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5" y="2578549"/>
            <a:ext cx="7812048" cy="347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76"/>
          <p:cNvSpPr txBox="1"/>
          <p:nvPr/>
        </p:nvSpPr>
        <p:spPr>
          <a:xfrm>
            <a:off x="594175" y="870349"/>
            <a:ext cx="8182500" cy="155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FUNCTIONAL PROGRAMMING</a:t>
            </a:r>
          </a:p>
        </p:txBody>
      </p:sp>
      <p:sp>
        <p:nvSpPr>
          <p:cNvPr id="198" name="Shape 178"/>
          <p:cNvSpPr txBox="1"/>
          <p:nvPr/>
        </p:nvSpPr>
        <p:spPr>
          <a:xfrm>
            <a:off x="594175" y="2578549"/>
            <a:ext cx="3000001" cy="201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filter()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reduce()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map()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concatAll()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zip()</a:t>
            </a:r>
          </a:p>
        </p:txBody>
      </p:sp>
      <p:pic>
        <p:nvPicPr>
          <p:cNvPr id="199" name="Shape 179" descr="Shape 1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650" y="2578549"/>
            <a:ext cx="5682801" cy="345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5"/>
          <p:cNvSpPr txBox="1"/>
          <p:nvPr/>
        </p:nvSpPr>
        <p:spPr>
          <a:xfrm>
            <a:off x="594175" y="870349"/>
            <a:ext cx="8182500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BUFFERS</a:t>
            </a:r>
          </a:p>
        </p:txBody>
      </p:sp>
      <p:sp>
        <p:nvSpPr>
          <p:cNvPr id="202" name="Shape 186"/>
          <p:cNvSpPr txBox="1"/>
          <p:nvPr/>
        </p:nvSpPr>
        <p:spPr>
          <a:xfrm>
            <a:off x="537349" y="1663175"/>
            <a:ext cx="3361501" cy="162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buffer()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bufferWithCount()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bufferWithTime()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bufferWithTimeOrCount()</a:t>
            </a:r>
          </a:p>
        </p:txBody>
      </p:sp>
      <p:pic>
        <p:nvPicPr>
          <p:cNvPr id="203" name="Shape 187" descr="Shape 1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8774" y="1765010"/>
            <a:ext cx="4566601" cy="3442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193"/>
          <p:cNvSpPr txBox="1"/>
          <p:nvPr/>
        </p:nvSpPr>
        <p:spPr>
          <a:xfrm>
            <a:off x="594175" y="870349"/>
            <a:ext cx="8182500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MERGE</a:t>
            </a:r>
          </a:p>
        </p:txBody>
      </p:sp>
      <p:sp>
        <p:nvSpPr>
          <p:cNvPr id="206" name="Shape 194"/>
          <p:cNvSpPr txBox="1"/>
          <p:nvPr/>
        </p:nvSpPr>
        <p:spPr>
          <a:xfrm>
            <a:off x="589749" y="1858549"/>
            <a:ext cx="3361501" cy="1229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merge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mergeAll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mergeDelayError</a:t>
            </a:r>
          </a:p>
        </p:txBody>
      </p:sp>
      <p:pic>
        <p:nvPicPr>
          <p:cNvPr id="207" name="Shape 195" descr="Shape 1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4524" y="1858549"/>
            <a:ext cx="5124301" cy="3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1"/>
          <p:cNvSpPr txBox="1"/>
          <p:nvPr/>
        </p:nvSpPr>
        <p:spPr>
          <a:xfrm>
            <a:off x="206125" y="870349"/>
            <a:ext cx="8840100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4800"/>
            </a:lvl1pPr>
          </a:lstStyle>
          <a:p>
            <a:pPr/>
            <a:r>
              <a:t>HOT &amp; COLD OBSERVABLES</a:t>
            </a:r>
          </a:p>
        </p:txBody>
      </p:sp>
      <p:sp>
        <p:nvSpPr>
          <p:cNvPr id="210" name="Shape 202"/>
          <p:cNvSpPr txBox="1"/>
          <p:nvPr/>
        </p:nvSpPr>
        <p:spPr>
          <a:xfrm>
            <a:off x="589749" y="1858549"/>
            <a:ext cx="3361501" cy="83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publish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refCount</a:t>
            </a:r>
          </a:p>
        </p:txBody>
      </p:sp>
      <p:pic>
        <p:nvPicPr>
          <p:cNvPr id="211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124" y="1997898"/>
            <a:ext cx="4871299" cy="286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09"/>
          <p:cNvSpPr txBox="1"/>
          <p:nvPr/>
        </p:nvSpPr>
        <p:spPr>
          <a:xfrm>
            <a:off x="206125" y="870349"/>
            <a:ext cx="8840100" cy="155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CONNECTABLE OBSERVABLES</a:t>
            </a:r>
          </a:p>
        </p:txBody>
      </p:sp>
      <p:pic>
        <p:nvPicPr>
          <p:cNvPr id="214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524" y="2496998"/>
            <a:ext cx="7891302" cy="3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17" name="Shape 217" descr="Shape 2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549" y="2580499"/>
            <a:ext cx="7716899" cy="33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23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0" name="Shape 224" descr="Shape 2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50" y="2514475"/>
            <a:ext cx="8052100" cy="350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30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3" name="Shape 231" descr="Shape 2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49" y="2556573"/>
            <a:ext cx="8128701" cy="3573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37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6" name="Shape 238" descr="Shape 2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3" y="2494599"/>
            <a:ext cx="8187051" cy="365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11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170" name="Shape 112"/>
          <p:cNvSpPr txBox="1"/>
          <p:nvPr/>
        </p:nvSpPr>
        <p:spPr>
          <a:xfrm>
            <a:off x="594175" y="1839374"/>
            <a:ext cx="7207199" cy="380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Introduction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Overview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Features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Creating an Observable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Error handling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Comparison with problems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Functional programming with array methods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Buffers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Merging of observables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Hot and cold observable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Connectable observables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Observables in Angular2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44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9" name="Shape 245" descr="Shape 2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4" y="2473549"/>
            <a:ext cx="8071251" cy="370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51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32" name="Shape 252" descr="Shape 2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24" y="2537373"/>
            <a:ext cx="7726400" cy="347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58"/>
          <p:cNvSpPr txBox="1"/>
          <p:nvPr/>
        </p:nvSpPr>
        <p:spPr>
          <a:xfrm>
            <a:off x="206125" y="870349"/>
            <a:ext cx="8840100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35" name="Shape 259" descr="Shape 2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4" y="2549749"/>
            <a:ext cx="7804751" cy="348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64"/>
          <p:cNvSpPr txBox="1"/>
          <p:nvPr>
            <p:ph type="title"/>
          </p:nvPr>
        </p:nvSpPr>
        <p:spPr>
          <a:xfrm>
            <a:off x="685800" y="2130424"/>
            <a:ext cx="7772400" cy="1470002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Shape 267"/>
          <p:cNvSpPr txBox="1"/>
          <p:nvPr/>
        </p:nvSpPr>
        <p:spPr>
          <a:xfrm>
            <a:off x="1218850" y="2345150"/>
            <a:ext cx="5893800" cy="196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0C0C0C"/>
                </a:solidFill>
              </a:defRPr>
            </a:pPr>
            <a:r>
              <a:t>Angular School</a:t>
            </a:r>
          </a:p>
          <a:p>
            <a:pPr>
              <a:defRPr>
                <a:solidFill>
                  <a:srgbClr val="0C0C0C"/>
                </a:solidFill>
              </a:defRPr>
            </a:pPr>
            <a:endParaRPr sz="4800"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solidFill>
                  <a:srgbClr val="0C0C0C"/>
                </a:solidFill>
              </a:defRPr>
            </a:pPr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18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OVERVIEW</a:t>
            </a:r>
          </a:p>
        </p:txBody>
      </p:sp>
      <p:sp>
        <p:nvSpPr>
          <p:cNvPr id="173" name="Shape 119"/>
          <p:cNvSpPr txBox="1"/>
          <p:nvPr/>
        </p:nvSpPr>
        <p:spPr>
          <a:xfrm>
            <a:off x="594175" y="1915574"/>
            <a:ext cx="7207199" cy="3497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RxJS one of the ReactiveX implementations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The observer pattern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The iterator pattern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Functional programming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Usage ReactiveX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Frontend 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Backend	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Usage RxJS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UI events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API events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25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POPULARITY</a:t>
            </a:r>
          </a:p>
        </p:txBody>
      </p:sp>
      <p:pic>
        <p:nvPicPr>
          <p:cNvPr id="176" name="Shape 126" descr="Shape 126"/>
          <p:cNvPicPr>
            <a:picLocks noChangeAspect="1"/>
          </p:cNvPicPr>
          <p:nvPr/>
        </p:nvPicPr>
        <p:blipFill>
          <a:blip r:embed="rId2">
            <a:extLst/>
          </a:blip>
          <a:srcRect l="16729" t="0" r="12171" b="0"/>
          <a:stretch>
            <a:fillRect/>
          </a:stretch>
        </p:blipFill>
        <p:spPr>
          <a:xfrm>
            <a:off x="1321386" y="1894200"/>
            <a:ext cx="6501226" cy="38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32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SETUP</a:t>
            </a:r>
          </a:p>
        </p:txBody>
      </p:sp>
      <p:pic>
        <p:nvPicPr>
          <p:cNvPr id="179" name="Shape 133" descr="Shape 1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5" y="2140106"/>
            <a:ext cx="7955651" cy="3492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39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CREATING OBSERVABLE</a:t>
            </a:r>
          </a:p>
        </p:txBody>
      </p:sp>
      <p:pic>
        <p:nvPicPr>
          <p:cNvPr id="182" name="Shape 140" descr="Shape 1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4" y="2111338"/>
            <a:ext cx="7955648" cy="3549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46"/>
          <p:cNvSpPr txBox="1"/>
          <p:nvPr/>
        </p:nvSpPr>
        <p:spPr>
          <a:xfrm>
            <a:off x="594174" y="870349"/>
            <a:ext cx="7603802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WAYS OF CREATING AN OBSERVABLE</a:t>
            </a:r>
          </a:p>
        </p:txBody>
      </p:sp>
      <p:sp>
        <p:nvSpPr>
          <p:cNvPr id="185" name="Shape 147"/>
          <p:cNvSpPr txBox="1"/>
          <p:nvPr/>
        </p:nvSpPr>
        <p:spPr>
          <a:xfrm>
            <a:off x="594175" y="2503981"/>
            <a:ext cx="7572000" cy="380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create(subscribe_detail)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fromArray()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throw(error_msg)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return(value)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range(start, count)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empty()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generate(initial_state, condition, iterate,selector)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never()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fromEvent(dom_element, event_name)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fromCallback(func)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fromPromise(promise)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from(iterable)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3"/>
          <p:cNvSpPr txBox="1"/>
          <p:nvPr/>
        </p:nvSpPr>
        <p:spPr>
          <a:xfrm>
            <a:off x="594174" y="870349"/>
            <a:ext cx="7603802" cy="86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ERROR HANDLING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594174" y="1823449"/>
            <a:ext cx="3306602" cy="162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catch()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onErrorResumeNext()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retry(n)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retryWhen()</a:t>
            </a:r>
          </a:p>
        </p:txBody>
      </p:sp>
      <p:pic>
        <p:nvPicPr>
          <p:cNvPr id="189" name="Shape 155" descr="Shape 1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0773" y="1823449"/>
            <a:ext cx="4808951" cy="199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61"/>
          <p:cNvSpPr txBox="1"/>
          <p:nvPr/>
        </p:nvSpPr>
        <p:spPr>
          <a:xfrm>
            <a:off x="594175" y="870349"/>
            <a:ext cx="8182500" cy="155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OBSERVABLES VS. PROMISES</a:t>
            </a:r>
          </a:p>
        </p:txBody>
      </p:sp>
      <p:pic>
        <p:nvPicPr>
          <p:cNvPr id="192" name="Shape 162" descr="Shape 1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4" y="2531839"/>
            <a:ext cx="7955650" cy="3470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