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n-lt"/>
                <a:ea typeface="+mn-ea"/>
                <a:cs typeface="+mn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9" y="3029937"/>
            <a:ext cx="11054082" cy="2090704"/>
          </a:xfrm>
          <a:prstGeom prst="rect">
            <a:avLst/>
          </a:prstGeom>
        </p:spPr>
        <p:txBody>
          <a:bodyPr lIns="130023" tIns="130023" rIns="130023" bIns="130023"/>
          <a:lstStyle>
            <a:lvl1pPr defTabSz="1300480">
              <a:defRPr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50719" y="5527040"/>
            <a:ext cx="9103360" cy="2492587"/>
          </a:xfrm>
          <a:prstGeom prst="rect">
            <a:avLst/>
          </a:prstGeom>
        </p:spPr>
        <p:txBody>
          <a:bodyPr lIns="130023" tIns="130023" rIns="130023" bIns="130023" anchor="t"/>
          <a:lstStyle>
            <a:lvl1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827540" y="9040152"/>
            <a:ext cx="527022" cy="519270"/>
          </a:xfrm>
          <a:prstGeom prst="rect">
            <a:avLst/>
          </a:prstGeom>
        </p:spPr>
        <p:txBody>
          <a:bodyPr lIns="130023" tIns="130023" rIns="130023" bIns="130023" anchor="ctr"/>
          <a:lstStyle>
            <a:lvl1pPr algn="r" defTabSz="130048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4.tif"/><Relationship Id="rId4" Type="http://schemas.openxmlformats.org/officeDocument/2006/relationships/image" Target="../media/image3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64994" tIns="64994" rIns="64994" bIns="64994"/>
          <a:lstStyle/>
          <a:p>
            <a:pPr/>
            <a:r>
              <a:t> </a:t>
            </a:r>
          </a:p>
        </p:txBody>
      </p:sp>
      <p:sp>
        <p:nvSpPr>
          <p:cNvPr id="129" name="Angular School…"/>
          <p:cNvSpPr txBox="1"/>
          <p:nvPr/>
        </p:nvSpPr>
        <p:spPr>
          <a:xfrm>
            <a:off x="1733475" y="3335324"/>
            <a:ext cx="8382294" cy="286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3" tIns="130023" rIns="130023" bIns="130023">
            <a:spAutoFit/>
          </a:bodyPr>
          <a:lstStyle/>
          <a:p>
            <a:pPr algn="l" defTabSz="1300480">
              <a:defRPr sz="68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Angular School</a:t>
            </a:r>
          </a:p>
          <a:p>
            <a:pPr algn="l" defTabSz="1300480">
              <a:defRPr sz="68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algn="l" defTabSz="1300480">
              <a:defRPr i="1" sz="34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2. TypeScript Basics.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202"/>
          <p:cNvSpPr txBox="1"/>
          <p:nvPr/>
        </p:nvSpPr>
        <p:spPr>
          <a:xfrm>
            <a:off x="178217" y="305069"/>
            <a:ext cx="5414673" cy="76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>
            <a:lvl1pPr>
              <a:defRPr sz="3400">
                <a:solidFill>
                  <a:srgbClr val="03030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Types tips and tricks</a:t>
            </a:r>
          </a:p>
        </p:txBody>
      </p:sp>
      <p:pic>
        <p:nvPicPr>
          <p:cNvPr id="154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531" y="2243353"/>
            <a:ext cx="10403738" cy="5266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206"/>
          <p:cNvSpPr txBox="1"/>
          <p:nvPr/>
        </p:nvSpPr>
        <p:spPr>
          <a:xfrm>
            <a:off x="607502" y="2752209"/>
            <a:ext cx="10903044" cy="372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tips and tricks</a:t>
            </a:r>
          </a:p>
          <a:p>
            <a:pPr algn="l"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can’t re-assign constant variable.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BUT if constant variable is object do not forget that constant save only reference to this object and you can change object properties.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Also you can add new and delete existing properties of the constant object.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209"/>
          <p:cNvSpPr txBox="1"/>
          <p:nvPr/>
        </p:nvSpPr>
        <p:spPr>
          <a:xfrm>
            <a:off x="860023" y="1856946"/>
            <a:ext cx="10903044" cy="33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Enum</a:t>
            </a:r>
          </a:p>
          <a:p>
            <a:pPr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enum is borrowed from C# and is intended to describe set of numeric data using string constants.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creating enum all items are numeric values ranging from zero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solidFill>
                  <a:srgbClr val="000000"/>
                </a:solidFill>
              </a:rPr>
              <a:t>You can overrid</a:t>
            </a:r>
            <a:r>
              <a:t>e these values</a:t>
            </a:r>
          </a:p>
        </p:txBody>
      </p:sp>
      <p:pic>
        <p:nvPicPr>
          <p:cNvPr id="15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5575017"/>
            <a:ext cx="13004803" cy="2252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213"/>
          <p:cNvSpPr txBox="1"/>
          <p:nvPr/>
        </p:nvSpPr>
        <p:spPr>
          <a:xfrm>
            <a:off x="1050878" y="1141998"/>
            <a:ext cx="10903044" cy="169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Arrays</a:t>
            </a:r>
          </a:p>
          <a:p>
            <a:pPr>
              <a:defRPr sz="3400">
                <a:solidFill>
                  <a:srgbClr val="010101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array is collection of elements with the same type</a:t>
            </a:r>
          </a:p>
        </p:txBody>
      </p:sp>
      <p:pic>
        <p:nvPicPr>
          <p:cNvPr id="16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878" y="4018084"/>
            <a:ext cx="10903044" cy="4399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217"/>
          <p:cNvSpPr txBox="1"/>
          <p:nvPr/>
        </p:nvSpPr>
        <p:spPr>
          <a:xfrm>
            <a:off x="569624" y="913546"/>
            <a:ext cx="10903044" cy="210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Tuples</a:t>
            </a:r>
          </a:p>
          <a:p>
            <a:pPr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array is collection of elements with the different type</a:t>
            </a:r>
          </a:p>
        </p:txBody>
      </p:sp>
      <p:pic>
        <p:nvPicPr>
          <p:cNvPr id="16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021" y="4977808"/>
            <a:ext cx="11564760" cy="2362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221"/>
          <p:cNvSpPr txBox="1"/>
          <p:nvPr/>
        </p:nvSpPr>
        <p:spPr>
          <a:xfrm>
            <a:off x="856296" y="898553"/>
            <a:ext cx="10903044" cy="29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Functions</a:t>
            </a:r>
          </a:p>
          <a:p>
            <a:pPr>
              <a:defRPr sz="3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used keyword function but you need specify input parameter types and after colon specify output parameter type.  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in the declaration and in call should be the same</a:t>
            </a:r>
          </a:p>
        </p:txBody>
      </p:sp>
      <p:pic>
        <p:nvPicPr>
          <p:cNvPr id="16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0" y="4851829"/>
            <a:ext cx="7198295" cy="4458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225"/>
          <p:cNvSpPr txBox="1"/>
          <p:nvPr/>
        </p:nvSpPr>
        <p:spPr>
          <a:xfrm>
            <a:off x="127713" y="204121"/>
            <a:ext cx="10903045" cy="29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3030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Optional parameters</a:t>
            </a:r>
          </a:p>
          <a:p>
            <a:pPr>
              <a:defRPr sz="3400">
                <a:solidFill>
                  <a:srgbClr val="030303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 may retrieve parameters as marked as optional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Optional parameters declare after compulsory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If optional parameter did not set it equal undefined</a:t>
            </a:r>
          </a:p>
        </p:txBody>
      </p:sp>
      <p:pic>
        <p:nvPicPr>
          <p:cNvPr id="171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555" y="4939329"/>
            <a:ext cx="11443690" cy="3512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229"/>
          <p:cNvSpPr txBox="1"/>
          <p:nvPr/>
        </p:nvSpPr>
        <p:spPr>
          <a:xfrm>
            <a:off x="127713" y="407321"/>
            <a:ext cx="10903045" cy="250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2020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Default settings</a:t>
            </a:r>
          </a:p>
          <a:p>
            <a:pPr>
              <a:defRPr sz="3400">
                <a:solidFill>
                  <a:srgbClr val="020202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2020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As special type of optional parameters is default settings. If you do not pass any parameter program use default value</a:t>
            </a:r>
          </a:p>
        </p:txBody>
      </p:sp>
      <p:pic>
        <p:nvPicPr>
          <p:cNvPr id="174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034" y="4911183"/>
            <a:ext cx="11826733" cy="2462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233"/>
          <p:cNvSpPr txBox="1"/>
          <p:nvPr/>
        </p:nvSpPr>
        <p:spPr>
          <a:xfrm>
            <a:off x="127713" y="610521"/>
            <a:ext cx="10903045" cy="2101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count of input parameters</a:t>
            </a:r>
          </a:p>
          <a:p>
            <a:pPr>
              <a:defRPr sz="3400">
                <a:solidFill>
                  <a:srgbClr val="040404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a call to the function must as much value as it is defined into the parameters</a:t>
            </a:r>
          </a:p>
        </p:txBody>
      </p:sp>
      <p:pic>
        <p:nvPicPr>
          <p:cNvPr id="177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144" y="4378840"/>
            <a:ext cx="11214512" cy="3726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237"/>
          <p:cNvSpPr txBox="1"/>
          <p:nvPr/>
        </p:nvSpPr>
        <p:spPr>
          <a:xfrm>
            <a:off x="127713" y="585121"/>
            <a:ext cx="11580639" cy="215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Overloading </a:t>
            </a:r>
          </a:p>
          <a:p>
            <a:pPr algn="l">
              <a:defRPr sz="3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7" algn="l">
              <a:buSzPct val="100000"/>
              <a:buFont typeface="Helvetica"/>
              <a:buChar char="○"/>
              <a:defRPr sz="2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Overloading is create few signatures of one function</a:t>
            </a:r>
          </a:p>
          <a:p>
            <a:pPr lvl="1" marL="1163318" indent="-604517" algn="l">
              <a:buSzPct val="100000"/>
              <a:buFont typeface="Helvetica"/>
              <a:buChar char="○"/>
              <a:defRPr sz="2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allows create few declarations of one function</a:t>
            </a:r>
          </a:p>
        </p:txBody>
      </p:sp>
      <p:pic>
        <p:nvPicPr>
          <p:cNvPr id="180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141" y="3785515"/>
            <a:ext cx="10998518" cy="4231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72"/>
          <p:cNvSpPr txBox="1"/>
          <p:nvPr/>
        </p:nvSpPr>
        <p:spPr>
          <a:xfrm>
            <a:off x="1192198" y="2854474"/>
            <a:ext cx="6322993" cy="404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lnSpc>
                <a:spcPct val="150000"/>
              </a:lnSpc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Basic Concepts.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History.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Datatypes.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Enum. Array. Tuples. 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Functions.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Generics.</a:t>
            </a:r>
          </a:p>
        </p:txBody>
      </p:sp>
      <p:pic>
        <p:nvPicPr>
          <p:cNvPr id="132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3290" y="2878664"/>
            <a:ext cx="4145283" cy="3996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241"/>
          <p:cNvSpPr txBox="1"/>
          <p:nvPr/>
        </p:nvSpPr>
        <p:spPr>
          <a:xfrm>
            <a:off x="127713" y="585121"/>
            <a:ext cx="11580639" cy="215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Callback functions</a:t>
            </a:r>
          </a:p>
          <a:p>
            <a:pPr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7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Type script use the lambda expression for passing callback function as argument</a:t>
            </a:r>
          </a:p>
        </p:txBody>
      </p:sp>
      <p:pic>
        <p:nvPicPr>
          <p:cNvPr id="183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436" y="4165222"/>
            <a:ext cx="11687930" cy="4654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245"/>
          <p:cNvSpPr txBox="1"/>
          <p:nvPr/>
        </p:nvSpPr>
        <p:spPr>
          <a:xfrm>
            <a:off x="127713" y="801021"/>
            <a:ext cx="11580639" cy="172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Union</a:t>
            </a:r>
          </a:p>
          <a:p>
            <a:pPr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7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Union helps you define several types for the one parameter</a:t>
            </a:r>
          </a:p>
        </p:txBody>
      </p:sp>
      <p:pic>
        <p:nvPicPr>
          <p:cNvPr id="186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082" y="4722062"/>
            <a:ext cx="11580636" cy="2806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249"/>
          <p:cNvSpPr txBox="1"/>
          <p:nvPr/>
        </p:nvSpPr>
        <p:spPr>
          <a:xfrm>
            <a:off x="127713" y="235871"/>
            <a:ext cx="11580639" cy="285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Generics</a:t>
            </a:r>
          </a:p>
          <a:p>
            <a:pPr>
              <a:defRPr sz="3400">
                <a:solidFill>
                  <a:srgbClr val="040404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7" algn="l">
              <a:buSzPct val="100000"/>
              <a:buFont typeface="Helvetica"/>
              <a:buChar char="○"/>
              <a:defRPr sz="3400">
                <a:solidFill>
                  <a:srgbClr val="040404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For better type re-using we have Generics</a:t>
            </a:r>
          </a:p>
          <a:p>
            <a:pPr lvl="1" marL="1163318" indent="-604517" algn="l">
              <a:buSzPct val="100000"/>
              <a:buFont typeface="Helvetica"/>
              <a:buChar char="○"/>
              <a:defRPr sz="3400">
                <a:solidFill>
                  <a:srgbClr val="040404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Generics has constraints that allows creates restriction for types</a:t>
            </a:r>
          </a:p>
        </p:txBody>
      </p:sp>
      <p:pic>
        <p:nvPicPr>
          <p:cNvPr id="18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082" y="4285253"/>
            <a:ext cx="11580636" cy="2723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253"/>
          <p:cNvSpPr txBox="1"/>
          <p:nvPr/>
        </p:nvSpPr>
        <p:spPr>
          <a:xfrm>
            <a:off x="266599" y="443202"/>
            <a:ext cx="11580639" cy="31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7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3" marL="1780673" indent="-409072" algn="l">
              <a:spcBef>
                <a:spcPts val="1400"/>
              </a:spcBef>
              <a:buSzPct val="75000"/>
              <a:buChar char="•"/>
              <a:defRPr sz="2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3" marL="1780673" indent="-409072" algn="l">
              <a:buSzPct val="75000"/>
              <a:buChar char="•"/>
              <a:defRPr sz="2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3" marL="1780673" indent="-409072" algn="l">
              <a:buSzPct val="75000"/>
              <a:buChar char="•"/>
              <a:defRPr sz="2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19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581" y="4578877"/>
            <a:ext cx="10557638" cy="3410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2819"/>
            <a:ext cx="13004803" cy="975923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257"/>
          <p:cNvSpPr txBox="1"/>
          <p:nvPr/>
        </p:nvSpPr>
        <p:spPr>
          <a:xfrm>
            <a:off x="127713" y="-113378"/>
            <a:ext cx="11580639" cy="354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3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7">
              <a:buSzPct val="100000"/>
              <a:buFont typeface="Helvetica"/>
              <a:buChar char="○"/>
              <a:defRPr sz="3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518918" indent="-604518">
              <a:spcBef>
                <a:spcPts val="1400"/>
              </a:spcBef>
              <a:buSzPct val="100000"/>
              <a:buFont typeface="Helvetica"/>
              <a:buChar char="✦"/>
              <a:defRPr sz="3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518918" indent="-604518">
              <a:buSzPct val="100000"/>
              <a:buFont typeface="Helvetica"/>
              <a:buChar char="✦"/>
              <a:defRPr sz="3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518918" indent="-604518">
              <a:buSzPct val="100000"/>
              <a:buFont typeface="Helvetica"/>
              <a:buChar char="✦"/>
              <a:defRPr sz="3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196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581" y="5450073"/>
            <a:ext cx="10557638" cy="341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01.jpg" descr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8521" y="-216898"/>
            <a:ext cx="13061843" cy="10187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264"/>
          <p:cNvSpPr txBox="1"/>
          <p:nvPr/>
        </p:nvSpPr>
        <p:spPr>
          <a:xfrm>
            <a:off x="903135" y="3464076"/>
            <a:ext cx="11198529" cy="2825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2" tIns="130022" rIns="130022" bIns="130022" anchor="ctr">
            <a:spAutoFit/>
          </a:bodyPr>
          <a:lstStyle>
            <a:lvl1pPr>
              <a:defRPr b="1" sz="8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76"/>
          <p:cNvSpPr txBox="1"/>
          <p:nvPr/>
        </p:nvSpPr>
        <p:spPr>
          <a:xfrm>
            <a:off x="418025" y="1277272"/>
            <a:ext cx="9534295" cy="76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>
            <a:lvl1pPr>
              <a:defRPr sz="3400">
                <a:solidFill>
                  <a:srgbClr val="03030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History</a:t>
            </a:r>
          </a:p>
        </p:txBody>
      </p:sp>
      <p:sp>
        <p:nvSpPr>
          <p:cNvPr id="135" name="Shape 177"/>
          <p:cNvSpPr txBox="1"/>
          <p:nvPr/>
        </p:nvSpPr>
        <p:spPr>
          <a:xfrm>
            <a:off x="367522" y="2412637"/>
            <a:ext cx="7297283" cy="432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marL="599440" indent="-497840" algn="l">
              <a:buSzPct val="100000"/>
              <a:buFont typeface="Helvetica"/>
              <a:buChar char="●"/>
              <a:defRPr sz="2800">
                <a:solidFill>
                  <a:srgbClr val="02020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development began in late 2012. Its creator is Anders Hejlsberg. He also developed such languages as Delphi, C#. Project develop as open source.</a:t>
            </a:r>
          </a:p>
          <a:p>
            <a:pPr algn="l">
              <a:defRPr sz="2800">
                <a:solidFill>
                  <a:srgbClr val="02020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599440" indent="-497840" algn="l">
              <a:buSzPct val="100000"/>
              <a:buFont typeface="Helvetica"/>
              <a:buChar char="●"/>
              <a:defRPr sz="2800">
                <a:solidFill>
                  <a:srgbClr val="02020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And from the very beginning of new language began to spread rapidly because of their flexibility and performance. </a:t>
            </a:r>
          </a:p>
        </p:txBody>
      </p:sp>
      <p:pic>
        <p:nvPicPr>
          <p:cNvPr id="136" name="image6.jpeg" descr="image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7605" y="1795857"/>
            <a:ext cx="4517634" cy="6161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81"/>
          <p:cNvSpPr txBox="1"/>
          <p:nvPr/>
        </p:nvSpPr>
        <p:spPr>
          <a:xfrm>
            <a:off x="186711" y="2752209"/>
            <a:ext cx="8225236" cy="372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Specifications</a:t>
            </a:r>
          </a:p>
          <a:p>
            <a:pPr algn="l"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Static typization.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Support.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Interfaces and abstract classes support.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and modules.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Full - ES6 feature support.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solidFill>
                  <a:srgbClr val="000000"/>
                </a:solidFill>
              </a:rPr>
              <a:t>Search errors at compilation time</a:t>
            </a:r>
            <a:r>
              <a:t>.</a:t>
            </a:r>
          </a:p>
        </p:txBody>
      </p:sp>
      <p:pic>
        <p:nvPicPr>
          <p:cNvPr id="139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0948" y="2725910"/>
            <a:ext cx="4515559" cy="4515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85"/>
          <p:cNvSpPr txBox="1"/>
          <p:nvPr/>
        </p:nvSpPr>
        <p:spPr>
          <a:xfrm>
            <a:off x="1050878" y="2403624"/>
            <a:ext cx="10903044" cy="494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Transpiling</a:t>
            </a:r>
          </a:p>
          <a:p>
            <a:pPr algn="l">
              <a:defRPr sz="3400">
                <a:solidFill>
                  <a:srgbClr val="040404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language with static typization and transpilation to JavaScript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configuration you can to set JavaScript version, how output result transpilation.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support transpilation to next JavaScript versions:</a:t>
            </a:r>
          </a:p>
          <a:p>
            <a:pPr lvl="2" marL="1513838" indent="-497838" algn="l">
              <a:buSzPct val="100000"/>
              <a:buFont typeface="Helvetica"/>
              <a:buChar char="■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6</a:t>
            </a:r>
          </a:p>
          <a:p>
            <a:pPr lvl="2" marL="1513838" indent="-497838" algn="l">
              <a:buSzPct val="100000"/>
              <a:buFont typeface="Helvetica"/>
              <a:buChar char="■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5</a:t>
            </a:r>
          </a:p>
          <a:p>
            <a:pPr lvl="2" marL="1513838" indent="-497838" algn="l">
              <a:buSzPct val="100000"/>
              <a:buFont typeface="Helvetica"/>
              <a:buChar char="■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88"/>
          <p:cNvSpPr txBox="1"/>
          <p:nvPr/>
        </p:nvSpPr>
        <p:spPr>
          <a:xfrm>
            <a:off x="-3712525" y="479045"/>
            <a:ext cx="10903044" cy="76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Data </a:t>
            </a:r>
            <a:r>
              <a:rPr>
                <a:solidFill>
                  <a:srgbClr val="000000"/>
                </a:solidFill>
              </a:rPr>
              <a:t>Types</a:t>
            </a:r>
          </a:p>
        </p:txBody>
      </p:sp>
      <p:graphicFrame>
        <p:nvGraphicFramePr>
          <p:cNvPr id="144" name="Table 189"/>
          <p:cNvGraphicFramePr/>
          <p:nvPr/>
        </p:nvGraphicFramePr>
        <p:xfrm>
          <a:off x="1361015" y="1335802"/>
          <a:ext cx="10282768" cy="70819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141383"/>
                <a:gridCol w="5141383"/>
              </a:tblGrid>
              <a:tr h="63659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TypeScript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JavaScript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number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Number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string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String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boolean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Boolean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object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Object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undefined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undefined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null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null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enum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Array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Tupple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any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never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void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92"/>
          <p:cNvSpPr txBox="1"/>
          <p:nvPr/>
        </p:nvSpPr>
        <p:spPr>
          <a:xfrm>
            <a:off x="1050878" y="2403624"/>
            <a:ext cx="10903044" cy="494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Variables and constants</a:t>
            </a:r>
          </a:p>
          <a:p>
            <a:pPr>
              <a:defRPr sz="3400">
                <a:solidFill>
                  <a:srgbClr val="010101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To declare variable  you use var and let.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type definition use colon.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constant definition use const. 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 like let declaration but , as their implies, their value cannot be changed once they are bound. In other worlds, they has the same scoping ruler as let, but you can’t re-assign to them.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This should not be confused with the idea that the values they refer to are immutable.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95"/>
          <p:cNvSpPr txBox="1"/>
          <p:nvPr/>
        </p:nvSpPr>
        <p:spPr>
          <a:xfrm>
            <a:off x="253973" y="481833"/>
            <a:ext cx="7512516" cy="76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>
            <a:lvl1pPr algn="l">
              <a:defRPr sz="3400">
                <a:solidFill>
                  <a:srgbClr val="0606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Variables and constants</a:t>
            </a:r>
          </a:p>
        </p:txBody>
      </p:sp>
      <p:pic>
        <p:nvPicPr>
          <p:cNvPr id="14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040" y="2391363"/>
            <a:ext cx="9794719" cy="5163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99"/>
          <p:cNvSpPr txBox="1"/>
          <p:nvPr/>
        </p:nvSpPr>
        <p:spPr>
          <a:xfrm>
            <a:off x="1050878" y="2590564"/>
            <a:ext cx="10903044" cy="457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tips and tricks</a:t>
            </a:r>
          </a:p>
          <a:p>
            <a:pPr>
              <a:defRPr sz="3400">
                <a:solidFill>
                  <a:srgbClr val="010101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All valid JavaScript is valid for TypeScript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If you define value and not set it type  TypeScript set its type as first value of these variable.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you define value type you can’t change this type.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can’t assign variables of one type to another.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Only type for type any you can assign another types.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you use type any you have no idea that’s type would be used.</a:t>
            </a:r>
            <a:r>
              <a:rPr>
                <a:latin typeface="Bree Serif"/>
                <a:ea typeface="Bree Serif"/>
                <a:cs typeface="Bree Serif"/>
                <a:sym typeface="Bree Serif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