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11123"/>
            <a:ext cx="7772400" cy="1546477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85800" y="3786737"/>
            <a:ext cx="7772400" cy="1046320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2pPr>
            <a:lvl3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3pPr>
            <a:lvl4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4pPr>
            <a:lvl5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72582" indent="-207432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197610" indent="-19113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684864" indent="-237064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42064" indent="-237064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Прямоугольник"/>
          <p:cNvSpPr txBox="1"/>
          <p:nvPr>
            <p:ph type="body" sz="half" idx="13"/>
          </p:nvPr>
        </p:nvSpPr>
        <p:spPr>
          <a:xfrm>
            <a:off x="4648198" y="1600200"/>
            <a:ext cx="4038601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Прямоугольник"/>
          <p:cNvSpPr txBox="1"/>
          <p:nvPr>
            <p:ph type="body" sz="half" idx="13"/>
          </p:nvPr>
        </p:nvSpPr>
        <p:spPr>
          <a:xfrm>
            <a:off x="457198" y="2174875"/>
            <a:ext cx="4040192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Прямоугольник"/>
          <p:cNvSpPr txBox="1"/>
          <p:nvPr>
            <p:ph type="body" sz="quarter" idx="14"/>
          </p:nvPr>
        </p:nvSpPr>
        <p:spPr>
          <a:xfrm>
            <a:off x="4645023" y="1535111"/>
            <a:ext cx="4041776" cy="6397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3" name="Прямоугольник"/>
          <p:cNvSpPr txBox="1"/>
          <p:nvPr>
            <p:ph type="body" sz="half" idx="15"/>
          </p:nvPr>
        </p:nvSpPr>
        <p:spPr>
          <a:xfrm>
            <a:off x="4645023" y="2174875"/>
            <a:ext cx="4041776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Прямоугольник"/>
          <p:cNvSpPr txBox="1"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Изображение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399" cy="804864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idx="1"/>
          </p:nvPr>
        </p:nvSpPr>
        <p:spPr>
          <a:xfrm rot="5400000">
            <a:off x="2309017" y="-251618"/>
            <a:ext cx="4525965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Text"/>
          <p:cNvSpPr txBox="1"/>
          <p:nvPr>
            <p:ph type="title"/>
          </p:nvPr>
        </p:nvSpPr>
        <p:spPr>
          <a:xfrm rot="5400000">
            <a:off x="4732337" y="2171700"/>
            <a:ext cx="5851528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Body Level One…"/>
          <p:cNvSpPr txBox="1"/>
          <p:nvPr>
            <p:ph type="body" idx="1"/>
          </p:nvPr>
        </p:nvSpPr>
        <p:spPr>
          <a:xfrm rot="5400000">
            <a:off x="541337" y="190500"/>
            <a:ext cx="5851527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Прямоугольник"/>
          <p:cNvSpPr txBox="1"/>
          <p:nvPr>
            <p:ph type="body" sz="half" idx="13"/>
          </p:nvPr>
        </p:nvSpPr>
        <p:spPr>
          <a:xfrm>
            <a:off x="4692272" y="1600200"/>
            <a:ext cx="3994529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457200" y="5875077"/>
            <a:ext cx="8229600" cy="692696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5"/>
            <a:ext cx="8229600" cy="1143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79548" y="6224225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8.tif"/><Relationship Id="rId4" Type="http://schemas.openxmlformats.org/officeDocument/2006/relationships/image" Target="../media/image1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Заголов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167" name="Angular School…"/>
          <p:cNvSpPr txBox="1"/>
          <p:nvPr/>
        </p:nvSpPr>
        <p:spPr>
          <a:xfrm>
            <a:off x="1218850" y="2345150"/>
            <a:ext cx="5893800" cy="202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4800">
                <a:solidFill>
                  <a:srgbClr val="0A0A0A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Angular School</a:t>
            </a:r>
          </a:p>
          <a:p>
            <a:pPr>
              <a:defRPr sz="4800">
                <a:solidFill>
                  <a:srgbClr val="0A0A0A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>
              <a:defRPr i="1" sz="2400">
                <a:solidFill>
                  <a:srgbClr val="0A0A0A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Lesson 2. OOP.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OP: Abstract…"/>
          <p:cNvSpPr txBox="1"/>
          <p:nvPr/>
        </p:nvSpPr>
        <p:spPr>
          <a:xfrm>
            <a:off x="89799" y="1168098"/>
            <a:ext cx="7666202" cy="2075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OOP: Abstract 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Abstract can be thought as access modifier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Abstract class can’t be directly instantiated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Abstract members can’t be directly accessed it can be implemented in child class only</a:t>
            </a:r>
          </a:p>
        </p:txBody>
      </p:sp>
      <p:pic>
        <p:nvPicPr>
          <p:cNvPr id="195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403" y="3340441"/>
            <a:ext cx="6334096" cy="2720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OP: Properties"/>
          <p:cNvSpPr txBox="1"/>
          <p:nvPr/>
        </p:nvSpPr>
        <p:spPr>
          <a:xfrm>
            <a:off x="89799" y="1168100"/>
            <a:ext cx="76662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OOP: Properties</a:t>
            </a:r>
          </a:p>
        </p:txBody>
      </p:sp>
      <p:pic>
        <p:nvPicPr>
          <p:cNvPr id="198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8179" y="1949430"/>
            <a:ext cx="6687643" cy="3915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OP: Interfaces…"/>
          <p:cNvSpPr txBox="1"/>
          <p:nvPr/>
        </p:nvSpPr>
        <p:spPr>
          <a:xfrm>
            <a:off x="89799" y="1168098"/>
            <a:ext cx="7666202" cy="1783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OOP: Interfaces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interface defines property and methods that object has to implement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interface is definition of custom data type.</a:t>
            </a:r>
          </a:p>
        </p:txBody>
      </p:sp>
      <p:pic>
        <p:nvPicPr>
          <p:cNvPr id="201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7230" y="3065601"/>
            <a:ext cx="5149540" cy="3210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Mixins…"/>
          <p:cNvSpPr txBox="1"/>
          <p:nvPr/>
        </p:nvSpPr>
        <p:spPr>
          <a:xfrm>
            <a:off x="89799" y="1168098"/>
            <a:ext cx="7666202" cy="3243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Mixins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Along with traditional OO hierarchy, another popular way building classes from the reusable components is to build them by combining simplier partial classes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To satisfy this requirements we create stand-in properties and their types for the members that will com from mixins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That satisfy compiler that members will available in runtime.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eneric interfaces and classes"/>
          <p:cNvSpPr txBox="1"/>
          <p:nvPr/>
        </p:nvSpPr>
        <p:spPr>
          <a:xfrm>
            <a:off x="89799" y="1168100"/>
            <a:ext cx="76662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Generic interfaces and classes</a:t>
            </a:r>
          </a:p>
        </p:txBody>
      </p:sp>
      <p:pic>
        <p:nvPicPr>
          <p:cNvPr id="206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66784"/>
            <a:ext cx="9144000" cy="3707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Modules…"/>
          <p:cNvSpPr txBox="1"/>
          <p:nvPr/>
        </p:nvSpPr>
        <p:spPr>
          <a:xfrm>
            <a:off x="89798" y="1168098"/>
            <a:ext cx="8483119" cy="2075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are designed for organisation of large programs.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help group interfaces and classes in logical structures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is obsolete construction in TypeScript</a:t>
            </a:r>
          </a:p>
        </p:txBody>
      </p:sp>
      <p:pic>
        <p:nvPicPr>
          <p:cNvPr id="209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9410" y="3345183"/>
            <a:ext cx="5463895" cy="2593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Namespaces…"/>
          <p:cNvSpPr txBox="1"/>
          <p:nvPr/>
        </p:nvSpPr>
        <p:spPr>
          <a:xfrm>
            <a:off x="89798" y="1168098"/>
            <a:ext cx="8483119" cy="1490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Namespaces 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same as modules.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removed by Namespace.</a:t>
            </a:r>
          </a:p>
        </p:txBody>
      </p:sp>
      <p:pic>
        <p:nvPicPr>
          <p:cNvPr id="212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1449" y="2810497"/>
            <a:ext cx="7121102" cy="3227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ecorators…"/>
          <p:cNvSpPr txBox="1"/>
          <p:nvPr/>
        </p:nvSpPr>
        <p:spPr>
          <a:xfrm>
            <a:off x="89799" y="1168098"/>
            <a:ext cx="7666202" cy="1490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Used to add new functionality to an existing object, without being obtrusive</a:t>
            </a:r>
          </a:p>
        </p:txBody>
      </p:sp>
      <p:pic>
        <p:nvPicPr>
          <p:cNvPr id="215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979" y="2660293"/>
            <a:ext cx="8156042" cy="340324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ecorators…"/>
          <p:cNvSpPr txBox="1"/>
          <p:nvPr/>
        </p:nvSpPr>
        <p:spPr>
          <a:xfrm>
            <a:off x="89799" y="1168098"/>
            <a:ext cx="7666202" cy="1198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 - basic</a:t>
            </a:r>
          </a:p>
        </p:txBody>
      </p:sp>
      <p:pic>
        <p:nvPicPr>
          <p:cNvPr id="218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851" y="2353697"/>
            <a:ext cx="6079540" cy="3941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ecorators - Classes"/>
          <p:cNvSpPr txBox="1"/>
          <p:nvPr/>
        </p:nvSpPr>
        <p:spPr>
          <a:xfrm>
            <a:off x="89799" y="1168100"/>
            <a:ext cx="8142635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Decorators - Classes </a:t>
            </a:r>
          </a:p>
        </p:txBody>
      </p:sp>
      <p:pic>
        <p:nvPicPr>
          <p:cNvPr id="221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668" y="1956448"/>
            <a:ext cx="7420665" cy="3919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genda:…"/>
          <p:cNvSpPr txBox="1"/>
          <p:nvPr/>
        </p:nvSpPr>
        <p:spPr>
          <a:xfrm>
            <a:off x="942721" y="1276224"/>
            <a:ext cx="7587299" cy="3383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lnSpc>
                <a:spcPct val="150000"/>
              </a:lnSpc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 basic concepts.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 TypeScript.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Classes. Interfaces. Mixins.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Namespaces and Modules.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Promises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Declarations</a:t>
            </a:r>
          </a:p>
        </p:txBody>
      </p:sp>
      <p:pic>
        <p:nvPicPr>
          <p:cNvPr id="170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6325" y="1276212"/>
            <a:ext cx="2914653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Decorators - Methods"/>
          <p:cNvSpPr txBox="1"/>
          <p:nvPr/>
        </p:nvSpPr>
        <p:spPr>
          <a:xfrm>
            <a:off x="89799" y="1168100"/>
            <a:ext cx="8142635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Decorators - Methods</a:t>
            </a:r>
          </a:p>
        </p:txBody>
      </p:sp>
      <p:pic>
        <p:nvPicPr>
          <p:cNvPr id="224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992" y="2048902"/>
            <a:ext cx="7884016" cy="3630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omises"/>
          <p:cNvSpPr txBox="1"/>
          <p:nvPr/>
        </p:nvSpPr>
        <p:spPr>
          <a:xfrm>
            <a:off x="89799" y="1168100"/>
            <a:ext cx="8142635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Promises</a:t>
            </a:r>
          </a:p>
        </p:txBody>
      </p:sp>
      <p:pic>
        <p:nvPicPr>
          <p:cNvPr id="227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895" y="1714156"/>
            <a:ext cx="7036745" cy="4429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eclare and types"/>
          <p:cNvSpPr txBox="1"/>
          <p:nvPr/>
        </p:nvSpPr>
        <p:spPr>
          <a:xfrm>
            <a:off x="89799" y="1168100"/>
            <a:ext cx="8142635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Declare and types</a:t>
            </a:r>
          </a:p>
        </p:txBody>
      </p:sp>
      <p:pic>
        <p:nvPicPr>
          <p:cNvPr id="230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727" y="2064785"/>
            <a:ext cx="7730546" cy="2728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-1982"/>
            <a:ext cx="9144004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Destructing…"/>
          <p:cNvSpPr txBox="1"/>
          <p:nvPr/>
        </p:nvSpPr>
        <p:spPr>
          <a:xfrm>
            <a:off x="89799" y="1168099"/>
            <a:ext cx="8142635" cy="2506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</a:p>
          <a:p>
            <a:pPr lvl="1" marL="1341119" indent="-426719">
              <a:spcBef>
                <a:spcPts val="1000"/>
              </a:spcBef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234" name="01.tiff" descr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331" y="3832083"/>
            <a:ext cx="7423340" cy="23979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01.jpg" descr="0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52505"/>
            <a:ext cx="9184108" cy="7163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Заголов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238" name="Thank you for your attention"/>
          <p:cNvSpPr txBox="1"/>
          <p:nvPr/>
        </p:nvSpPr>
        <p:spPr>
          <a:xfrm>
            <a:off x="312045" y="2594549"/>
            <a:ext cx="8543713" cy="2011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b="1" sz="60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OP. Classes…"/>
          <p:cNvSpPr txBox="1"/>
          <p:nvPr/>
        </p:nvSpPr>
        <p:spPr>
          <a:xfrm>
            <a:off x="293923" y="1168098"/>
            <a:ext cx="7624455" cy="1783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Classes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support Object Oriented Approach.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Full class support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For define new class use class keyword.</a:t>
            </a:r>
          </a:p>
        </p:txBody>
      </p:sp>
      <p:pic>
        <p:nvPicPr>
          <p:cNvPr id="173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630" y="3121456"/>
            <a:ext cx="6936740" cy="3052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OP. Constructors.…"/>
          <p:cNvSpPr txBox="1"/>
          <p:nvPr/>
        </p:nvSpPr>
        <p:spPr>
          <a:xfrm>
            <a:off x="89799" y="1168098"/>
            <a:ext cx="8724932" cy="2075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Constructors.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Apart from the usual functions of classes have special features designers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Constructor defined with keyword constructor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Designers perform initial define of instance properties</a:t>
            </a:r>
          </a:p>
        </p:txBody>
      </p:sp>
      <p:pic>
        <p:nvPicPr>
          <p:cNvPr id="176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5005" y="3195228"/>
            <a:ext cx="4913990" cy="3198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OP. Constructors.…"/>
          <p:cNvSpPr txBox="1"/>
          <p:nvPr/>
        </p:nvSpPr>
        <p:spPr>
          <a:xfrm>
            <a:off x="89799" y="1168098"/>
            <a:ext cx="8724932" cy="1490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Constructors.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Constructor as well as ordinary functions, TypeScript supported overload</a:t>
            </a:r>
          </a:p>
        </p:txBody>
      </p:sp>
      <p:pic>
        <p:nvPicPr>
          <p:cNvPr id="179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0022" y="2763553"/>
            <a:ext cx="5223956" cy="3400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OP. Static.…"/>
          <p:cNvSpPr txBox="1"/>
          <p:nvPr/>
        </p:nvSpPr>
        <p:spPr>
          <a:xfrm>
            <a:off x="89799" y="1168098"/>
            <a:ext cx="7666202" cy="1783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Static.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Besides usual properties and functions you can define static members 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Static members is not available via this</a:t>
            </a:r>
          </a:p>
        </p:txBody>
      </p:sp>
      <p:pic>
        <p:nvPicPr>
          <p:cNvPr id="182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7432" y="3074235"/>
            <a:ext cx="5329136" cy="2868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nheritance"/>
          <p:cNvSpPr txBox="1"/>
          <p:nvPr/>
        </p:nvSpPr>
        <p:spPr>
          <a:xfrm>
            <a:off x="89799" y="1168098"/>
            <a:ext cx="76662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Inheritance</a:t>
            </a:r>
          </a:p>
        </p:txBody>
      </p:sp>
      <p:pic>
        <p:nvPicPr>
          <p:cNvPr id="185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1923517"/>
            <a:ext cx="7239000" cy="4254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Inheritance example"/>
          <p:cNvSpPr txBox="1"/>
          <p:nvPr/>
        </p:nvSpPr>
        <p:spPr>
          <a:xfrm>
            <a:off x="89799" y="1168100"/>
            <a:ext cx="76662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Inheritance example</a:t>
            </a:r>
          </a:p>
        </p:txBody>
      </p:sp>
      <p:pic>
        <p:nvPicPr>
          <p:cNvPr id="188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302" y="1753704"/>
            <a:ext cx="4664201" cy="213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01.tiff" descr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4279" y="3454265"/>
            <a:ext cx="5214200" cy="2582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OP: Access modifiers."/>
          <p:cNvSpPr txBox="1"/>
          <p:nvPr/>
        </p:nvSpPr>
        <p:spPr>
          <a:xfrm>
            <a:off x="89799" y="1168100"/>
            <a:ext cx="76662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OOP: Access modifiers.</a:t>
            </a:r>
          </a:p>
        </p:txBody>
      </p:sp>
      <p:graphicFrame>
        <p:nvGraphicFramePr>
          <p:cNvPr id="192" name="Таблица"/>
          <p:cNvGraphicFramePr/>
          <p:nvPr/>
        </p:nvGraphicFramePr>
        <p:xfrm>
          <a:off x="366176" y="2460369"/>
          <a:ext cx="8411644" cy="19372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102911"/>
                <a:gridCol w="2102911"/>
                <a:gridCol w="2102911"/>
                <a:gridCol w="2102911"/>
              </a:tblGrid>
              <a:tr h="54860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Accessable On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public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protected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private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62883"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Class instances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6288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Class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6288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Class child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