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 b="def" i="def"/>
      <a:tcStyle>
        <a:tcBdr/>
        <a:fill>
          <a:solidFill>
            <a:srgbClr val="ED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 b="def" i="def"/>
      <a:tcStyle>
        <a:tcBdr/>
        <a:fill>
          <a:solidFill>
            <a:srgbClr val="EE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685800" y="3786737"/>
            <a:ext cx="7772400" cy="1046318"/>
          </a:xfrm>
          <a:prstGeom prst="rect">
            <a:avLst/>
          </a:prstGeom>
        </p:spPr>
        <p:txBody>
          <a:bodyPr/>
          <a:lstStyle>
            <a:lvl1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1pPr>
            <a:lvl2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2pPr>
            <a:lvl3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3pPr>
            <a:lvl4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4pPr>
            <a:lvl5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90" name="Уровень текста 1…"/>
          <p:cNvSpPr txBox="1"/>
          <p:nvPr>
            <p:ph type="body" sz="half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</p:spPr>
        <p:txBody>
          <a:bodyPr/>
          <a:lstStyle>
            <a:lvl1pPr marL="342900" indent="-222250"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72583" indent="-207433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197610" indent="-191135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684866" indent="-237066"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42066" indent="-237066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1" name="Прямоугольник"/>
          <p:cNvSpPr txBox="1"/>
          <p:nvPr>
            <p:ph type="body" sz="half" idx="13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</p:spPr>
        <p:txBody>
          <a:bodyPr/>
          <a:lstStyle/>
          <a:p>
            <a:pPr marL="342900" indent="-222250">
              <a:defRPr sz="2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2" name="Номер слайда"/>
          <p:cNvSpPr txBox="1"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00" name="Уровень текста 1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1" name="Прямоугольник"/>
          <p:cNvSpPr txBox="1"/>
          <p:nvPr>
            <p:ph type="body" sz="half" idx="13"/>
          </p:nvPr>
        </p:nvSpPr>
        <p:spPr>
          <a:xfrm>
            <a:off x="457199" y="2174875"/>
            <a:ext cx="4040189" cy="3951288"/>
          </a:xfrm>
          <a:prstGeom prst="rect">
            <a:avLst/>
          </a:prstGeom>
        </p:spPr>
        <p:txBody>
          <a:bodyPr/>
          <a:lstStyle/>
          <a:p>
            <a:pPr marL="342900" indent="-22225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2" name="Прямоугольник"/>
          <p:cNvSpPr txBox="1"/>
          <p:nvPr>
            <p:ph type="body" sz="quarter" idx="14"/>
          </p:nvPr>
        </p:nvSpPr>
        <p:spPr>
          <a:xfrm>
            <a:off x="4645025" y="1535112"/>
            <a:ext cx="4041774" cy="639763"/>
          </a:xfrm>
          <a:prstGeom prst="rect">
            <a:avLst/>
          </a:prstGeom>
        </p:spPr>
        <p:txBody>
          <a:bodyPr anchor="b"/>
          <a:lstStyle/>
          <a:p>
            <a: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3" name="Прямоугольник"/>
          <p:cNvSpPr txBox="1"/>
          <p:nvPr>
            <p:ph type="body" sz="half" idx="15"/>
          </p:nvPr>
        </p:nvSpPr>
        <p:spPr>
          <a:xfrm>
            <a:off x="4645025" y="2174875"/>
            <a:ext cx="4041774" cy="3951288"/>
          </a:xfrm>
          <a:prstGeom prst="rect">
            <a:avLst/>
          </a:prstGeom>
        </p:spPr>
        <p:txBody>
          <a:bodyPr/>
          <a:lstStyle/>
          <a:p>
            <a:pPr marL="342900" indent="-22225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4" name="Номер слайда"/>
          <p:cNvSpPr txBox="1"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12" name="Номер слайда"/>
          <p:cNvSpPr txBox="1"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Номер слайда"/>
          <p:cNvSpPr txBox="1"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Текст заголовка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7" name="Уровень текста 1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 marL="342900" indent="-222250"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8" indent="-182033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9" indent="-243839"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9" indent="-243839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8" name="Прямоугольник"/>
          <p:cNvSpPr txBox="1"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9" name="Номер слайда"/>
          <p:cNvSpPr txBox="1"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Текст заголовка"/>
          <p:cNvSpPr txBox="1"/>
          <p:nvPr>
            <p:ph type="title"/>
          </p:nvPr>
        </p:nvSpPr>
        <p:spPr>
          <a:xfrm>
            <a:off x="1792288" y="4800600"/>
            <a:ext cx="5486399" cy="566738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37" name="Изображение"/>
          <p:cNvSpPr/>
          <p:nvPr>
            <p:ph type="pic" sz="half" idx="13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8" name="Уровень текста 1…"/>
          <p:cNvSpPr txBox="1"/>
          <p:nvPr>
            <p:ph type="body" sz="quarter" idx="1"/>
          </p:nvPr>
        </p:nvSpPr>
        <p:spPr>
          <a:xfrm>
            <a:off x="1792288" y="5367337"/>
            <a:ext cx="5486399" cy="804862"/>
          </a:xfrm>
          <a:prstGeom prst="rect">
            <a:avLst/>
          </a:prstGeom>
        </p:spPr>
        <p:txBody>
          <a:bodyPr/>
          <a:lstStyle>
            <a:lvl1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9" name="Номер слайда"/>
          <p:cNvSpPr txBox="1"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47" name="Уровень текста 1…"/>
          <p:cNvSpPr txBox="1"/>
          <p:nvPr>
            <p:ph type="body" idx="1"/>
          </p:nvPr>
        </p:nvSpPr>
        <p:spPr>
          <a:xfrm rot="5400000">
            <a:off x="2309017" y="-251618"/>
            <a:ext cx="4525964" cy="8229601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8" indent="-182033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9" indent="-243839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9" indent="-243839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8" name="Номер слайда"/>
          <p:cNvSpPr txBox="1"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Текст заголовка"/>
          <p:cNvSpPr txBox="1"/>
          <p:nvPr>
            <p:ph type="title"/>
          </p:nvPr>
        </p:nvSpPr>
        <p:spPr>
          <a:xfrm rot="5400000">
            <a:off x="4732337" y="2171700"/>
            <a:ext cx="5851526" cy="2057400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56" name="Уровень текста 1…"/>
          <p:cNvSpPr txBox="1"/>
          <p:nvPr>
            <p:ph type="body" idx="1"/>
          </p:nvPr>
        </p:nvSpPr>
        <p:spPr>
          <a:xfrm rot="5400000">
            <a:off x="541337" y="190500"/>
            <a:ext cx="5851526" cy="6019799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8" indent="-182033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9" indent="-243839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9" indent="-243839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7" name="Номер слайда"/>
          <p:cNvSpPr txBox="1"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Текст заголовка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65" name="Уровень текста 1…"/>
          <p:cNvSpPr txBox="1"/>
          <p:nvPr>
            <p:ph type="body" sz="quarter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66" name="Номер слайда"/>
          <p:cNvSpPr txBox="1"/>
          <p:nvPr>
            <p:ph type="sldNum" sz="quarter" idx="2"/>
          </p:nvPr>
        </p:nvSpPr>
        <p:spPr>
          <a:xfrm>
            <a:off x="8293482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0" name="Уровень текста 1…"/>
          <p:cNvSpPr txBox="1"/>
          <p:nvPr>
            <p:ph type="body" sz="half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Прямоугольник"/>
          <p:cNvSpPr txBox="1"/>
          <p:nvPr>
            <p:ph type="body" sz="half" idx="13"/>
          </p:nvPr>
        </p:nvSpPr>
        <p:spPr>
          <a:xfrm>
            <a:off x="4692272" y="1600200"/>
            <a:ext cx="3994527" cy="496757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Уровень текста 1…"/>
          <p:cNvSpPr txBox="1"/>
          <p:nvPr>
            <p:ph type="body" sz="quarter" idx="1"/>
          </p:nvPr>
        </p:nvSpPr>
        <p:spPr>
          <a:xfrm>
            <a:off x="457200" y="5875077"/>
            <a:ext cx="8229600" cy="6926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300"/>
              </a:spcBef>
              <a:defRPr sz="1800"/>
            </a:lvl1pPr>
            <a:lvl2pPr algn="ctr">
              <a:spcBef>
                <a:spcPts val="300"/>
              </a:spcBef>
              <a:defRPr sz="1800"/>
            </a:lvl2pPr>
            <a:lvl3pPr algn="ctr">
              <a:spcBef>
                <a:spcPts val="300"/>
              </a:spcBef>
              <a:defRPr sz="1800"/>
            </a:lvl3pPr>
            <a:lvl4pPr algn="ctr">
              <a:spcBef>
                <a:spcPts val="300"/>
              </a:spcBef>
              <a:defRPr sz="1800"/>
            </a:lvl4pPr>
            <a:lvl5pPr algn="ctr">
              <a:spcBef>
                <a:spcPts val="300"/>
              </a:spcBef>
              <a:defRPr sz="1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Текст заголовка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63" name="Уровень текста 1…"/>
          <p:cNvSpPr txBox="1"/>
          <p:nvPr>
            <p:ph type="body" sz="quarter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2" name="Уровень текста 1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8" indent="-182033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9" indent="-243839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9" indent="-243839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3" name="Номер слайда"/>
          <p:cNvSpPr txBox="1"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Текст заголовка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cap="small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81" name="Уровень текста 1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2" name="Номер слайда"/>
          <p:cNvSpPr txBox="1"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457200" y="274636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3" Type="http://schemas.openxmlformats.org/officeDocument/2006/relationships/image" Target="../media/image2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8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9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0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e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8.png"/><Relationship Id="rId3" Type="http://schemas.openxmlformats.org/officeDocument/2006/relationships/image" Target="../media/image1.tif"/><Relationship Id="rId4" Type="http://schemas.openxmlformats.org/officeDocument/2006/relationships/image" Target="../media/image5.jpe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Заголово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</a:t>
            </a:r>
          </a:p>
        </p:txBody>
      </p:sp>
      <p:sp>
        <p:nvSpPr>
          <p:cNvPr id="176" name="Angular School…"/>
          <p:cNvSpPr txBox="1"/>
          <p:nvPr/>
        </p:nvSpPr>
        <p:spPr>
          <a:xfrm>
            <a:off x="1218850" y="2345150"/>
            <a:ext cx="5893800" cy="1963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4800"/>
            </a:pPr>
            <a:r>
              <a:t>Angular School</a:t>
            </a:r>
          </a:p>
          <a:p>
            <a:pPr/>
            <a:endParaRPr sz="4800">
              <a:latin typeface="Bree Serif"/>
              <a:ea typeface="Bree Serif"/>
              <a:cs typeface="Bree Serif"/>
              <a:sym typeface="Bree Serif"/>
            </a:endParaRPr>
          </a:p>
          <a:p>
            <a:pPr>
              <a:defRPr i="1" sz="2400"/>
            </a:pPr>
            <a:r>
              <a:t>Lesson 6. Pipes &amp; Directives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BUILT-IN PIPES"/>
          <p:cNvSpPr txBox="1"/>
          <p:nvPr/>
        </p:nvSpPr>
        <p:spPr>
          <a:xfrm>
            <a:off x="536775" y="1015800"/>
            <a:ext cx="73287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BUILT-IN PIPES</a:t>
            </a:r>
          </a:p>
        </p:txBody>
      </p:sp>
      <p:sp>
        <p:nvSpPr>
          <p:cNvPr id="221" name="Uppercase Pipe:…"/>
          <p:cNvSpPr txBox="1"/>
          <p:nvPr/>
        </p:nvSpPr>
        <p:spPr>
          <a:xfrm>
            <a:off x="536774" y="1927200"/>
            <a:ext cx="4360502" cy="2247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buSzPct val="100000"/>
              <a:buChar char="■"/>
              <a:defRPr sz="1800"/>
            </a:pPr>
            <a:r>
              <a:t>Uppercase Pipe:</a:t>
            </a:r>
          </a:p>
          <a:p>
            <a:pPr/>
            <a:endParaRPr sz="1800"/>
          </a:p>
          <a:p>
            <a:pPr/>
            <a:endParaRPr sz="1800"/>
          </a:p>
          <a:p>
            <a:pPr/>
            <a:endParaRPr sz="1800"/>
          </a:p>
          <a:p>
            <a:pPr/>
            <a:endParaRPr sz="1800"/>
          </a:p>
          <a:p>
            <a:pPr/>
            <a:endParaRPr sz="1800"/>
          </a:p>
          <a:p>
            <a:pPr marL="457200" indent="-342900">
              <a:buSzPct val="100000"/>
              <a:buChar char="■"/>
              <a:defRPr sz="1800"/>
            </a:pPr>
            <a:r>
              <a:t>Lowercase Pipe:</a:t>
            </a:r>
          </a:p>
        </p:txBody>
      </p:sp>
      <p:pic>
        <p:nvPicPr>
          <p:cNvPr id="222" name="pipe_22.png" descr="pipe_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850" y="4128275"/>
            <a:ext cx="3619501" cy="704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pipe_23.png" descr="pipe_2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0550" y="2458124"/>
            <a:ext cx="3638551" cy="781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ipe_24.png" descr="pipe_2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64199" y="2587550"/>
            <a:ext cx="4057651" cy="285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pipe_25.png" descr="pipe_2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787999" y="4370311"/>
            <a:ext cx="4133851" cy="295276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Стрелка"/>
          <p:cNvSpPr/>
          <p:nvPr/>
        </p:nvSpPr>
        <p:spPr>
          <a:xfrm>
            <a:off x="4168025" y="2587999"/>
            <a:ext cx="543901" cy="29520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CE1"/>
          </a:solidFill>
          <a:ln>
            <a:solidFill>
              <a:srgbClr val="1F497D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7" name="Стрелка"/>
          <p:cNvSpPr/>
          <p:nvPr/>
        </p:nvSpPr>
        <p:spPr>
          <a:xfrm>
            <a:off x="4168025" y="4340600"/>
            <a:ext cx="543901" cy="29520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CE1"/>
          </a:solidFill>
          <a:ln>
            <a:solidFill>
              <a:srgbClr val="1F497D"/>
            </a:solidFill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BUILT-IN PIPES"/>
          <p:cNvSpPr txBox="1"/>
          <p:nvPr/>
        </p:nvSpPr>
        <p:spPr>
          <a:xfrm>
            <a:off x="536775" y="1015800"/>
            <a:ext cx="73287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BUILT-IN PIPES</a:t>
            </a:r>
          </a:p>
        </p:txBody>
      </p:sp>
      <p:sp>
        <p:nvSpPr>
          <p:cNvPr id="230" name="Currency Pipe:"/>
          <p:cNvSpPr txBox="1"/>
          <p:nvPr/>
        </p:nvSpPr>
        <p:spPr>
          <a:xfrm>
            <a:off x="536774" y="1927200"/>
            <a:ext cx="4360502" cy="442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342900">
              <a:buSzPct val="100000"/>
              <a:buChar char="■"/>
              <a:defRPr sz="1800"/>
            </a:lvl1pPr>
          </a:lstStyle>
          <a:p>
            <a:pPr/>
            <a:r>
              <a:t>Currency Pipe:</a:t>
            </a:r>
          </a:p>
        </p:txBody>
      </p:sp>
      <p:pic>
        <p:nvPicPr>
          <p:cNvPr id="231" name="pipe_26.png" descr="pipe_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774" y="2563942"/>
            <a:ext cx="8070425" cy="2216463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Стрелка"/>
          <p:cNvSpPr/>
          <p:nvPr/>
        </p:nvSpPr>
        <p:spPr>
          <a:xfrm>
            <a:off x="5311025" y="3502400"/>
            <a:ext cx="1251601" cy="24660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CE1"/>
          </a:solidFill>
          <a:ln>
            <a:solidFill>
              <a:srgbClr val="1F497D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3" name="Стрелка"/>
          <p:cNvSpPr/>
          <p:nvPr/>
        </p:nvSpPr>
        <p:spPr>
          <a:xfrm>
            <a:off x="5311025" y="4264400"/>
            <a:ext cx="1251601" cy="24660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CE1"/>
          </a:solidFill>
          <a:ln>
            <a:solidFill>
              <a:srgbClr val="1F497D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34" name="pipe_29.png" descr="pipe_2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33413" y="4157900"/>
            <a:ext cx="1928322" cy="45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pipe_30.png" descr="pipe_3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26036" y="3353075"/>
            <a:ext cx="1743076" cy="485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BUILT-IN PIPES"/>
          <p:cNvSpPr txBox="1"/>
          <p:nvPr/>
        </p:nvSpPr>
        <p:spPr>
          <a:xfrm>
            <a:off x="536775" y="1015800"/>
            <a:ext cx="73287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BUILT-IN PIPES</a:t>
            </a:r>
          </a:p>
        </p:txBody>
      </p:sp>
      <p:sp>
        <p:nvSpPr>
          <p:cNvPr id="238" name="Decimal Pipe :"/>
          <p:cNvSpPr txBox="1"/>
          <p:nvPr/>
        </p:nvSpPr>
        <p:spPr>
          <a:xfrm>
            <a:off x="536774" y="1927200"/>
            <a:ext cx="4360502" cy="646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342900">
              <a:buSzPct val="100000"/>
              <a:buChar char="■"/>
              <a:defRPr sz="1800"/>
            </a:lvl1pPr>
          </a:lstStyle>
          <a:p>
            <a:pPr/>
            <a:r>
              <a:t>Decimal Pipe :</a:t>
            </a:r>
          </a:p>
        </p:txBody>
      </p:sp>
      <p:pic>
        <p:nvPicPr>
          <p:cNvPr id="239" name="pipe_31.png" descr="pipe_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774" y="2617349"/>
            <a:ext cx="8066628" cy="2717451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Стрелка"/>
          <p:cNvSpPr/>
          <p:nvPr/>
        </p:nvSpPr>
        <p:spPr>
          <a:xfrm>
            <a:off x="4777625" y="4188200"/>
            <a:ext cx="1251601" cy="24660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CE1"/>
          </a:solidFill>
          <a:ln>
            <a:solidFill>
              <a:srgbClr val="1F497D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1" name="Стрелка"/>
          <p:cNvSpPr/>
          <p:nvPr/>
        </p:nvSpPr>
        <p:spPr>
          <a:xfrm>
            <a:off x="4777625" y="4874000"/>
            <a:ext cx="1251601" cy="24660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CE1"/>
          </a:solidFill>
          <a:ln>
            <a:solidFill>
              <a:srgbClr val="1F497D"/>
            </a:solidFill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BUILT-IN PIPES"/>
          <p:cNvSpPr txBox="1"/>
          <p:nvPr/>
        </p:nvSpPr>
        <p:spPr>
          <a:xfrm>
            <a:off x="536775" y="1015800"/>
            <a:ext cx="73287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BUILT-IN PIPES</a:t>
            </a:r>
          </a:p>
        </p:txBody>
      </p:sp>
      <p:sp>
        <p:nvSpPr>
          <p:cNvPr id="244" name="JSON Pipe:"/>
          <p:cNvSpPr txBox="1"/>
          <p:nvPr/>
        </p:nvSpPr>
        <p:spPr>
          <a:xfrm>
            <a:off x="536774" y="1927200"/>
            <a:ext cx="4360502" cy="442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342900">
              <a:buSzPct val="100000"/>
              <a:buChar char="■"/>
              <a:defRPr sz="1800"/>
            </a:lvl1pPr>
          </a:lstStyle>
          <a:p>
            <a:pPr/>
            <a:r>
              <a:t>JSON Pipe:</a:t>
            </a:r>
          </a:p>
        </p:txBody>
      </p:sp>
      <p:pic>
        <p:nvPicPr>
          <p:cNvPr id="245" name="pipe_01.jpg" descr="pipe_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774" y="2427521"/>
            <a:ext cx="8070451" cy="30697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 PIPES"/>
          <p:cNvSpPr txBox="1"/>
          <p:nvPr/>
        </p:nvSpPr>
        <p:spPr>
          <a:xfrm>
            <a:off x="536775" y="1015800"/>
            <a:ext cx="73287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CUSTOM PIPES</a:t>
            </a:r>
          </a:p>
        </p:txBody>
      </p:sp>
      <p:sp>
        <p:nvSpPr>
          <p:cNvPr id="248" name="How to make the custom pipe available everywhere"/>
          <p:cNvSpPr txBox="1"/>
          <p:nvPr/>
        </p:nvSpPr>
        <p:spPr>
          <a:xfrm>
            <a:off x="536775" y="1927200"/>
            <a:ext cx="7228800" cy="442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342900">
              <a:buSzPct val="100000"/>
              <a:buChar char="■"/>
              <a:defRPr sz="1800"/>
            </a:lvl1pPr>
          </a:lstStyle>
          <a:p>
            <a:pPr/>
            <a:r>
              <a:t>How to make the custom pipe available everywhere</a:t>
            </a:r>
          </a:p>
        </p:txBody>
      </p:sp>
      <p:pic>
        <p:nvPicPr>
          <p:cNvPr id="249" name="pipe_33.png" descr="pipe_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3425" y="2443161"/>
            <a:ext cx="5238750" cy="3190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URE AND IMPURE PIPE"/>
          <p:cNvSpPr txBox="1"/>
          <p:nvPr/>
        </p:nvSpPr>
        <p:spPr>
          <a:xfrm>
            <a:off x="536774" y="1015800"/>
            <a:ext cx="8077801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PURE AND IMPURE PIPE</a:t>
            </a:r>
          </a:p>
        </p:txBody>
      </p:sp>
      <p:sp>
        <p:nvSpPr>
          <p:cNvPr id="252" name="Pure Pipes:"/>
          <p:cNvSpPr txBox="1"/>
          <p:nvPr/>
        </p:nvSpPr>
        <p:spPr>
          <a:xfrm>
            <a:off x="536775" y="1927200"/>
            <a:ext cx="7228800" cy="442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342900">
              <a:buSzPct val="100000"/>
              <a:buChar char="■"/>
              <a:defRPr sz="1800"/>
            </a:lvl1pPr>
          </a:lstStyle>
          <a:p>
            <a:pPr/>
            <a:r>
              <a:t>Pure Pipes:</a:t>
            </a:r>
          </a:p>
        </p:txBody>
      </p:sp>
      <p:sp>
        <p:nvSpPr>
          <p:cNvPr id="253" name="Angular executes a pure pipe only when it detects a pure change to the input value. A pure change is either a change to a primitive input value…"/>
          <p:cNvSpPr txBox="1"/>
          <p:nvPr/>
        </p:nvSpPr>
        <p:spPr>
          <a:xfrm>
            <a:off x="612974" y="2350714"/>
            <a:ext cx="8077801" cy="1508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>
              <a:defRPr sz="1800"/>
            </a:pPr>
            <a:r>
              <a:t>Angular executes a pure pipe only when it detects a pure change to the input value. A pure change is either a change to a primitive input value </a:t>
            </a:r>
          </a:p>
          <a:p>
            <a:pPr>
              <a:defRPr sz="1800"/>
            </a:pPr>
            <a:r>
              <a:t>(String, Number, Boolean, Symbol) or a changed object reference </a:t>
            </a:r>
          </a:p>
          <a:p>
            <a:pPr>
              <a:defRPr sz="1800"/>
            </a:pPr>
            <a:r>
              <a:t>(Date, Array, Function, Object).</a:t>
            </a:r>
          </a:p>
          <a:p>
            <a:pPr>
              <a:defRPr sz="1800"/>
            </a:pPr>
            <a:r>
              <a:t>Pipes are pure by default.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URE AND IMPURE PIPE"/>
          <p:cNvSpPr txBox="1"/>
          <p:nvPr/>
        </p:nvSpPr>
        <p:spPr>
          <a:xfrm>
            <a:off x="536774" y="1015800"/>
            <a:ext cx="8077801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PURE AND IMPURE PIPE</a:t>
            </a:r>
          </a:p>
        </p:txBody>
      </p:sp>
      <p:sp>
        <p:nvSpPr>
          <p:cNvPr id="256" name="Impure Pipes:"/>
          <p:cNvSpPr txBox="1"/>
          <p:nvPr/>
        </p:nvSpPr>
        <p:spPr>
          <a:xfrm>
            <a:off x="536775" y="1927200"/>
            <a:ext cx="7228800" cy="646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342900">
              <a:buSzPct val="100000"/>
              <a:buChar char="■"/>
              <a:defRPr sz="1800"/>
            </a:lvl1pPr>
          </a:lstStyle>
          <a:p>
            <a:pPr/>
            <a:r>
              <a:t>Impure Pipes:</a:t>
            </a:r>
          </a:p>
        </p:txBody>
      </p:sp>
      <p:sp>
        <p:nvSpPr>
          <p:cNvPr id="257" name="Angular executes an impure pipe during every component change detection cycle. An impure pipe will be called a lot, as often as every keystroke or mouse-move."/>
          <p:cNvSpPr txBox="1"/>
          <p:nvPr/>
        </p:nvSpPr>
        <p:spPr>
          <a:xfrm>
            <a:off x="612974" y="2349064"/>
            <a:ext cx="8077801" cy="975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1800"/>
            </a:lvl1pPr>
          </a:lstStyle>
          <a:p>
            <a:pPr/>
            <a:r>
              <a:t>Angular executes an impure pipe during every component change detection cycle. An impure pipe will be called a lot, as often as every keystroke or mouse-move.</a:t>
            </a:r>
          </a:p>
        </p:txBody>
      </p:sp>
      <p:pic>
        <p:nvPicPr>
          <p:cNvPr id="258" name="pipe_34.png" descr="pipe_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850" y="3419475"/>
            <a:ext cx="7124700" cy="1695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WHY DIRECTIVES"/>
          <p:cNvSpPr txBox="1"/>
          <p:nvPr/>
        </p:nvSpPr>
        <p:spPr>
          <a:xfrm>
            <a:off x="536774" y="1015800"/>
            <a:ext cx="8077801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WHY DIRECTIVES</a:t>
            </a:r>
          </a:p>
        </p:txBody>
      </p:sp>
      <p:sp>
        <p:nvSpPr>
          <p:cNvPr id="261" name="Directives attach behavior to elements."/>
          <p:cNvSpPr txBox="1"/>
          <p:nvPr/>
        </p:nvSpPr>
        <p:spPr>
          <a:xfrm>
            <a:off x="536774" y="1927200"/>
            <a:ext cx="6336902" cy="442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342900">
              <a:buSzPct val="100000"/>
              <a:buChar char="■"/>
              <a:defRPr sz="1800"/>
            </a:lvl1pPr>
          </a:lstStyle>
          <a:p>
            <a:pPr/>
            <a:r>
              <a:t>Directives attach behavior to elements.</a:t>
            </a:r>
          </a:p>
        </p:txBody>
      </p:sp>
      <p:pic>
        <p:nvPicPr>
          <p:cNvPr id="262" name="directive_01.jpg" descr="directive_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89324" y="2447375"/>
            <a:ext cx="3394551" cy="3487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directive_02.png" descr="directive_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3349" y="2591886"/>
            <a:ext cx="4038601" cy="857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DIRECTIVES"/>
          <p:cNvSpPr txBox="1"/>
          <p:nvPr/>
        </p:nvSpPr>
        <p:spPr>
          <a:xfrm>
            <a:off x="536774" y="1015800"/>
            <a:ext cx="8077801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DIRECTIVES</a:t>
            </a:r>
          </a:p>
        </p:txBody>
      </p:sp>
      <p:sp>
        <p:nvSpPr>
          <p:cNvPr id="266" name="Components…"/>
          <p:cNvSpPr txBox="1"/>
          <p:nvPr/>
        </p:nvSpPr>
        <p:spPr>
          <a:xfrm>
            <a:off x="536774" y="1927200"/>
            <a:ext cx="6336902" cy="2575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buSzPct val="100000"/>
              <a:buChar char="■"/>
              <a:defRPr sz="1800"/>
            </a:pPr>
            <a:r>
              <a:t>Components</a:t>
            </a:r>
          </a:p>
          <a:p>
            <a:pPr/>
            <a:endParaRPr sz="1800"/>
          </a:p>
          <a:p>
            <a:pPr/>
            <a:endParaRPr sz="1800"/>
          </a:p>
          <a:p>
            <a:pPr/>
            <a:endParaRPr sz="1800"/>
          </a:p>
          <a:p>
            <a:pPr marL="457200" indent="-342900">
              <a:buSzPct val="100000"/>
              <a:buChar char="■"/>
              <a:defRPr sz="1800"/>
            </a:pPr>
            <a:r>
              <a:t>Structural directives</a:t>
            </a:r>
          </a:p>
          <a:p>
            <a:pPr/>
            <a:endParaRPr sz="1800"/>
          </a:p>
          <a:p>
            <a:pPr/>
            <a:endParaRPr sz="1800"/>
          </a:p>
          <a:p>
            <a:pPr/>
            <a:endParaRPr sz="1800"/>
          </a:p>
          <a:p>
            <a:pPr marL="457200" indent="-342900">
              <a:buSzPct val="100000"/>
              <a:buChar char="■"/>
              <a:defRPr sz="1800"/>
            </a:pPr>
            <a:r>
              <a:t>Attribute directives</a:t>
            </a:r>
          </a:p>
        </p:txBody>
      </p:sp>
      <p:pic>
        <p:nvPicPr>
          <p:cNvPr id="267" name="directive_03.png" descr="directive_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8562" y="2319887"/>
            <a:ext cx="3857626" cy="638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directive_04.png" descr="directive_0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3337" y="3503224"/>
            <a:ext cx="38481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directive_05.png" descr="directive_0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2874" y="4570024"/>
            <a:ext cx="3829051" cy="1428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TRUCTURAL DIRECTIVES *NGIF BASIC"/>
          <p:cNvSpPr txBox="1"/>
          <p:nvPr/>
        </p:nvSpPr>
        <p:spPr>
          <a:xfrm>
            <a:off x="536774" y="1015800"/>
            <a:ext cx="83802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STRUCTURAL DIRECTIVES *NGIF BASIC</a:t>
            </a:r>
          </a:p>
        </p:txBody>
      </p:sp>
      <p:pic>
        <p:nvPicPr>
          <p:cNvPr id="272" name="directive_08.png" descr="directive_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774" y="2591574"/>
            <a:ext cx="5208451" cy="2078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directive_09.png" descr="directive_0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93899" y="3595275"/>
            <a:ext cx="4034101" cy="2439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genda:…"/>
          <p:cNvSpPr txBox="1"/>
          <p:nvPr/>
        </p:nvSpPr>
        <p:spPr>
          <a:xfrm>
            <a:off x="953675" y="1276225"/>
            <a:ext cx="7587300" cy="3783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lnSpc>
                <a:spcPct val="150000"/>
              </a:lnSpc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Agenda: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What are pipes on Angular 2.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Use of Pipes.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Build-in Pipes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Custom pipes 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Pure and Impure pipes.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Directives.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Bult-in directives.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Custom directives</a:t>
            </a:r>
          </a:p>
        </p:txBody>
      </p:sp>
      <p:pic>
        <p:nvPicPr>
          <p:cNvPr id="179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26325" y="1276212"/>
            <a:ext cx="2914652" cy="2809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MPLATE AND ANGULAR 4"/>
          <p:cNvSpPr txBox="1"/>
          <p:nvPr/>
        </p:nvSpPr>
        <p:spPr>
          <a:xfrm>
            <a:off x="536775" y="1015800"/>
            <a:ext cx="84897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TEMPLATE AND ANGULAR 4</a:t>
            </a:r>
          </a:p>
        </p:txBody>
      </p:sp>
      <p:pic>
        <p:nvPicPr>
          <p:cNvPr id="276" name="templates_01.jpg" descr="templates_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774" y="2352566"/>
            <a:ext cx="8070449" cy="35244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ASTERISK (*)"/>
          <p:cNvSpPr txBox="1"/>
          <p:nvPr/>
        </p:nvSpPr>
        <p:spPr>
          <a:xfrm>
            <a:off x="536775" y="1015800"/>
            <a:ext cx="84897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ASTERISK (*)</a:t>
            </a:r>
          </a:p>
        </p:txBody>
      </p:sp>
      <p:pic>
        <p:nvPicPr>
          <p:cNvPr id="279" name="directive_10.png" descr="directive_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762" y="2017199"/>
            <a:ext cx="5915026" cy="3314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TRUCTURAL DIRECTIVES *NGIF COMPARISON"/>
          <p:cNvSpPr txBox="1"/>
          <p:nvPr/>
        </p:nvSpPr>
        <p:spPr>
          <a:xfrm>
            <a:off x="536775" y="1015800"/>
            <a:ext cx="84897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STRUCTURAL DIRECTIVES *NGIF COMPARISON</a:t>
            </a:r>
          </a:p>
        </p:txBody>
      </p:sp>
      <p:pic>
        <p:nvPicPr>
          <p:cNvPr id="282" name="pipe_36.png" descr="pipe_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374" y="3131754"/>
            <a:ext cx="8070450" cy="1813690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1…"/>
          <p:cNvSpPr txBox="1"/>
          <p:nvPr/>
        </p:nvSpPr>
        <p:spPr>
          <a:xfrm>
            <a:off x="536775" y="2689399"/>
            <a:ext cx="8299199" cy="322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228600">
              <a:buSzPct val="100000"/>
              <a:buChar char="■"/>
            </a:pPr>
            <a:r>
              <a:t>1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 marL="457200" indent="-228600">
              <a:buSzPct val="100000"/>
              <a:buChar char="■"/>
            </a:pPr>
            <a:r>
              <a:t>2</a:t>
            </a:r>
          </a:p>
          <a:p>
            <a:pPr/>
          </a:p>
          <a:p>
            <a:pPr/>
            <a:r>
              <a:t>  Displayed if a &gt; b (a=5, b=3) *ngIf=”a &gt; b”</a:t>
            </a:r>
          </a:p>
          <a:p>
            <a:pPr/>
            <a:r>
              <a:t>  Displayed if a &gt; b (a=5, b=3)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TRUCTURAL DIRECTIVES *NGIF COMPARISON"/>
          <p:cNvSpPr txBox="1"/>
          <p:nvPr/>
        </p:nvSpPr>
        <p:spPr>
          <a:xfrm>
            <a:off x="536775" y="1015800"/>
            <a:ext cx="84897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STRUCTURAL DIRECTIVES *NGIF COMPARISON</a:t>
            </a:r>
          </a:p>
        </p:txBody>
      </p:sp>
      <p:pic>
        <p:nvPicPr>
          <p:cNvPr id="286" name="pipe_37.png" descr="pipe_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374" y="3141441"/>
            <a:ext cx="8070451" cy="1794318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1…"/>
          <p:cNvSpPr txBox="1"/>
          <p:nvPr/>
        </p:nvSpPr>
        <p:spPr>
          <a:xfrm>
            <a:off x="536775" y="2715774"/>
            <a:ext cx="7295099" cy="3428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228600">
              <a:buSzPct val="100000"/>
              <a:buChar char="■"/>
            </a:pPr>
            <a:r>
              <a:t>1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 marL="457200" indent="-228600">
              <a:buSzPct val="100000"/>
              <a:buChar char="■"/>
            </a:pPr>
            <a:r>
              <a:t>2</a:t>
            </a:r>
          </a:p>
          <a:p>
            <a:pPr/>
          </a:p>
          <a:p>
            <a:pPr/>
            <a:r>
              <a:t>  Displayed if str is equal the string “yes” *ngIf=”yesString==’yes’”</a:t>
            </a:r>
          </a:p>
          <a:p>
            <a:pPr/>
            <a:r>
              <a:t>  Displayed if str holds the string “yes”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TRUCTURAL DIRECTIVES *NGIF FUNCTION"/>
          <p:cNvSpPr txBox="1"/>
          <p:nvPr/>
        </p:nvSpPr>
        <p:spPr>
          <a:xfrm>
            <a:off x="536775" y="1015800"/>
            <a:ext cx="84897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STRUCTURAL DIRECTIVES *NGIF FUNCTION</a:t>
            </a:r>
          </a:p>
        </p:txBody>
      </p:sp>
      <p:pic>
        <p:nvPicPr>
          <p:cNvPr id="290" name="pipe_38.png" descr="pipe_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374" y="3202803"/>
            <a:ext cx="8070451" cy="1671591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1…"/>
          <p:cNvSpPr txBox="1"/>
          <p:nvPr/>
        </p:nvSpPr>
        <p:spPr>
          <a:xfrm>
            <a:off x="536775" y="2715774"/>
            <a:ext cx="7295099" cy="3428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228600">
              <a:buSzPct val="100000"/>
              <a:buChar char="■"/>
            </a:pPr>
            <a:r>
              <a:t>1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 marL="457200" indent="-228600">
              <a:buSzPct val="100000"/>
              <a:buChar char="■"/>
            </a:pPr>
            <a:r>
              <a:t>2</a:t>
            </a:r>
          </a:p>
          <a:p>
            <a:pPr/>
          </a:p>
          <a:p>
            <a:pPr/>
            <a:r>
              <a:t>  Displayed getTrueOrFalse returns a true value</a:t>
            </a:r>
          </a:p>
          <a:p>
            <a:pPr/>
            <a:r>
              <a:t>  Displayed getTrueOrFalse returns a false 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TRUCTURAL DIRECTIVES NGSWITCH"/>
          <p:cNvSpPr txBox="1"/>
          <p:nvPr/>
        </p:nvSpPr>
        <p:spPr>
          <a:xfrm>
            <a:off x="536775" y="1015800"/>
            <a:ext cx="84897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STRUCTURAL DIRECTIVES NGSWITCH</a:t>
            </a:r>
          </a:p>
        </p:txBody>
      </p:sp>
      <p:pic>
        <p:nvPicPr>
          <p:cNvPr id="294" name="pipe_39.png" descr="pipe_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373" y="4694339"/>
            <a:ext cx="8070477" cy="1431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pipe_40.png" descr="pipe_4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3461" y="2828713"/>
            <a:ext cx="8070475" cy="1610722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1…"/>
          <p:cNvSpPr txBox="1"/>
          <p:nvPr/>
        </p:nvSpPr>
        <p:spPr>
          <a:xfrm>
            <a:off x="536774" y="2469775"/>
            <a:ext cx="8530502" cy="2209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228600">
              <a:buSzPct val="100000"/>
              <a:buChar char="■"/>
            </a:pPr>
            <a:r>
              <a:t>1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 marL="457200" indent="-228600">
              <a:buSzPct val="100000"/>
              <a:buChar char="■"/>
            </a:pPr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TRUCTURAL DIRECTIVES *NGFOR"/>
          <p:cNvSpPr txBox="1"/>
          <p:nvPr/>
        </p:nvSpPr>
        <p:spPr>
          <a:xfrm>
            <a:off x="536775" y="1015800"/>
            <a:ext cx="84897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STRUCTURAL DIRECTIVES *NGFOR</a:t>
            </a:r>
          </a:p>
        </p:txBody>
      </p:sp>
      <p:pic>
        <p:nvPicPr>
          <p:cNvPr id="299" name="pipe_41.png" descr="pipe_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774" y="2692904"/>
            <a:ext cx="8070452" cy="14721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pipe_43.png" descr="pipe_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92286" y="3784224"/>
            <a:ext cx="5114926" cy="2362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pipe_44.png" descr="pipe_4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5212" y="4143662"/>
            <a:ext cx="3267076" cy="1628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TRUCTURAL DIRECTIVES *NGFOR GETTING AN INDEX"/>
          <p:cNvSpPr txBox="1"/>
          <p:nvPr/>
        </p:nvSpPr>
        <p:spPr>
          <a:xfrm>
            <a:off x="308174" y="1015800"/>
            <a:ext cx="8605202" cy="894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STRUCTURAL DIRECTIVES *NGFOR GETTING AN INDEX</a:t>
            </a:r>
          </a:p>
        </p:txBody>
      </p:sp>
      <p:pic>
        <p:nvPicPr>
          <p:cNvPr id="304" name="pipe_47.png" descr="pipe_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952" y="2752725"/>
            <a:ext cx="8438096" cy="1352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pipe_48.png" descr="pipe_4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9300" y="4188224"/>
            <a:ext cx="2819401" cy="1543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pipe_48.png" descr="pipe_4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74900" y="4226493"/>
            <a:ext cx="5504351" cy="19999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ATTRIBUTE DIRECTIVES NGSTYLE"/>
          <p:cNvSpPr txBox="1"/>
          <p:nvPr/>
        </p:nvSpPr>
        <p:spPr>
          <a:xfrm>
            <a:off x="308174" y="1015800"/>
            <a:ext cx="86052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ATTRIBUTE DIRECTIVES NGSTYLE</a:t>
            </a:r>
          </a:p>
        </p:txBody>
      </p:sp>
      <p:pic>
        <p:nvPicPr>
          <p:cNvPr id="309" name="pipe_49.png" descr="pipe_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" y="2793600"/>
            <a:ext cx="6705601" cy="885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pipe_50.png" descr="pipe_5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9624" y="4455762"/>
            <a:ext cx="6648451" cy="847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pipe_51.png" descr="pipe_5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9624" y="3679437"/>
            <a:ext cx="6705601" cy="533401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1…"/>
          <p:cNvSpPr txBox="1"/>
          <p:nvPr/>
        </p:nvSpPr>
        <p:spPr>
          <a:xfrm>
            <a:off x="270850" y="2465912"/>
            <a:ext cx="8679900" cy="2005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228600">
              <a:buSzPct val="100000"/>
              <a:buChar char="■"/>
            </a:pPr>
            <a:r>
              <a:t>1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 marL="457200" indent="-228600">
              <a:buSzPct val="100000"/>
              <a:buChar char="■"/>
            </a:pPr>
            <a:r>
              <a:t>2</a:t>
            </a:r>
          </a:p>
        </p:txBody>
      </p:sp>
      <p:pic>
        <p:nvPicPr>
          <p:cNvPr id="313" name="pipe_53.png" descr="pipe_5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1074" y="5364600"/>
            <a:ext cx="8101850" cy="727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ATTRIBUTE DIRECTIVES NGCLASS"/>
          <p:cNvSpPr txBox="1"/>
          <p:nvPr/>
        </p:nvSpPr>
        <p:spPr>
          <a:xfrm>
            <a:off x="308174" y="1015800"/>
            <a:ext cx="86052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ATTRIBUTE DIRECTIVES NGCLASS</a:t>
            </a:r>
          </a:p>
        </p:txBody>
      </p:sp>
      <p:pic>
        <p:nvPicPr>
          <p:cNvPr id="316" name="pipe_54.png" descr="pipe_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175" y="2633864"/>
            <a:ext cx="8523849" cy="25663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pipe_55.png" descr="pipe_5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8175" y="5313562"/>
            <a:ext cx="7010401" cy="180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WHAT ARE PIPES ON ANGULAR"/>
          <p:cNvSpPr txBox="1"/>
          <p:nvPr/>
        </p:nvSpPr>
        <p:spPr>
          <a:xfrm>
            <a:off x="536775" y="1015800"/>
            <a:ext cx="73287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WHAT ARE PIPES ON ANGULAR</a:t>
            </a:r>
          </a:p>
        </p:txBody>
      </p:sp>
      <p:sp>
        <p:nvSpPr>
          <p:cNvPr id="182" name="Pipes allow us to change data inside of a template"/>
          <p:cNvSpPr txBox="1"/>
          <p:nvPr/>
        </p:nvSpPr>
        <p:spPr>
          <a:xfrm>
            <a:off x="549900" y="1784499"/>
            <a:ext cx="8044200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342900">
              <a:spcBef>
                <a:spcPts val="1000"/>
              </a:spcBef>
              <a:buSzPct val="100000"/>
              <a:buChar char="■"/>
              <a:defRPr sz="1800"/>
            </a:lvl1pPr>
          </a:lstStyle>
          <a:p>
            <a:pPr/>
            <a:r>
              <a:t>Pipes allow us to change data inside of a template</a:t>
            </a:r>
          </a:p>
        </p:txBody>
      </p:sp>
      <p:pic>
        <p:nvPicPr>
          <p:cNvPr id="183" name="pipe_03_reworked.png" descr="pipe_03_rework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774" y="3316058"/>
            <a:ext cx="8070451" cy="26642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ATTRIBUTE DIRECTIVES NGNONBINDABLE"/>
          <p:cNvSpPr txBox="1"/>
          <p:nvPr/>
        </p:nvSpPr>
        <p:spPr>
          <a:xfrm>
            <a:off x="308174" y="1015800"/>
            <a:ext cx="86052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ATTRIBUTE DIRECTIVES NGNONBINDABLE</a:t>
            </a:r>
          </a:p>
        </p:txBody>
      </p:sp>
      <p:pic>
        <p:nvPicPr>
          <p:cNvPr id="320" name="pipe_56.png" descr="pipe_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175" y="2703399"/>
            <a:ext cx="8286751" cy="148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pipe_57.png" descr="pipe_5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8162" y="4404736"/>
            <a:ext cx="6048376" cy="485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 DIRECTIVES"/>
          <p:cNvSpPr txBox="1"/>
          <p:nvPr/>
        </p:nvSpPr>
        <p:spPr>
          <a:xfrm>
            <a:off x="308174" y="1015800"/>
            <a:ext cx="86052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CUSTOM DIRECTIVES</a:t>
            </a:r>
          </a:p>
        </p:txBody>
      </p:sp>
      <p:pic>
        <p:nvPicPr>
          <p:cNvPr id="324" name="templates_02.jpg" descr="templates_0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5474" y="2059200"/>
            <a:ext cx="4210600" cy="3697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1982"/>
            <a:ext cx="9144002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Destructing…"/>
          <p:cNvSpPr txBox="1"/>
          <p:nvPr/>
        </p:nvSpPr>
        <p:spPr>
          <a:xfrm>
            <a:off x="89799" y="1168100"/>
            <a:ext cx="8142635" cy="250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Destructing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85519" indent="-426719">
              <a:buSzPct val="100000"/>
              <a:buFont typeface="Helvetica"/>
              <a:buChar char="○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TypeScript Supports following type of destructing:</a:t>
            </a:r>
            <a:endParaRPr sz="2000"/>
          </a:p>
          <a:p>
            <a:pPr lvl="1" marL="1341119" indent="-426719">
              <a:spcBef>
                <a:spcPts val="1000"/>
              </a:spcBef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Object destructing</a:t>
            </a:r>
            <a:endParaRPr sz="2000"/>
          </a:p>
          <a:p>
            <a:pPr lvl="1" marL="1341119" indent="-426719"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Array destructing</a:t>
            </a:r>
            <a:endParaRPr sz="2000"/>
          </a:p>
          <a:p>
            <a:pPr lvl="1" marL="1341119" indent="-426719"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Module destructing</a:t>
            </a:r>
          </a:p>
        </p:txBody>
      </p:sp>
      <p:pic>
        <p:nvPicPr>
          <p:cNvPr id="328" name="image21.tif" descr="image21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0331" y="3832083"/>
            <a:ext cx="7423339" cy="23979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image22.jpeg" descr="image22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0054" y="-152505"/>
            <a:ext cx="9184108" cy="71630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Заголово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</a:t>
            </a:r>
          </a:p>
        </p:txBody>
      </p:sp>
      <p:sp>
        <p:nvSpPr>
          <p:cNvPr id="332" name="Thank you for your attention"/>
          <p:cNvSpPr txBox="1"/>
          <p:nvPr/>
        </p:nvSpPr>
        <p:spPr>
          <a:xfrm>
            <a:off x="1742600" y="2594548"/>
            <a:ext cx="5682601" cy="2011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 algn="ctr">
              <a:defRPr b="1" sz="6000">
                <a:solidFill>
                  <a:srgbClr val="060606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Thank you for your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USING PIPES"/>
          <p:cNvSpPr txBox="1"/>
          <p:nvPr/>
        </p:nvSpPr>
        <p:spPr>
          <a:xfrm>
            <a:off x="536775" y="1015800"/>
            <a:ext cx="73287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USING PIPES</a:t>
            </a:r>
          </a:p>
        </p:txBody>
      </p:sp>
      <p:pic>
        <p:nvPicPr>
          <p:cNvPr id="186" name="pipe_06.png" descr="pipe_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1587" y="2554375"/>
            <a:ext cx="6334126" cy="590551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Фигура"/>
          <p:cNvSpPr/>
          <p:nvPr/>
        </p:nvSpPr>
        <p:spPr>
          <a:xfrm>
            <a:off x="3245224" y="4395499"/>
            <a:ext cx="1041002" cy="18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9450"/>
                </a:lnTo>
                <a:cubicBezTo>
                  <a:pt x="0" y="4231"/>
                  <a:pt x="751" y="0"/>
                  <a:pt x="1678" y="0"/>
                </a:cubicBezTo>
                <a:lnTo>
                  <a:pt x="19443" y="0"/>
                </a:lnTo>
                <a:cubicBezTo>
                  <a:pt x="20370" y="0"/>
                  <a:pt x="21121" y="4231"/>
                  <a:pt x="21121" y="9450"/>
                </a:cubicBezTo>
                <a:lnTo>
                  <a:pt x="21121" y="10800"/>
                </a:lnTo>
                <a:lnTo>
                  <a:pt x="21600" y="10800"/>
                </a:lnTo>
                <a:lnTo>
                  <a:pt x="20641" y="16200"/>
                </a:lnTo>
                <a:lnTo>
                  <a:pt x="19683" y="10800"/>
                </a:lnTo>
                <a:lnTo>
                  <a:pt x="20162" y="10800"/>
                </a:lnTo>
                <a:lnTo>
                  <a:pt x="20162" y="9450"/>
                </a:lnTo>
                <a:cubicBezTo>
                  <a:pt x="20162" y="7213"/>
                  <a:pt x="19840" y="5400"/>
                  <a:pt x="19443" y="5400"/>
                </a:cubicBezTo>
                <a:lnTo>
                  <a:pt x="1678" y="5400"/>
                </a:lnTo>
                <a:cubicBezTo>
                  <a:pt x="1281" y="5400"/>
                  <a:pt x="959" y="7213"/>
                  <a:pt x="959" y="9450"/>
                </a:cubicBezTo>
                <a:lnTo>
                  <a:pt x="959" y="21600"/>
                </a:lnTo>
                <a:close/>
              </a:path>
            </a:pathLst>
          </a:custGeom>
          <a:solidFill>
            <a:srgbClr val="EEECE1"/>
          </a:solidFill>
          <a:ln>
            <a:solidFill>
              <a:srgbClr val="1F497D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88" name="ng4_01.png" descr="ng4_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0087" y="3668324"/>
            <a:ext cx="5381626" cy="102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Angular4"/>
          <p:cNvSpPr txBox="1"/>
          <p:nvPr/>
        </p:nvSpPr>
        <p:spPr>
          <a:xfrm>
            <a:off x="2096624" y="3696825"/>
            <a:ext cx="907801" cy="355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D9D9D9"/>
                </a:solidFill>
              </a:defRPr>
            </a:lvl1pPr>
          </a:lstStyle>
          <a:p>
            <a:pPr/>
            <a:r>
              <a:t>Angular4</a:t>
            </a:r>
          </a:p>
        </p:txBody>
      </p:sp>
      <p:sp>
        <p:nvSpPr>
          <p:cNvPr id="190" name="ular4"/>
          <p:cNvSpPr txBox="1"/>
          <p:nvPr/>
        </p:nvSpPr>
        <p:spPr>
          <a:xfrm>
            <a:off x="3544425" y="3696825"/>
            <a:ext cx="907801" cy="355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D9D9D9"/>
                </a:solidFill>
              </a:defRPr>
            </a:lvl1pPr>
          </a:lstStyle>
          <a:p>
            <a:pPr/>
            <a:r>
              <a:t>ular4</a:t>
            </a:r>
          </a:p>
        </p:txBody>
      </p:sp>
      <p:sp>
        <p:nvSpPr>
          <p:cNvPr id="191" name="ULAR4"/>
          <p:cNvSpPr txBox="1"/>
          <p:nvPr/>
        </p:nvSpPr>
        <p:spPr>
          <a:xfrm>
            <a:off x="4611225" y="3696825"/>
            <a:ext cx="907801" cy="355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D9D9D9"/>
                </a:solidFill>
              </a:defRPr>
            </a:lvl1pPr>
          </a:lstStyle>
          <a:p>
            <a:pPr/>
            <a:r>
              <a:t>ULAR4</a:t>
            </a:r>
          </a:p>
        </p:txBody>
      </p:sp>
      <p:sp>
        <p:nvSpPr>
          <p:cNvPr id="192" name="Фигура"/>
          <p:cNvSpPr/>
          <p:nvPr/>
        </p:nvSpPr>
        <p:spPr>
          <a:xfrm>
            <a:off x="1949824" y="4090699"/>
            <a:ext cx="1101002" cy="18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9450"/>
                </a:lnTo>
                <a:cubicBezTo>
                  <a:pt x="0" y="4231"/>
                  <a:pt x="710" y="0"/>
                  <a:pt x="1586" y="0"/>
                </a:cubicBezTo>
                <a:lnTo>
                  <a:pt x="19561" y="0"/>
                </a:lnTo>
                <a:cubicBezTo>
                  <a:pt x="20437" y="0"/>
                  <a:pt x="21147" y="4231"/>
                  <a:pt x="21147" y="9450"/>
                </a:cubicBezTo>
                <a:lnTo>
                  <a:pt x="21147" y="10800"/>
                </a:lnTo>
                <a:lnTo>
                  <a:pt x="21600" y="10800"/>
                </a:lnTo>
                <a:lnTo>
                  <a:pt x="20694" y="16200"/>
                </a:lnTo>
                <a:lnTo>
                  <a:pt x="19787" y="10800"/>
                </a:lnTo>
                <a:lnTo>
                  <a:pt x="20240" y="10800"/>
                </a:lnTo>
                <a:lnTo>
                  <a:pt x="20240" y="9450"/>
                </a:lnTo>
                <a:cubicBezTo>
                  <a:pt x="20240" y="7213"/>
                  <a:pt x="19936" y="5400"/>
                  <a:pt x="19561" y="5400"/>
                </a:cubicBezTo>
                <a:lnTo>
                  <a:pt x="1586" y="5400"/>
                </a:lnTo>
                <a:cubicBezTo>
                  <a:pt x="1211" y="5400"/>
                  <a:pt x="906" y="7213"/>
                  <a:pt x="906" y="9450"/>
                </a:cubicBezTo>
                <a:lnTo>
                  <a:pt x="906" y="21600"/>
                </a:lnTo>
                <a:close/>
              </a:path>
            </a:pathLst>
          </a:custGeom>
          <a:solidFill>
            <a:srgbClr val="EEECE1"/>
          </a:solidFill>
          <a:ln>
            <a:solidFill>
              <a:srgbClr val="1F497D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3" name="General syntax(template)…"/>
          <p:cNvSpPr txBox="1"/>
          <p:nvPr/>
        </p:nvSpPr>
        <p:spPr>
          <a:xfrm>
            <a:off x="543300" y="1994977"/>
            <a:ext cx="8057400" cy="1955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General syntax(template)</a:t>
            </a:r>
          </a:p>
          <a:p>
            <a:pPr>
              <a:spcBef>
                <a:spcPts val="1000"/>
              </a:spcBef>
            </a:pPr>
            <a:endParaRPr sz="1800"/>
          </a:p>
          <a:p>
            <a:pPr>
              <a:spcBef>
                <a:spcPts val="1000"/>
              </a:spcBef>
            </a:pPr>
            <a:endParaRPr sz="1800"/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Chaining Pipes</a:t>
            </a:r>
          </a:p>
        </p:txBody>
      </p:sp>
      <p:sp>
        <p:nvSpPr>
          <p:cNvPr id="194" name="Фигура"/>
          <p:cNvSpPr/>
          <p:nvPr/>
        </p:nvSpPr>
        <p:spPr>
          <a:xfrm>
            <a:off x="3169024" y="4090699"/>
            <a:ext cx="907801" cy="18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9386"/>
                </a:lnTo>
                <a:cubicBezTo>
                  <a:pt x="0" y="4202"/>
                  <a:pt x="855" y="0"/>
                  <a:pt x="1911" y="0"/>
                </a:cubicBezTo>
                <a:lnTo>
                  <a:pt x="19140" y="0"/>
                </a:lnTo>
                <a:cubicBezTo>
                  <a:pt x="20195" y="0"/>
                  <a:pt x="21050" y="4202"/>
                  <a:pt x="21050" y="9386"/>
                </a:cubicBezTo>
                <a:lnTo>
                  <a:pt x="21600" y="9386"/>
                </a:lnTo>
                <a:lnTo>
                  <a:pt x="20501" y="14786"/>
                </a:lnTo>
                <a:lnTo>
                  <a:pt x="19401" y="9386"/>
                </a:lnTo>
                <a:lnTo>
                  <a:pt x="19951" y="9386"/>
                </a:lnTo>
                <a:cubicBezTo>
                  <a:pt x="19951" y="7184"/>
                  <a:pt x="19588" y="5400"/>
                  <a:pt x="19140" y="5400"/>
                </a:cubicBezTo>
                <a:lnTo>
                  <a:pt x="1911" y="5400"/>
                </a:lnTo>
                <a:cubicBezTo>
                  <a:pt x="1463" y="5400"/>
                  <a:pt x="1099" y="7184"/>
                  <a:pt x="1099" y="9386"/>
                </a:cubicBezTo>
                <a:lnTo>
                  <a:pt x="1099" y="21600"/>
                </a:lnTo>
                <a:close/>
              </a:path>
            </a:pathLst>
          </a:custGeom>
          <a:solidFill>
            <a:srgbClr val="EEECE1"/>
          </a:solidFill>
          <a:ln>
            <a:solidFill>
              <a:srgbClr val="1F497D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5" name="Фигура"/>
          <p:cNvSpPr/>
          <p:nvPr/>
        </p:nvSpPr>
        <p:spPr>
          <a:xfrm>
            <a:off x="4159625" y="4090699"/>
            <a:ext cx="907801" cy="18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9386"/>
                </a:lnTo>
                <a:cubicBezTo>
                  <a:pt x="0" y="4202"/>
                  <a:pt x="855" y="0"/>
                  <a:pt x="1911" y="0"/>
                </a:cubicBezTo>
                <a:lnTo>
                  <a:pt x="19140" y="0"/>
                </a:lnTo>
                <a:cubicBezTo>
                  <a:pt x="20195" y="0"/>
                  <a:pt x="21050" y="4202"/>
                  <a:pt x="21050" y="9386"/>
                </a:cubicBezTo>
                <a:lnTo>
                  <a:pt x="21600" y="9386"/>
                </a:lnTo>
                <a:lnTo>
                  <a:pt x="20501" y="14786"/>
                </a:lnTo>
                <a:lnTo>
                  <a:pt x="19401" y="9386"/>
                </a:lnTo>
                <a:lnTo>
                  <a:pt x="19951" y="9386"/>
                </a:lnTo>
                <a:cubicBezTo>
                  <a:pt x="19951" y="7184"/>
                  <a:pt x="19588" y="5400"/>
                  <a:pt x="19140" y="5400"/>
                </a:cubicBezTo>
                <a:lnTo>
                  <a:pt x="1911" y="5400"/>
                </a:lnTo>
                <a:cubicBezTo>
                  <a:pt x="1463" y="5400"/>
                  <a:pt x="1099" y="7184"/>
                  <a:pt x="1099" y="9386"/>
                </a:cubicBezTo>
                <a:lnTo>
                  <a:pt x="1099" y="21600"/>
                </a:lnTo>
                <a:close/>
              </a:path>
            </a:pathLst>
          </a:custGeom>
          <a:solidFill>
            <a:srgbClr val="EEECE1"/>
          </a:solidFill>
          <a:ln>
            <a:solidFill>
              <a:srgbClr val="1F497D"/>
            </a:solidFill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USING PIPES"/>
          <p:cNvSpPr txBox="1"/>
          <p:nvPr/>
        </p:nvSpPr>
        <p:spPr>
          <a:xfrm>
            <a:off x="536775" y="1015800"/>
            <a:ext cx="73287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USING PIPES</a:t>
            </a:r>
          </a:p>
        </p:txBody>
      </p:sp>
      <p:sp>
        <p:nvSpPr>
          <p:cNvPr id="198" name="Using in code"/>
          <p:cNvSpPr txBox="1"/>
          <p:nvPr/>
        </p:nvSpPr>
        <p:spPr>
          <a:xfrm>
            <a:off x="549900" y="1886099"/>
            <a:ext cx="8044199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342900">
              <a:spcBef>
                <a:spcPts val="1000"/>
              </a:spcBef>
              <a:buSzPct val="100000"/>
              <a:buChar char="■"/>
              <a:defRPr sz="1800"/>
            </a:lvl1pPr>
          </a:lstStyle>
          <a:p>
            <a:pPr/>
            <a:r>
              <a:t>Using in code</a:t>
            </a:r>
          </a:p>
        </p:txBody>
      </p:sp>
      <p:pic>
        <p:nvPicPr>
          <p:cNvPr id="199" name="pipe_10.png" descr="pipe_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6875" y="2618537"/>
            <a:ext cx="7734301" cy="2181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USING PIPES"/>
          <p:cNvSpPr txBox="1"/>
          <p:nvPr/>
        </p:nvSpPr>
        <p:spPr>
          <a:xfrm>
            <a:off x="536775" y="1015800"/>
            <a:ext cx="73287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USING PIPES</a:t>
            </a:r>
          </a:p>
        </p:txBody>
      </p:sp>
      <p:sp>
        <p:nvSpPr>
          <p:cNvPr id="202" name="Using in code"/>
          <p:cNvSpPr txBox="1"/>
          <p:nvPr/>
        </p:nvSpPr>
        <p:spPr>
          <a:xfrm>
            <a:off x="549900" y="1886099"/>
            <a:ext cx="8044199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342900">
              <a:spcBef>
                <a:spcPts val="1000"/>
              </a:spcBef>
              <a:buSzPct val="100000"/>
              <a:buChar char="■"/>
              <a:defRPr sz="1800"/>
            </a:lvl1pPr>
          </a:lstStyle>
          <a:p>
            <a:pPr/>
            <a:r>
              <a:t>Using in code</a:t>
            </a:r>
          </a:p>
        </p:txBody>
      </p:sp>
      <p:pic>
        <p:nvPicPr>
          <p:cNvPr id="203" name="pipe_11.png" descr="pipe_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6125" y="2599198"/>
            <a:ext cx="7936549" cy="318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BUILT-IN PIPES"/>
          <p:cNvSpPr txBox="1"/>
          <p:nvPr/>
        </p:nvSpPr>
        <p:spPr>
          <a:xfrm>
            <a:off x="536775" y="1015800"/>
            <a:ext cx="73287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BUILT-IN PIPES</a:t>
            </a:r>
          </a:p>
        </p:txBody>
      </p:sp>
      <p:sp>
        <p:nvSpPr>
          <p:cNvPr id="206" name="Date Pipe:"/>
          <p:cNvSpPr txBox="1"/>
          <p:nvPr/>
        </p:nvSpPr>
        <p:spPr>
          <a:xfrm>
            <a:off x="549900" y="1886099"/>
            <a:ext cx="8044199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342900">
              <a:spcBef>
                <a:spcPts val="1000"/>
              </a:spcBef>
              <a:buSzPct val="100000"/>
              <a:buChar char="■"/>
              <a:defRPr sz="1800"/>
            </a:lvl1pPr>
          </a:lstStyle>
          <a:p>
            <a:pPr/>
            <a:r>
              <a:t>Date Pipe:</a:t>
            </a:r>
          </a:p>
        </p:txBody>
      </p:sp>
      <p:pic>
        <p:nvPicPr>
          <p:cNvPr id="207" name="pipe_12.png" descr="pipe_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3849" y="3847236"/>
            <a:ext cx="8372476" cy="1590676"/>
          </a:xfrm>
          <a:prstGeom prst="rect">
            <a:avLst/>
          </a:prstGeom>
          <a:ln>
            <a:solidFill>
              <a:srgbClr val="F3F3F3"/>
            </a:solidFill>
          </a:ln>
        </p:spPr>
      </p:pic>
      <p:sp>
        <p:nvSpPr>
          <p:cNvPr id="208" name="Sep 14, 2017…"/>
          <p:cNvSpPr txBox="1"/>
          <p:nvPr/>
        </p:nvSpPr>
        <p:spPr>
          <a:xfrm>
            <a:off x="5647775" y="3847250"/>
            <a:ext cx="3108601" cy="1460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25000"/>
              </a:lnSpc>
              <a:defRPr sz="1200">
                <a:solidFill>
                  <a:srgbClr val="F3F3F3"/>
                </a:solidFill>
              </a:defRPr>
            </a:pPr>
            <a:r>
              <a:t>Sep 14, 2017</a:t>
            </a:r>
          </a:p>
          <a:p>
            <a:pPr>
              <a:lnSpc>
                <a:spcPct val="125000"/>
              </a:lnSpc>
              <a:defRPr sz="1200">
                <a:solidFill>
                  <a:srgbClr val="F3F3F3"/>
                </a:solidFill>
              </a:defRPr>
            </a:pPr>
            <a:r>
              <a:t>Sep 14, 2017, 4:43:54</a:t>
            </a:r>
          </a:p>
          <a:p>
            <a:pPr>
              <a:lnSpc>
                <a:spcPct val="125000"/>
              </a:lnSpc>
              <a:defRPr sz="1200">
                <a:solidFill>
                  <a:srgbClr val="F3F3F3"/>
                </a:solidFill>
              </a:defRPr>
            </a:pPr>
            <a:r>
              <a:t>9/14/2017, 4:43 PM</a:t>
            </a:r>
          </a:p>
          <a:p>
            <a:pPr>
              <a:lnSpc>
                <a:spcPct val="125000"/>
              </a:lnSpc>
              <a:defRPr sz="1200">
                <a:solidFill>
                  <a:srgbClr val="F3F3F3"/>
                </a:solidFill>
              </a:defRPr>
            </a:pPr>
            <a:r>
              <a:t>4:43:54 PM</a:t>
            </a:r>
          </a:p>
          <a:p>
            <a:pPr>
              <a:lnSpc>
                <a:spcPct val="125000"/>
              </a:lnSpc>
              <a:defRPr sz="1200">
                <a:solidFill>
                  <a:srgbClr val="F3F3F3"/>
                </a:solidFill>
              </a:defRPr>
            </a:pPr>
            <a:r>
              <a:t>4:43 PM</a:t>
            </a:r>
          </a:p>
          <a:p>
            <a:pPr>
              <a:lnSpc>
                <a:spcPct val="125000"/>
              </a:lnSpc>
              <a:defRPr sz="1200">
                <a:solidFill>
                  <a:srgbClr val="F3F3F3"/>
                </a:solidFill>
              </a:defRPr>
            </a:pPr>
            <a:r>
              <a:t>14/09/2017</a:t>
            </a:r>
          </a:p>
        </p:txBody>
      </p:sp>
      <p:pic>
        <p:nvPicPr>
          <p:cNvPr id="209" name="pipe_15.png" descr="pipe_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3837" y="2618512"/>
            <a:ext cx="4429126" cy="1000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BUILT-IN PIPES"/>
          <p:cNvSpPr txBox="1"/>
          <p:nvPr/>
        </p:nvSpPr>
        <p:spPr>
          <a:xfrm>
            <a:off x="536775" y="1015800"/>
            <a:ext cx="73287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BUILT-IN PIPES</a:t>
            </a:r>
          </a:p>
        </p:txBody>
      </p:sp>
      <p:sp>
        <p:nvSpPr>
          <p:cNvPr id="212" name="Slice Pipe:"/>
          <p:cNvSpPr txBox="1"/>
          <p:nvPr/>
        </p:nvSpPr>
        <p:spPr>
          <a:xfrm>
            <a:off x="549900" y="1886099"/>
            <a:ext cx="8044199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342900">
              <a:spcBef>
                <a:spcPts val="1000"/>
              </a:spcBef>
              <a:buSzPct val="100000"/>
              <a:buChar char="■"/>
              <a:defRPr sz="1800"/>
            </a:lvl1pPr>
          </a:lstStyle>
          <a:p>
            <a:pPr/>
            <a:r>
              <a:t>Slice Pipe:</a:t>
            </a:r>
          </a:p>
        </p:txBody>
      </p:sp>
      <p:pic>
        <p:nvPicPr>
          <p:cNvPr id="213" name="pipe_17.png" descr="pipe_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500" y="2613749"/>
            <a:ext cx="6648451" cy="14668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BUILT-IN PIPES"/>
          <p:cNvSpPr txBox="1"/>
          <p:nvPr/>
        </p:nvSpPr>
        <p:spPr>
          <a:xfrm>
            <a:off x="536775" y="1015800"/>
            <a:ext cx="73287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BUILT-IN PIPES</a:t>
            </a:r>
          </a:p>
        </p:txBody>
      </p:sp>
      <p:pic>
        <p:nvPicPr>
          <p:cNvPr id="216" name="pipe_21.png" descr="pipe_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774" y="2093211"/>
            <a:ext cx="7715251" cy="1743076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Фигура"/>
          <p:cNvSpPr/>
          <p:nvPr/>
        </p:nvSpPr>
        <p:spPr>
          <a:xfrm>
            <a:off x="3321975" y="4121425"/>
            <a:ext cx="1641301" cy="562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EEECE1"/>
          </a:solidFill>
          <a:ln>
            <a:solidFill>
              <a:srgbClr val="1F497D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18" name="pipe_20.png" descr="pipe_2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7461" y="4929187"/>
            <a:ext cx="3419476" cy="11144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 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 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