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Rectangle"/>
          <p:cNvSpPr txBox="1"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Rectangle"/>
          <p:cNvSpPr txBox="1"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Rectangle"/>
          <p:cNvSpPr txBox="1"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Rectangle"/>
          <p:cNvSpPr txBox="1"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Image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Rectangle"/>
          <p:cNvSpPr txBox="1"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8.tif"/><Relationship Id="rId4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Angular…"/>
          <p:cNvSpPr txBox="1"/>
          <p:nvPr/>
        </p:nvSpPr>
        <p:spPr>
          <a:xfrm>
            <a:off x="1218850" y="2345150"/>
            <a:ext cx="5893800" cy="202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8.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hat we have to test?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we have to test?</a:t>
            </a:r>
          </a:p>
        </p:txBody>
      </p:sp>
      <p:sp>
        <p:nvSpPr>
          <p:cNvPr id="210" name="What we have to test?"/>
          <p:cNvSpPr/>
          <p:nvPr/>
        </p:nvSpPr>
        <p:spPr>
          <a:xfrm>
            <a:off x="631824" y="4466209"/>
            <a:ext cx="3508335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have to test?</a:t>
            </a:r>
          </a:p>
        </p:txBody>
      </p:sp>
      <p:pic>
        <p:nvPicPr>
          <p:cNvPr id="211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3259" y="708025"/>
            <a:ext cx="2577907" cy="29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6790" y="3504880"/>
            <a:ext cx="2493115" cy="293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8.png" descr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7222" y="2452634"/>
            <a:ext cx="2073337" cy="1723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Jest: Where test run?…"/>
          <p:cNvSpPr txBox="1"/>
          <p:nvPr/>
        </p:nvSpPr>
        <p:spPr>
          <a:xfrm>
            <a:off x="89799" y="1168100"/>
            <a:ext cx="7666202" cy="355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Jest: Where test run?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Real browsers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Headless browser (PhantomJS)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b="1" sz="1800">
                <a:solidFill>
                  <a:srgbClr val="585858"/>
                </a:solidFill>
              </a:defRPr>
            </a:pPr>
            <a:r>
              <a:t>JSDOM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Node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Jest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</a:t>
            </a:r>
          </a:p>
        </p:txBody>
      </p:sp>
      <p:sp>
        <p:nvSpPr>
          <p:cNvPr id="218" name="Error messages are helpful and color coded. Stack traces point to the source of problems quickly…"/>
          <p:cNvSpPr txBox="1"/>
          <p:nvPr>
            <p:ph type="body" sz="half" idx="4294967295"/>
          </p:nvPr>
        </p:nvSpPr>
        <p:spPr>
          <a:xfrm>
            <a:off x="4595774" y="2378674"/>
            <a:ext cx="4193400" cy="3484202"/>
          </a:xfrm>
          <a:prstGeom prst="rect">
            <a:avLst/>
          </a:prstGeom>
        </p:spPr>
        <p:txBody>
          <a:bodyPr/>
          <a:lstStyle/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Error messages are helpful and color coded. Stack traces point to the source of problems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Integrated support for testing with promises and async/await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Jest runs previously failed tests first. Together with --bail it provides useful signal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Integrated manual mocking library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Automatically find tests related to changed files to execute in your project with -o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Run tests in parallel processes to minimize test runtime</a:t>
            </a:r>
          </a:p>
        </p:txBody>
      </p:sp>
      <p:sp>
        <p:nvSpPr>
          <p:cNvPr id="219" name="Jest is a bit different from most test runners. Facebook designed it to work well in the context of it's infrastructure:…"/>
          <p:cNvSpPr/>
          <p:nvPr/>
        </p:nvSpPr>
        <p:spPr>
          <a:xfrm>
            <a:off x="262298" y="1932947"/>
            <a:ext cx="3888303" cy="341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Jest is a bit different from most test runners. Facebook designed it to work well in the context of it's infrastructure: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Monorepo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Sandboxing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providesModule</a:t>
            </a:r>
          </a:p>
        </p:txBody>
      </p:sp>
      <p:pic>
        <p:nvPicPr>
          <p:cNvPr id="220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Jest: Test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Test</a:t>
            </a:r>
          </a:p>
        </p:txBody>
      </p:sp>
      <p:pic>
        <p:nvPicPr>
          <p:cNvPr id="223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466" y="2084199"/>
            <a:ext cx="6249068" cy="397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Jest: Describe, It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Describe, It</a:t>
            </a:r>
          </a:p>
        </p:txBody>
      </p:sp>
      <p:pic>
        <p:nvPicPr>
          <p:cNvPr id="227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067" y="1772441"/>
            <a:ext cx="5971866" cy="4249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hai: Exceptions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Chai: Exceptions</a:t>
            </a:r>
          </a:p>
        </p:txBody>
      </p:sp>
      <p:pic>
        <p:nvPicPr>
          <p:cNvPr id="23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55" y="2339634"/>
            <a:ext cx="8070490" cy="2536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Jest: Async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Async</a:t>
            </a:r>
          </a:p>
        </p:txBody>
      </p:sp>
      <p:pic>
        <p:nvPicPr>
          <p:cNvPr id="23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68" y="2366286"/>
            <a:ext cx="8022264" cy="249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est: Promise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Promise</a:t>
            </a:r>
          </a:p>
        </p:txBody>
      </p:sp>
      <p:pic>
        <p:nvPicPr>
          <p:cNvPr id="23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747" y="2136484"/>
            <a:ext cx="7880506" cy="2909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Jest: Code coverage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Code coverage</a:t>
            </a:r>
          </a:p>
        </p:txBody>
      </p:sp>
      <p:pic>
        <p:nvPicPr>
          <p:cNvPr id="24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731" y="1720137"/>
            <a:ext cx="7408538" cy="4069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Destructing…"/>
          <p:cNvSpPr txBox="1"/>
          <p:nvPr/>
        </p:nvSpPr>
        <p:spPr>
          <a:xfrm>
            <a:off x="89799" y="1168100"/>
            <a:ext cx="8142635" cy="250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TypeScript Supports following type of destructing: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Object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Array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Module destructing</a:t>
            </a:r>
          </a:p>
        </p:txBody>
      </p:sp>
      <p:pic>
        <p:nvPicPr>
          <p:cNvPr id="248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8" cy="2397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3" y="-152505"/>
            <a:ext cx="9184107" cy="71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:…"/>
          <p:cNvSpPr txBox="1"/>
          <p:nvPr/>
        </p:nvSpPr>
        <p:spPr>
          <a:xfrm>
            <a:off x="953675" y="1276225"/>
            <a:ext cx="7587300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Testing Types.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Refactoring.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metrics. Code coverage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Async code testing patterns</a:t>
            </a:r>
          </a:p>
        </p:txBody>
      </p:sp>
      <p:pic>
        <p:nvPicPr>
          <p:cNvPr id="17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1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52" name="Thank you for your attention"/>
          <p:cNvSpPr txBox="1"/>
          <p:nvPr/>
        </p:nvSpPr>
        <p:spPr>
          <a:xfrm>
            <a:off x="1742600" y="2594549"/>
            <a:ext cx="5682601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sting types"/>
          <p:cNvSpPr txBox="1"/>
          <p:nvPr/>
        </p:nvSpPr>
        <p:spPr>
          <a:xfrm>
            <a:off x="293924" y="1168100"/>
            <a:ext cx="67038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Testing types</a:t>
            </a:r>
          </a:p>
        </p:txBody>
      </p:sp>
      <p:sp>
        <p:nvSpPr>
          <p:cNvPr id="173" name="What difference between Testing kinds"/>
          <p:cNvSpPr/>
          <p:nvPr/>
        </p:nvSpPr>
        <p:spPr>
          <a:xfrm>
            <a:off x="631825" y="5583809"/>
            <a:ext cx="6106480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pic>
        <p:nvPicPr>
          <p:cNvPr id="17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6545" y="1348152"/>
            <a:ext cx="2964452" cy="296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650" y="3507165"/>
            <a:ext cx="2256692" cy="225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511" y="3896958"/>
            <a:ext cx="1477108" cy="1477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84787" y="3899725"/>
            <a:ext cx="1617076" cy="161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Unit testing"/>
          <p:cNvSpPr txBox="1"/>
          <p:nvPr/>
        </p:nvSpPr>
        <p:spPr>
          <a:xfrm>
            <a:off x="293924" y="1168100"/>
            <a:ext cx="67038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testing</a:t>
            </a:r>
          </a:p>
        </p:txBody>
      </p:sp>
      <p:sp>
        <p:nvSpPr>
          <p:cNvPr id="180" name="What difference between Testing kinds"/>
          <p:cNvSpPr/>
          <p:nvPr/>
        </p:nvSpPr>
        <p:spPr>
          <a:xfrm>
            <a:off x="613264" y="5366778"/>
            <a:ext cx="6106481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81" name="What is Unit testing?"/>
          <p:cNvSpPr/>
          <p:nvPr/>
        </p:nvSpPr>
        <p:spPr>
          <a:xfrm>
            <a:off x="613265" y="2976147"/>
            <a:ext cx="6910388" cy="60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329184">
              <a:lnSpc>
                <a:spcPct val="80000"/>
              </a:lnSpc>
              <a:defRPr spc="-144" sz="2952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is Unit testing?</a:t>
            </a:r>
          </a:p>
        </p:txBody>
      </p:sp>
      <p:pic>
        <p:nvPicPr>
          <p:cNvPr id="182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7985" y="1131122"/>
            <a:ext cx="2964452" cy="2964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DD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85" name="RED – Green – Refactor Pattern"/>
          <p:cNvSpPr txBox="1"/>
          <p:nvPr>
            <p:ph type="body" sz="quarter" idx="4294967295"/>
          </p:nvPr>
        </p:nvSpPr>
        <p:spPr>
          <a:xfrm>
            <a:off x="572969" y="5861271"/>
            <a:ext cx="4771051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RED – Green – Refactor Pattern</a:t>
            </a:r>
          </a:p>
        </p:txBody>
      </p:sp>
      <p:pic>
        <p:nvPicPr>
          <p:cNvPr id="186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43" y="1444891"/>
            <a:ext cx="5020409" cy="4284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9898" y="908041"/>
            <a:ext cx="1959709" cy="1959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DD"/>
          <p:cNvSpPr txBox="1"/>
          <p:nvPr/>
        </p:nvSpPr>
        <p:spPr>
          <a:xfrm>
            <a:off x="26299" y="864299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BDD</a:t>
            </a:r>
          </a:p>
        </p:txBody>
      </p:sp>
      <p:sp>
        <p:nvSpPr>
          <p:cNvPr id="190" name="Behaviour Driven development"/>
          <p:cNvSpPr txBox="1"/>
          <p:nvPr>
            <p:ph type="body" sz="quarter" idx="4294967295"/>
          </p:nvPr>
        </p:nvSpPr>
        <p:spPr>
          <a:xfrm>
            <a:off x="768349" y="5918894"/>
            <a:ext cx="4617997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Behaviour Driven development</a:t>
            </a:r>
          </a:p>
        </p:txBody>
      </p:sp>
      <p:pic>
        <p:nvPicPr>
          <p:cNvPr id="191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514" y="575900"/>
            <a:ext cx="1959710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391" y="1860452"/>
            <a:ext cx="7965832" cy="378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factoring"/>
          <p:cNvSpPr txBox="1"/>
          <p:nvPr/>
        </p:nvSpPr>
        <p:spPr>
          <a:xfrm>
            <a:off x="89799" y="1168100"/>
            <a:ext cx="7666202" cy="73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 Refactoring</a:t>
            </a:r>
          </a:p>
        </p:txBody>
      </p:sp>
      <p:sp>
        <p:nvSpPr>
          <p:cNvPr id="195" name="Refactoring without unit tests calls ‘refucking’"/>
          <p:cNvSpPr txBox="1"/>
          <p:nvPr>
            <p:ph type="body" sz="quarter" idx="4294967295"/>
          </p:nvPr>
        </p:nvSpPr>
        <p:spPr>
          <a:xfrm>
            <a:off x="764707" y="5809086"/>
            <a:ext cx="7614586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 without unit tests calls ‘refucking’</a:t>
            </a:r>
          </a:p>
        </p:txBody>
      </p:sp>
      <p:pic>
        <p:nvPicPr>
          <p:cNvPr id="19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1872" y="466092"/>
            <a:ext cx="1959709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2.jpg" descr="image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707" y="1785648"/>
            <a:ext cx="6136055" cy="398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de quality metrics…"/>
          <p:cNvSpPr txBox="1"/>
          <p:nvPr/>
        </p:nvSpPr>
        <p:spPr>
          <a:xfrm>
            <a:off x="89799" y="1168100"/>
            <a:ext cx="7666202" cy="348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Code complexity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Comments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Testing coverage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lines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 functions/classes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branches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expressions</a:t>
            </a:r>
          </a:p>
        </p:txBody>
      </p:sp>
      <p:pic>
        <p:nvPicPr>
          <p:cNvPr id="20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734" y="4354652"/>
            <a:ext cx="5223226" cy="1458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Unit test frameworks"/>
          <p:cNvSpPr txBox="1"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 frameworks</a:t>
            </a:r>
          </a:p>
        </p:txBody>
      </p:sp>
      <p:sp>
        <p:nvSpPr>
          <p:cNvPr id="203" name="Javascript testing frameworks"/>
          <p:cNvSpPr txBox="1"/>
          <p:nvPr>
            <p:ph type="body" sz="quarter" idx="4294967295"/>
          </p:nvPr>
        </p:nvSpPr>
        <p:spPr>
          <a:xfrm>
            <a:off x="590550" y="5893494"/>
            <a:ext cx="4945328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testing frameworks</a:t>
            </a:r>
          </a:p>
        </p:txBody>
      </p:sp>
      <p:pic>
        <p:nvPicPr>
          <p:cNvPr id="20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7714" y="550500"/>
            <a:ext cx="1959710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227" y="2715779"/>
            <a:ext cx="4222264" cy="2296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4.png" descr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4089" y="2819015"/>
            <a:ext cx="2399324" cy="2399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5.png" descr="image1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6290" y="2920372"/>
            <a:ext cx="1887799" cy="18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