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8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21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4" indent="-237064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4" indent="-237064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Прямоугольник"/>
          <p:cNvSpPr txBox="1"/>
          <p:nvPr>
            <p:ph type="body" sz="half" idx="13"/>
          </p:nvPr>
        </p:nvSpPr>
        <p:spPr>
          <a:xfrm>
            <a:off x="4648197" y="1600200"/>
            <a:ext cx="4038603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Прямоугольник"/>
          <p:cNvSpPr txBox="1"/>
          <p:nvPr>
            <p:ph type="body" sz="half" idx="13"/>
          </p:nvPr>
        </p:nvSpPr>
        <p:spPr>
          <a:xfrm>
            <a:off x="457197" y="2174875"/>
            <a:ext cx="4040194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Прямоугольник"/>
          <p:cNvSpPr txBox="1"/>
          <p:nvPr>
            <p:ph type="body" sz="quarter" idx="14"/>
          </p:nvPr>
        </p:nvSpPr>
        <p:spPr>
          <a:xfrm>
            <a:off x="4645022" y="1535111"/>
            <a:ext cx="4041778" cy="63976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Прямоугольник"/>
          <p:cNvSpPr txBox="1"/>
          <p:nvPr>
            <p:ph type="body" sz="half" idx="15"/>
          </p:nvPr>
        </p:nvSpPr>
        <p:spPr>
          <a:xfrm>
            <a:off x="4645022" y="2174875"/>
            <a:ext cx="4041778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Прямоугольник"/>
          <p:cNvSpPr txBox="1"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Изображение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5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9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Прямоугольник"/>
          <p:cNvSpPr txBox="1"/>
          <p:nvPr>
            <p:ph type="body" sz="half" idx="13"/>
          </p:nvPr>
        </p:nvSpPr>
        <p:spPr>
          <a:xfrm>
            <a:off x="4692272" y="1600200"/>
            <a:ext cx="3994530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89" y="6348798"/>
            <a:ext cx="393313" cy="380228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8.tif"/><Relationship Id="rId4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Angular School…"/>
          <p:cNvSpPr txBox="1"/>
          <p:nvPr/>
        </p:nvSpPr>
        <p:spPr>
          <a:xfrm>
            <a:off x="1218850" y="2345150"/>
            <a:ext cx="5893800" cy="202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3. 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OP: Abstract…"/>
          <p:cNvSpPr txBox="1"/>
          <p:nvPr/>
        </p:nvSpPr>
        <p:spPr>
          <a:xfrm>
            <a:off x="89799" y="1168097"/>
            <a:ext cx="7666202" cy="207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Abstract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can be thought as access modifier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class can’t be directly instantiated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members can’t be directly accessed it can be implemented in child class only</a:t>
            </a:r>
          </a:p>
        </p:txBody>
      </p:sp>
      <p:pic>
        <p:nvPicPr>
          <p:cNvPr id="19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403" y="3340441"/>
            <a:ext cx="6334096" cy="272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OP: Properties"/>
          <p:cNvSpPr txBox="1"/>
          <p:nvPr/>
        </p:nvSpPr>
        <p:spPr>
          <a:xfrm>
            <a:off x="89799" y="1168100"/>
            <a:ext cx="7666202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Properties</a:t>
            </a:r>
          </a:p>
        </p:txBody>
      </p:sp>
      <p:pic>
        <p:nvPicPr>
          <p:cNvPr id="19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179" y="1949430"/>
            <a:ext cx="6687643" cy="391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OP: Interfaces…"/>
          <p:cNvSpPr txBox="1"/>
          <p:nvPr/>
        </p:nvSpPr>
        <p:spPr>
          <a:xfrm>
            <a:off x="89799" y="1168097"/>
            <a:ext cx="7666202" cy="178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Interfaces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defines property and methods that object has to implement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is definition of custom data type.</a:t>
            </a:r>
          </a:p>
        </p:txBody>
      </p:sp>
      <p:pic>
        <p:nvPicPr>
          <p:cNvPr id="20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230" y="3065601"/>
            <a:ext cx="5149540" cy="3210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ixins…"/>
          <p:cNvSpPr txBox="1"/>
          <p:nvPr/>
        </p:nvSpPr>
        <p:spPr>
          <a:xfrm>
            <a:off x="89799" y="1168097"/>
            <a:ext cx="7666202" cy="324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Mixins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Along with traditional OO hierarchy, another popular way building classes from the reusable components is to build them by combining simplier partial classes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satisfy this requirements we create stand-in properties and their types for the members that will com from mixins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That satisfy compiler that members will available in runtime.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eneric interfaces and classes"/>
          <p:cNvSpPr txBox="1"/>
          <p:nvPr/>
        </p:nvSpPr>
        <p:spPr>
          <a:xfrm>
            <a:off x="89799" y="1168100"/>
            <a:ext cx="7666202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Generic interfaces and classes</a:t>
            </a:r>
          </a:p>
        </p:txBody>
      </p:sp>
      <p:pic>
        <p:nvPicPr>
          <p:cNvPr id="20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66784"/>
            <a:ext cx="9144000" cy="3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ules…"/>
          <p:cNvSpPr txBox="1"/>
          <p:nvPr/>
        </p:nvSpPr>
        <p:spPr>
          <a:xfrm>
            <a:off x="89798" y="1168097"/>
            <a:ext cx="8483119" cy="207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are designed for organisation of large programs.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help group interfaces and classes in logical structures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is obsolete construction in TypeScript</a:t>
            </a:r>
          </a:p>
        </p:txBody>
      </p:sp>
      <p:pic>
        <p:nvPicPr>
          <p:cNvPr id="20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410" y="3345183"/>
            <a:ext cx="5463896" cy="2593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amespaces…"/>
          <p:cNvSpPr txBox="1"/>
          <p:nvPr/>
        </p:nvSpPr>
        <p:spPr>
          <a:xfrm>
            <a:off x="89798" y="1168097"/>
            <a:ext cx="8483119" cy="149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same as modules.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removed by Namespace.</a:t>
            </a:r>
          </a:p>
        </p:txBody>
      </p:sp>
      <p:pic>
        <p:nvPicPr>
          <p:cNvPr id="21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449" y="2810497"/>
            <a:ext cx="7121102" cy="3227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ecorators…"/>
          <p:cNvSpPr txBox="1"/>
          <p:nvPr/>
        </p:nvSpPr>
        <p:spPr>
          <a:xfrm>
            <a:off x="89799" y="1168097"/>
            <a:ext cx="7666202" cy="149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Used to add new functionality to an existing object, without being obtrusive</a:t>
            </a:r>
          </a:p>
        </p:txBody>
      </p:sp>
      <p:pic>
        <p:nvPicPr>
          <p:cNvPr id="21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979" y="2660293"/>
            <a:ext cx="8156042" cy="34032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corators…"/>
          <p:cNvSpPr txBox="1"/>
          <p:nvPr/>
        </p:nvSpPr>
        <p:spPr>
          <a:xfrm>
            <a:off x="89799" y="1168097"/>
            <a:ext cx="7666202" cy="1198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 - basic</a:t>
            </a:r>
          </a:p>
        </p:txBody>
      </p:sp>
      <p:pic>
        <p:nvPicPr>
          <p:cNvPr id="21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1" y="2353697"/>
            <a:ext cx="6079541" cy="3941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corators - Classes"/>
          <p:cNvSpPr txBox="1"/>
          <p:nvPr/>
        </p:nvSpPr>
        <p:spPr>
          <a:xfrm>
            <a:off x="89799" y="1168100"/>
            <a:ext cx="8142635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Classes </a:t>
            </a:r>
          </a:p>
        </p:txBody>
      </p:sp>
      <p:pic>
        <p:nvPicPr>
          <p:cNvPr id="22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668" y="1956448"/>
            <a:ext cx="7420665" cy="391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genda:…"/>
          <p:cNvSpPr txBox="1"/>
          <p:nvPr/>
        </p:nvSpPr>
        <p:spPr>
          <a:xfrm>
            <a:off x="942721" y="1276224"/>
            <a:ext cx="7587299" cy="33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basic concepts.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TypeScript.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Classes. Interfaces. Mixins.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Promises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Declarations</a:t>
            </a:r>
          </a:p>
        </p:txBody>
      </p:sp>
      <p:pic>
        <p:nvPicPr>
          <p:cNvPr id="17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4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ecorators - Methods"/>
          <p:cNvSpPr txBox="1"/>
          <p:nvPr/>
        </p:nvSpPr>
        <p:spPr>
          <a:xfrm>
            <a:off x="89799" y="1168100"/>
            <a:ext cx="8142635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Methods</a:t>
            </a:r>
          </a:p>
        </p:txBody>
      </p:sp>
      <p:pic>
        <p:nvPicPr>
          <p:cNvPr id="22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92" y="2048902"/>
            <a:ext cx="7884016" cy="363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mises"/>
          <p:cNvSpPr txBox="1"/>
          <p:nvPr/>
        </p:nvSpPr>
        <p:spPr>
          <a:xfrm>
            <a:off x="89799" y="1168100"/>
            <a:ext cx="8142635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Promises</a:t>
            </a:r>
          </a:p>
        </p:txBody>
      </p:sp>
      <p:pic>
        <p:nvPicPr>
          <p:cNvPr id="227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895" y="1714156"/>
            <a:ext cx="7036745" cy="4429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eclare and types"/>
          <p:cNvSpPr txBox="1"/>
          <p:nvPr/>
        </p:nvSpPr>
        <p:spPr>
          <a:xfrm>
            <a:off x="89799" y="1168100"/>
            <a:ext cx="8142635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Declare and types</a:t>
            </a:r>
          </a:p>
        </p:txBody>
      </p:sp>
      <p:pic>
        <p:nvPicPr>
          <p:cNvPr id="23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727" y="2064785"/>
            <a:ext cx="7730546" cy="272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Destructing…"/>
          <p:cNvSpPr txBox="1"/>
          <p:nvPr/>
        </p:nvSpPr>
        <p:spPr>
          <a:xfrm>
            <a:off x="89799" y="1168098"/>
            <a:ext cx="8142635" cy="250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34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38" name="Thank you for your attention"/>
          <p:cNvSpPr txBox="1"/>
          <p:nvPr/>
        </p:nvSpPr>
        <p:spPr>
          <a:xfrm>
            <a:off x="312044" y="2594548"/>
            <a:ext cx="8543715" cy="201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60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OP. Classes…"/>
          <p:cNvSpPr txBox="1"/>
          <p:nvPr/>
        </p:nvSpPr>
        <p:spPr>
          <a:xfrm>
            <a:off x="293923" y="1168097"/>
            <a:ext cx="7624455" cy="178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Classes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Object Oriented Approach.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class support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define new class use class keyword.</a:t>
            </a:r>
          </a:p>
        </p:txBody>
      </p:sp>
      <p:pic>
        <p:nvPicPr>
          <p:cNvPr id="17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630" y="3121455"/>
            <a:ext cx="6936741" cy="3052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OP. Constructors.…"/>
          <p:cNvSpPr txBox="1"/>
          <p:nvPr/>
        </p:nvSpPr>
        <p:spPr>
          <a:xfrm>
            <a:off x="89799" y="1168097"/>
            <a:ext cx="8724932" cy="207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Apart from the usual functions of classes have special features designers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defined with keyword constructor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Designers perform initial define of instance properties</a:t>
            </a:r>
          </a:p>
        </p:txBody>
      </p:sp>
      <p:pic>
        <p:nvPicPr>
          <p:cNvPr id="17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005" y="3195228"/>
            <a:ext cx="4913990" cy="3198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OP. Constructors.…"/>
          <p:cNvSpPr txBox="1"/>
          <p:nvPr/>
        </p:nvSpPr>
        <p:spPr>
          <a:xfrm>
            <a:off x="89799" y="1168097"/>
            <a:ext cx="8724932" cy="149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as well as ordinary functions, TypeScript supported overload</a:t>
            </a:r>
          </a:p>
        </p:txBody>
      </p:sp>
      <p:pic>
        <p:nvPicPr>
          <p:cNvPr id="17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0022" y="2763553"/>
            <a:ext cx="5223956" cy="340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OP. Static.…"/>
          <p:cNvSpPr txBox="1"/>
          <p:nvPr/>
        </p:nvSpPr>
        <p:spPr>
          <a:xfrm>
            <a:off x="89799" y="1168097"/>
            <a:ext cx="7666202" cy="178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Static.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Besides usual properties and functions you can define static members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members is not available via this</a:t>
            </a:r>
          </a:p>
        </p:txBody>
      </p:sp>
      <p:pic>
        <p:nvPicPr>
          <p:cNvPr id="18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432" y="3074235"/>
            <a:ext cx="5329136" cy="2868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heritance"/>
          <p:cNvSpPr txBox="1"/>
          <p:nvPr/>
        </p:nvSpPr>
        <p:spPr>
          <a:xfrm>
            <a:off x="89799" y="1168097"/>
            <a:ext cx="7666202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</a:t>
            </a:r>
          </a:p>
        </p:txBody>
      </p:sp>
      <p:pic>
        <p:nvPicPr>
          <p:cNvPr id="185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923517"/>
            <a:ext cx="7239000" cy="4254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heritance example"/>
          <p:cNvSpPr txBox="1"/>
          <p:nvPr/>
        </p:nvSpPr>
        <p:spPr>
          <a:xfrm>
            <a:off x="89799" y="1168100"/>
            <a:ext cx="7666202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 example</a:t>
            </a:r>
          </a:p>
        </p:txBody>
      </p:sp>
      <p:pic>
        <p:nvPicPr>
          <p:cNvPr id="18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302" y="1753704"/>
            <a:ext cx="4664201" cy="213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4279" y="3454265"/>
            <a:ext cx="5214200" cy="258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OP: Access modifiers."/>
          <p:cNvSpPr txBox="1"/>
          <p:nvPr/>
        </p:nvSpPr>
        <p:spPr>
          <a:xfrm>
            <a:off x="89799" y="1168100"/>
            <a:ext cx="7666202" cy="53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Access modifiers.</a:t>
            </a:r>
          </a:p>
        </p:txBody>
      </p:sp>
      <p:graphicFrame>
        <p:nvGraphicFramePr>
          <p:cNvPr id="192" name="Таблица"/>
          <p:cNvGraphicFramePr/>
          <p:nvPr/>
        </p:nvGraphicFramePr>
        <p:xfrm>
          <a:off x="366176" y="2460369"/>
          <a:ext cx="8411644" cy="1937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02911"/>
                <a:gridCol w="2102911"/>
                <a:gridCol w="2102911"/>
                <a:gridCol w="2102911"/>
              </a:tblGrid>
              <a:tr h="54860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Accessable 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public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protected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private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instances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child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