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524000" y="3602037"/>
            <a:ext cx="9144000" cy="165576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02" name="Уровень текста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831850" y="4589462"/>
            <a:ext cx="10515600" cy="150019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839787" y="1681163"/>
            <a:ext cx="5157790" cy="82391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089825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0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4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5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7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8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9.png"/><Relationship Id="rId4" Type="http://schemas.openxmlformats.org/officeDocument/2006/relationships/image" Target="../media/image2.jpe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684211" y="1871148"/>
            <a:ext cx="7215452" cy="1843011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Node.js</a:t>
            </a:r>
          </a:p>
        </p:txBody>
      </p:sp>
      <p:sp>
        <p:nvSpPr>
          <p:cNvPr id="113" name="Shape 113"/>
          <p:cNvSpPr txBox="1"/>
          <p:nvPr>
            <p:ph type="subTitle" sz="quarter" idx="1"/>
          </p:nvPr>
        </p:nvSpPr>
        <p:spPr>
          <a:xfrm>
            <a:off x="684212" y="4681847"/>
            <a:ext cx="4516438" cy="1190869"/>
          </a:xfrm>
          <a:prstGeom prst="rect">
            <a:avLst/>
          </a:prstGeom>
        </p:spPr>
        <p:txBody>
          <a:bodyPr/>
          <a:lstStyle>
            <a:lvl1pPr algn="l">
              <a:lnSpc>
                <a:spcPct val="160000"/>
              </a:lnSpc>
              <a:defRPr sz="13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Lesson 6. Networking, WEB and error handling.</a:t>
            </a:r>
          </a:p>
        </p:txBody>
      </p:sp>
      <p:sp>
        <p:nvSpPr>
          <p:cNvPr id="114" name="Shape 114"/>
          <p:cNvSpPr/>
          <p:nvPr/>
        </p:nvSpPr>
        <p:spPr>
          <a:xfrm>
            <a:off x="811184" y="4025245"/>
            <a:ext cx="1451251" cy="6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15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0697" y="1287372"/>
            <a:ext cx="7122233" cy="4362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5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DNS module</a:t>
            </a:r>
          </a:p>
        </p:txBody>
      </p:sp>
      <p:pic>
        <p:nvPicPr>
          <p:cNvPr id="150" name="image12.png" descr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47625" y="1752600"/>
            <a:ext cx="5696749" cy="3772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6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UDP module</a:t>
            </a:r>
          </a:p>
        </p:txBody>
      </p:sp>
      <p:pic>
        <p:nvPicPr>
          <p:cNvPr id="154" name="image13.png" descr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8670" y="1371600"/>
            <a:ext cx="6401088" cy="5086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6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HTTP module</a:t>
            </a:r>
          </a:p>
        </p:txBody>
      </p:sp>
      <p:pic>
        <p:nvPicPr>
          <p:cNvPr id="158" name="image14.png" descr="image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76021" y="2319182"/>
            <a:ext cx="7039958" cy="2219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7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HTTPs module</a:t>
            </a:r>
          </a:p>
        </p:txBody>
      </p:sp>
      <p:pic>
        <p:nvPicPr>
          <p:cNvPr id="162" name="image15.png" descr="image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33257" y="1695206"/>
            <a:ext cx="6325485" cy="3467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7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Error handling</a:t>
            </a:r>
          </a:p>
        </p:txBody>
      </p:sp>
      <p:pic>
        <p:nvPicPr>
          <p:cNvPr id="166" name="image16.png" descr="image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0627" y="1904245"/>
            <a:ext cx="10270746" cy="25441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8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What about this?</a:t>
            </a:r>
          </a:p>
        </p:txBody>
      </p:sp>
      <p:pic>
        <p:nvPicPr>
          <p:cNvPr id="170" name="image17.png" descr="image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538" y="1600200"/>
            <a:ext cx="11796925" cy="3435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8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Error handling in callbacks?</a:t>
            </a:r>
          </a:p>
        </p:txBody>
      </p:sp>
      <p:pic>
        <p:nvPicPr>
          <p:cNvPr id="174" name="image18.png" descr="image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206" y="1828800"/>
            <a:ext cx="11539588" cy="2596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9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Promises?</a:t>
            </a:r>
          </a:p>
        </p:txBody>
      </p:sp>
      <p:pic>
        <p:nvPicPr>
          <p:cNvPr id="178" name="image19.png" descr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9306" y="1250369"/>
            <a:ext cx="7933388" cy="5317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9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Promises?</a:t>
            </a:r>
          </a:p>
        </p:txBody>
      </p:sp>
      <p:pic>
        <p:nvPicPr>
          <p:cNvPr id="182" name="image20.png" descr="image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5645" y="1828800"/>
            <a:ext cx="8740710" cy="33108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20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Async/Await?</a:t>
            </a:r>
          </a:p>
        </p:txBody>
      </p:sp>
      <p:pic>
        <p:nvPicPr>
          <p:cNvPr id="186" name="image21.png" descr="image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0191" y="1821252"/>
            <a:ext cx="8171620" cy="3502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9"/>
          <p:cNvSpPr txBox="1"/>
          <p:nvPr/>
        </p:nvSpPr>
        <p:spPr>
          <a:xfrm>
            <a:off x="953675" y="1276223"/>
            <a:ext cx="9849637" cy="3110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 defTabSz="914400">
              <a:lnSpc>
                <a:spcPct val="150000"/>
              </a:lnSpc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Agenda: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NET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DNS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HTTP/HTTPS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Error handling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Domain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Async wrap</a:t>
            </a:r>
          </a:p>
        </p:txBody>
      </p:sp>
      <p:pic>
        <p:nvPicPr>
          <p:cNvPr id="118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3795" y="663108"/>
            <a:ext cx="4466126" cy="4305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208"/>
          <p:cNvSpPr/>
          <p:nvPr/>
        </p:nvSpPr>
        <p:spPr>
          <a:xfrm>
            <a:off x="-711200" y="38100"/>
            <a:ext cx="13051298" cy="7349984"/>
          </a:xfrm>
          <a:prstGeom prst="rect">
            <a:avLst/>
          </a:prstGeom>
          <a:solidFill>
            <a:srgbClr val="DDDDDD">
              <a:alpha val="3010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650240">
              <a:defRPr sz="2400"/>
            </a:pPr>
          </a:p>
        </p:txBody>
      </p:sp>
      <p:sp>
        <p:nvSpPr>
          <p:cNvPr id="189" name="Shape 209"/>
          <p:cNvSpPr txBox="1"/>
          <p:nvPr>
            <p:ph type="ctrTitle"/>
          </p:nvPr>
        </p:nvSpPr>
        <p:spPr>
          <a:xfrm>
            <a:off x="753074" y="2013285"/>
            <a:ext cx="11249484" cy="1965882"/>
          </a:xfrm>
          <a:prstGeom prst="rect">
            <a:avLst/>
          </a:prstGeom>
        </p:spPr>
        <p:txBody>
          <a:bodyPr/>
          <a:lstStyle/>
          <a:p>
            <a:pPr>
              <a:defRPr cap="all" sz="5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But, THE STORY IS: </a:t>
            </a:r>
          </a:p>
          <a:p>
            <a:pPr>
              <a:defRPr cap="all" sz="5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“HOW TO DO THIS PROPERLY”</a:t>
            </a:r>
          </a:p>
        </p:txBody>
      </p:sp>
      <p:sp>
        <p:nvSpPr>
          <p:cNvPr id="190" name="Shape 210"/>
          <p:cNvSpPr/>
          <p:nvPr/>
        </p:nvSpPr>
        <p:spPr>
          <a:xfrm>
            <a:off x="888509" y="4310986"/>
            <a:ext cx="1548005" cy="4"/>
          </a:xfrm>
          <a:prstGeom prst="line">
            <a:avLst/>
          </a:prstGeom>
          <a:ln w="1270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21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process.on('uncaughtException')</a:t>
            </a:r>
          </a:p>
        </p:txBody>
      </p:sp>
      <p:sp>
        <p:nvSpPr>
          <p:cNvPr id="194" name="Shape 215"/>
          <p:cNvSpPr txBox="1"/>
          <p:nvPr/>
        </p:nvSpPr>
        <p:spPr>
          <a:xfrm>
            <a:off x="146225" y="2265851"/>
            <a:ext cx="11899549" cy="1665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An unhandled exception means your application – and by extension Node.js itself – is in an undefined state.</a:t>
            </a:r>
            <a:r>
              <a:rPr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 If restart application in blindfold may happens everything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21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process.on('uncaughtException')</a:t>
            </a:r>
          </a:p>
        </p:txBody>
      </p:sp>
      <p:sp>
        <p:nvSpPr>
          <p:cNvPr id="198" name="Shape 220"/>
          <p:cNvSpPr txBox="1"/>
          <p:nvPr/>
        </p:nvSpPr>
        <p:spPr>
          <a:xfrm>
            <a:off x="292452" y="1625091"/>
            <a:ext cx="11899549" cy="42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It is very raw error handling and can apply in very critical cases</a:t>
            </a:r>
            <a:r>
              <a:rPr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199" name="image22.png" descr="image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4720" y="3484457"/>
            <a:ext cx="3454403" cy="3022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24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Document API errors using Swagger</a:t>
            </a:r>
          </a:p>
        </p:txBody>
      </p:sp>
      <p:pic>
        <p:nvPicPr>
          <p:cNvPr id="203" name="image23.png" descr="image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000" y="1371600"/>
            <a:ext cx="8972223" cy="5097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Domain</a:t>
            </a:r>
          </a:p>
        </p:txBody>
      </p:sp>
      <p:pic>
        <p:nvPicPr>
          <p:cNvPr id="207" name="image24.png" descr="image2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9002" y="1352210"/>
            <a:ext cx="7611199" cy="4961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34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Domain</a:t>
            </a:r>
          </a:p>
        </p:txBody>
      </p:sp>
      <p:pic>
        <p:nvPicPr>
          <p:cNvPr id="211" name="image25.png" descr="image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45698" y="1828800"/>
            <a:ext cx="7231703" cy="37740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3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Domain</a:t>
            </a:r>
          </a:p>
        </p:txBody>
      </p:sp>
      <p:pic>
        <p:nvPicPr>
          <p:cNvPr id="215" name="image26.png" descr="image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257" y="1900022"/>
            <a:ext cx="5963485" cy="3057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44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Domain</a:t>
            </a:r>
          </a:p>
        </p:txBody>
      </p:sp>
      <p:sp>
        <p:nvSpPr>
          <p:cNvPr id="219" name="Shape 246"/>
          <p:cNvSpPr txBox="1"/>
          <p:nvPr/>
        </p:nvSpPr>
        <p:spPr>
          <a:xfrm>
            <a:off x="228599" y="2133599"/>
            <a:ext cx="11899549" cy="1142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Domain node.js module for async exception.</a:t>
            </a:r>
            <a:r>
              <a:rPr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 Domain safe async context.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hape 24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Domain</a:t>
            </a:r>
          </a:p>
        </p:txBody>
      </p:sp>
      <p:sp>
        <p:nvSpPr>
          <p:cNvPr id="223" name="Shape 251"/>
          <p:cNvSpPr txBox="1"/>
          <p:nvPr/>
        </p:nvSpPr>
        <p:spPr>
          <a:xfrm>
            <a:off x="228599" y="2133599"/>
            <a:ext cx="11899549" cy="1142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Domain node.js module for async exception.</a:t>
            </a:r>
            <a:r>
              <a:rPr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 Domain safe async context.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hape 254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Domain</a:t>
            </a:r>
          </a:p>
        </p:txBody>
      </p:sp>
      <p:sp>
        <p:nvSpPr>
          <p:cNvPr id="227" name="Shape 256"/>
          <p:cNvSpPr txBox="1"/>
          <p:nvPr/>
        </p:nvSpPr>
        <p:spPr>
          <a:xfrm>
            <a:off x="146225" y="1447799"/>
            <a:ext cx="11899549" cy="1128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Until version 4.0 domain is obsolete!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Domain will extract to separate npm module.</a:t>
            </a:r>
          </a:p>
        </p:txBody>
      </p:sp>
      <p:pic>
        <p:nvPicPr>
          <p:cNvPr id="228" name="image22.png" descr="image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8863" y="3290980"/>
            <a:ext cx="3454402" cy="3022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NET Module</a:t>
            </a:r>
          </a:p>
        </p:txBody>
      </p:sp>
      <p:pic>
        <p:nvPicPr>
          <p:cNvPr id="122" name="image5.png" descr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23597" y="1728547"/>
            <a:ext cx="7344804" cy="3400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hape 260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Async Hooks</a:t>
            </a:r>
          </a:p>
        </p:txBody>
      </p:sp>
      <p:sp>
        <p:nvSpPr>
          <p:cNvPr id="232" name="Shape 262"/>
          <p:cNvSpPr txBox="1"/>
          <p:nvPr/>
        </p:nvSpPr>
        <p:spPr>
          <a:xfrm>
            <a:off x="331661" y="1600200"/>
            <a:ext cx="11528677" cy="2041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>
            <a:lvl1pPr algn="just" defTabSz="1300480">
              <a:lnSpc>
                <a:spcPct val="160000"/>
              </a:lnSpc>
              <a:spcBef>
                <a:spcPts val="1400"/>
              </a:spcBef>
              <a:defRPr spc="91" sz="32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async hooks module provides an API to register callbacks tracking the lifetime of asynchronous resources created inside a Node.js application.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65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Async Hooks</a:t>
            </a:r>
          </a:p>
        </p:txBody>
      </p:sp>
      <p:pic>
        <p:nvPicPr>
          <p:cNvPr id="236" name="image27.png" descr="image2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0" y="1371600"/>
            <a:ext cx="7880547" cy="5080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hape 270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Async Hooks</a:t>
            </a:r>
          </a:p>
        </p:txBody>
      </p:sp>
      <p:pic>
        <p:nvPicPr>
          <p:cNvPr id="240" name="image22.png" descr="image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8200" y="3488954"/>
            <a:ext cx="3454400" cy="3022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image28.png" descr="image2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1217927"/>
            <a:ext cx="11487150" cy="1881217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Shape 274"/>
          <p:cNvSpPr txBox="1"/>
          <p:nvPr/>
        </p:nvSpPr>
        <p:spPr>
          <a:xfrm>
            <a:off x="178666" y="3057531"/>
            <a:ext cx="11899552" cy="418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Async Hooks is not stable yet!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77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Error handling best practice</a:t>
            </a:r>
          </a:p>
        </p:txBody>
      </p:sp>
      <p:sp>
        <p:nvSpPr>
          <p:cNvPr id="246" name="Shape 279"/>
          <p:cNvSpPr txBox="1"/>
          <p:nvPr/>
        </p:nvSpPr>
        <p:spPr>
          <a:xfrm>
            <a:off x="146225" y="1447798"/>
            <a:ext cx="11899549" cy="1849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Use Async/Await or promises for async error handling!</a:t>
            </a:r>
            <a:r>
              <a:rPr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 Catch unhandled promise rejections.</a:t>
            </a:r>
          </a:p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 Use built-in Error object.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hape 282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Error handling best practice</a:t>
            </a:r>
          </a:p>
        </p:txBody>
      </p:sp>
      <p:sp>
        <p:nvSpPr>
          <p:cNvPr id="250" name="Shape 284"/>
          <p:cNvSpPr txBox="1"/>
          <p:nvPr/>
        </p:nvSpPr>
        <p:spPr>
          <a:xfrm>
            <a:off x="146225" y="1491014"/>
            <a:ext cx="11899549" cy="3261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Handle errors centrally, through but not within middleware!</a:t>
            </a:r>
            <a:r>
              <a:rPr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 Document API errors using Swagger.</a:t>
            </a:r>
          </a:p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Shut the process gracefully when a stranger comes to town.</a:t>
            </a:r>
          </a:p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Test error flows using your favorite test framework.</a:t>
            </a:r>
          </a:p>
          <a:p>
            <a:pPr lvl="1" marL="601578" indent="-220578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pc="62" sz="2200">
                <a:solidFill>
                  <a:srgbClr val="767171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Use Node Domain/Async Hook to isolate errors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Shape 287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Error handling best practice - Do not forget</a:t>
            </a:r>
          </a:p>
        </p:txBody>
      </p:sp>
      <p:pic>
        <p:nvPicPr>
          <p:cNvPr id="254" name="image29.png" descr="image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4994" y="2590681"/>
            <a:ext cx="7602012" cy="1676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92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Error handling best practice - Do not forget</a:t>
            </a:r>
          </a:p>
        </p:txBody>
      </p:sp>
      <p:pic>
        <p:nvPicPr>
          <p:cNvPr id="258" name="image30.png" descr="image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71442" y="2652603"/>
            <a:ext cx="5649117" cy="1552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Shape 297"/>
          <p:cNvSpPr txBox="1"/>
          <p:nvPr>
            <p:ph type="ctrTitle"/>
          </p:nvPr>
        </p:nvSpPr>
        <p:spPr>
          <a:xfrm>
            <a:off x="650446" y="304800"/>
            <a:ext cx="10808129" cy="602011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Mocking the require</a:t>
            </a:r>
          </a:p>
        </p:txBody>
      </p:sp>
      <p:pic>
        <p:nvPicPr>
          <p:cNvPr id="262" name="image1.png" descr="image1.png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70" cy="2874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image31.jpeg" descr="image31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4" y="-1341127"/>
            <a:ext cx="12232108" cy="95402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301"/>
          <p:cNvSpPr/>
          <p:nvPr/>
        </p:nvSpPr>
        <p:spPr>
          <a:xfrm>
            <a:off x="-21796" y="-130605"/>
            <a:ext cx="12235592" cy="6890609"/>
          </a:xfrm>
          <a:prstGeom prst="rect">
            <a:avLst/>
          </a:prstGeom>
          <a:solidFill>
            <a:srgbClr val="DDDDDD">
              <a:alpha val="3010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6" name="Shape 302"/>
          <p:cNvSpPr txBox="1"/>
          <p:nvPr>
            <p:ph type="ctrTitle"/>
          </p:nvPr>
        </p:nvSpPr>
        <p:spPr>
          <a:xfrm>
            <a:off x="684210" y="1871148"/>
            <a:ext cx="10546392" cy="1843011"/>
          </a:xfrm>
          <a:prstGeom prst="rect">
            <a:avLst/>
          </a:prstGeom>
        </p:spPr>
        <p:txBody>
          <a:bodyPr/>
          <a:lstStyle>
            <a:lvl1pPr algn="l">
              <a:defRPr cap="all"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Thank you for attention</a:t>
            </a:r>
          </a:p>
        </p:txBody>
      </p:sp>
      <p:sp>
        <p:nvSpPr>
          <p:cNvPr id="267" name="Shape 303"/>
          <p:cNvSpPr/>
          <p:nvPr/>
        </p:nvSpPr>
        <p:spPr>
          <a:xfrm>
            <a:off x="811184" y="4025245"/>
            <a:ext cx="1451251" cy="6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Remember Duplex Stream?</a:t>
            </a:r>
          </a:p>
        </p:txBody>
      </p:sp>
      <p:pic>
        <p:nvPicPr>
          <p:cNvPr id="126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3098" y="1447800"/>
            <a:ext cx="7525802" cy="5068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3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Socket is Duplex Stream!</a:t>
            </a:r>
          </a:p>
        </p:txBody>
      </p:sp>
      <p:pic>
        <p:nvPicPr>
          <p:cNvPr id="130" name="image7.png" descr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966" y="1674259"/>
            <a:ext cx="7078066" cy="46393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Disconnected</a:t>
            </a:r>
          </a:p>
        </p:txBody>
      </p:sp>
      <p:pic>
        <p:nvPicPr>
          <p:cNvPr id="134" name="image8.png" descr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5861" y="1371600"/>
            <a:ext cx="6380278" cy="53020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4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And multiple sockets</a:t>
            </a:r>
          </a:p>
        </p:txBody>
      </p:sp>
      <p:pic>
        <p:nvPicPr>
          <p:cNvPr id="138" name="image9.png" descr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4829" y="1447800"/>
            <a:ext cx="5422340" cy="5195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DNS module</a:t>
            </a:r>
          </a:p>
        </p:txBody>
      </p:sp>
      <p:pic>
        <p:nvPicPr>
          <p:cNvPr id="142" name="image10.png" descr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1917" y="2676418"/>
            <a:ext cx="5668167" cy="1505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5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DNS module</a:t>
            </a:r>
          </a:p>
        </p:txBody>
      </p:sp>
      <p:pic>
        <p:nvPicPr>
          <p:cNvPr id="146" name="image11.png" descr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95285" y="2438400"/>
            <a:ext cx="5401429" cy="2152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