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11123"/>
            <a:ext cx="7772400" cy="1546476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685800" y="3786737"/>
            <a:ext cx="7772400" cy="1046319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FontTx/>
              <a:defRPr>
                <a:solidFill>
                  <a:srgbClr val="666666"/>
                </a:solidFill>
              </a:defRPr>
            </a:lvl2pPr>
            <a:lvl3pPr algn="ctr">
              <a:buClrTx/>
              <a:buFontTx/>
              <a:defRPr>
                <a:solidFill>
                  <a:srgbClr val="666666"/>
                </a:solidFill>
              </a:defRPr>
            </a:lvl3pPr>
            <a:lvl4pPr algn="ctr">
              <a:buClrTx/>
              <a:buFontTx/>
              <a:defRPr>
                <a:solidFill>
                  <a:srgbClr val="666666"/>
                </a:solidFill>
              </a:defRPr>
            </a:lvl4pPr>
            <a:lvl5pPr algn="ctr">
              <a:buClrTx/>
              <a:buFontTx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0" name="Уровень текста 1…"/>
          <p:cNvSpPr txBox="1"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1" name="Прямоугольник"/>
          <p:cNvSpPr/>
          <p:nvPr>
            <p:ph type="body" sz="half" idx="13"/>
          </p:nvPr>
        </p:nvSpPr>
        <p:spPr>
          <a:xfrm>
            <a:off x="4648198" y="1600200"/>
            <a:ext cx="4038601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6553200" y="6348796"/>
            <a:ext cx="393316" cy="380233"/>
          </a:xfrm>
          <a:prstGeom prst="rect">
            <a:avLst/>
          </a:prstGeom>
        </p:spPr>
        <p:txBody>
          <a:bodyPr lIns="91423" tIns="91423" rIns="91423" bIns="91423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00" name="Уровень текста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FontTx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FontTx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FontTx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FontTx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1" name="Прямоугольник"/>
          <p:cNvSpPr/>
          <p:nvPr>
            <p:ph type="body" sz="half" idx="13"/>
          </p:nvPr>
        </p:nvSpPr>
        <p:spPr>
          <a:xfrm>
            <a:off x="457198" y="2174874"/>
            <a:ext cx="4040190" cy="3951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Прямоугольник"/>
          <p:cNvSpPr/>
          <p:nvPr>
            <p:ph type="body" sz="quarter" idx="14"/>
          </p:nvPr>
        </p:nvSpPr>
        <p:spPr>
          <a:xfrm>
            <a:off x="4645023" y="1535112"/>
            <a:ext cx="4041776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3" name="Прямоугольник"/>
          <p:cNvSpPr/>
          <p:nvPr>
            <p:ph type="body" sz="half" idx="15"/>
          </p:nvPr>
        </p:nvSpPr>
        <p:spPr>
          <a:xfrm>
            <a:off x="4645023" y="2174874"/>
            <a:ext cx="4041776" cy="3951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Номер слайда"/>
          <p:cNvSpPr txBox="1"/>
          <p:nvPr>
            <p:ph type="sldNum" sz="quarter" idx="2"/>
          </p:nvPr>
        </p:nvSpPr>
        <p:spPr>
          <a:xfrm>
            <a:off x="6553200" y="6348796"/>
            <a:ext cx="393316" cy="380233"/>
          </a:xfrm>
          <a:prstGeom prst="rect">
            <a:avLst/>
          </a:prstGeom>
        </p:spPr>
        <p:txBody>
          <a:bodyPr lIns="91423" tIns="91423" rIns="91423" bIns="91423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2" name="Номер слайда"/>
          <p:cNvSpPr txBox="1"/>
          <p:nvPr>
            <p:ph type="sldNum" sz="quarter" idx="2"/>
          </p:nvPr>
        </p:nvSpPr>
        <p:spPr>
          <a:xfrm>
            <a:off x="6553200" y="6348796"/>
            <a:ext cx="393316" cy="380233"/>
          </a:xfrm>
          <a:prstGeom prst="rect">
            <a:avLst/>
          </a:prstGeom>
        </p:spPr>
        <p:txBody>
          <a:bodyPr lIns="91423" tIns="91423" rIns="91423" bIns="91423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Номер слайда"/>
          <p:cNvSpPr txBox="1"/>
          <p:nvPr>
            <p:ph type="sldNum" sz="quarter" idx="2"/>
          </p:nvPr>
        </p:nvSpPr>
        <p:spPr>
          <a:xfrm>
            <a:off x="6553200" y="6348796"/>
            <a:ext cx="393316" cy="380233"/>
          </a:xfrm>
          <a:prstGeom prst="rect">
            <a:avLst/>
          </a:prstGeom>
        </p:spPr>
        <p:txBody>
          <a:bodyPr lIns="91423" tIns="91423" rIns="91423" bIns="91423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Текст заголовка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7" name="Уровень текста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Прямоугольник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Номер слайда"/>
          <p:cNvSpPr txBox="1"/>
          <p:nvPr>
            <p:ph type="sldNum" sz="quarter" idx="2"/>
          </p:nvPr>
        </p:nvSpPr>
        <p:spPr>
          <a:xfrm>
            <a:off x="6553200" y="6348796"/>
            <a:ext cx="393316" cy="380233"/>
          </a:xfrm>
          <a:prstGeom prst="rect">
            <a:avLst/>
          </a:prstGeom>
        </p:spPr>
        <p:txBody>
          <a:bodyPr lIns="91423" tIns="91423" rIns="91423" bIns="91423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Текст заголовка"/>
          <p:cNvSpPr txBox="1"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7" name="Изображение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Уровень текста 1…"/>
          <p:cNvSpPr txBox="1"/>
          <p:nvPr>
            <p:ph type="body" sz="quarter" idx="1"/>
          </p:nvPr>
        </p:nvSpPr>
        <p:spPr>
          <a:xfrm>
            <a:off x="1792288" y="5367337"/>
            <a:ext cx="5486399" cy="804863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FontTx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FontTx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FontTx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FontTx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9" name="Номер слайда"/>
          <p:cNvSpPr txBox="1"/>
          <p:nvPr>
            <p:ph type="sldNum" sz="quarter" idx="2"/>
          </p:nvPr>
        </p:nvSpPr>
        <p:spPr>
          <a:xfrm>
            <a:off x="6553200" y="6348796"/>
            <a:ext cx="393316" cy="380233"/>
          </a:xfrm>
          <a:prstGeom prst="rect">
            <a:avLst/>
          </a:prstGeom>
        </p:spPr>
        <p:txBody>
          <a:bodyPr lIns="91423" tIns="91423" rIns="91423" bIns="91423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7" name="Уровень текста 1…"/>
          <p:cNvSpPr txBox="1"/>
          <p:nvPr>
            <p:ph type="body" idx="1"/>
          </p:nvPr>
        </p:nvSpPr>
        <p:spPr>
          <a:xfrm rot="5400000">
            <a:off x="2309017" y="-251618"/>
            <a:ext cx="4525965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8" name="Номер слайда"/>
          <p:cNvSpPr txBox="1"/>
          <p:nvPr>
            <p:ph type="sldNum" sz="quarter" idx="2"/>
          </p:nvPr>
        </p:nvSpPr>
        <p:spPr>
          <a:xfrm>
            <a:off x="6553200" y="6348796"/>
            <a:ext cx="393316" cy="380233"/>
          </a:xfrm>
          <a:prstGeom prst="rect">
            <a:avLst/>
          </a:prstGeom>
        </p:spPr>
        <p:txBody>
          <a:bodyPr lIns="91423" tIns="91423" rIns="91423" bIns="91423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Текст заголовка"/>
          <p:cNvSpPr txBox="1"/>
          <p:nvPr>
            <p:ph type="title"/>
          </p:nvPr>
        </p:nvSpPr>
        <p:spPr>
          <a:xfrm rot="5400000">
            <a:off x="4732337" y="2171700"/>
            <a:ext cx="5851527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6" name="Уровень текста 1…"/>
          <p:cNvSpPr txBox="1"/>
          <p:nvPr>
            <p:ph type="body" idx="1"/>
          </p:nvPr>
        </p:nvSpPr>
        <p:spPr>
          <a:xfrm rot="5400000">
            <a:off x="541337" y="190500"/>
            <a:ext cx="5851527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7" name="Номер слайда"/>
          <p:cNvSpPr txBox="1"/>
          <p:nvPr>
            <p:ph type="sldNum" sz="quarter" idx="2"/>
          </p:nvPr>
        </p:nvSpPr>
        <p:spPr>
          <a:xfrm>
            <a:off x="6553200" y="6348796"/>
            <a:ext cx="393316" cy="380233"/>
          </a:xfrm>
          <a:prstGeom prst="rect">
            <a:avLst/>
          </a:prstGeom>
        </p:spPr>
        <p:txBody>
          <a:bodyPr lIns="91423" tIns="91423" rIns="91423" bIns="91423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Текст заголовка"/>
          <p:cNvSpPr txBox="1"/>
          <p:nvPr>
            <p:ph type="title"/>
          </p:nvPr>
        </p:nvSpPr>
        <p:spPr>
          <a:xfrm>
            <a:off x="1143000" y="1699021"/>
            <a:ext cx="6858000" cy="1790702"/>
          </a:xfrm>
          <a:prstGeom prst="rect">
            <a:avLst/>
          </a:prstGeom>
        </p:spPr>
        <p:txBody>
          <a:bodyPr lIns="34288" tIns="34288" rIns="34288" bIns="34288"/>
          <a:lstStyle>
            <a:lvl1pPr algn="ctr">
              <a:lnSpc>
                <a:spcPct val="90000"/>
              </a:lnSpc>
              <a:defRPr b="0"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65" name="Уровень текста 1…"/>
          <p:cNvSpPr txBox="1"/>
          <p:nvPr>
            <p:ph type="body" sz="quarter" idx="1"/>
          </p:nvPr>
        </p:nvSpPr>
        <p:spPr>
          <a:xfrm>
            <a:off x="1143000" y="3558777"/>
            <a:ext cx="6858000" cy="1241827"/>
          </a:xfrm>
          <a:prstGeom prst="rect">
            <a:avLst/>
          </a:prstGeom>
        </p:spPr>
        <p:txBody>
          <a:bodyPr lIns="34288" tIns="34288" rIns="34288" bIns="34288"/>
          <a:lstStyle>
            <a:lvl1pPr algn="ctr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6" name="Номер слайда"/>
          <p:cNvSpPr txBox="1"/>
          <p:nvPr>
            <p:ph type="sldNum" sz="quarter" idx="2"/>
          </p:nvPr>
        </p:nvSpPr>
        <p:spPr>
          <a:xfrm>
            <a:off x="8274233" y="5638245"/>
            <a:ext cx="241120" cy="246378"/>
          </a:xfrm>
          <a:prstGeom prst="rect">
            <a:avLst/>
          </a:prstGeom>
        </p:spPr>
        <p:txBody>
          <a:bodyPr lIns="34288" tIns="34288" rIns="34288" bIns="34288"/>
          <a:lstStyle>
            <a:lvl1pPr defTabSz="4572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Прямоугольник"/>
          <p:cNvSpPr/>
          <p:nvPr>
            <p:ph type="body" sz="half" idx="13"/>
          </p:nvPr>
        </p:nvSpPr>
        <p:spPr>
          <a:xfrm>
            <a:off x="4692272" y="1600200"/>
            <a:ext cx="3994527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Уровень текста 1…"/>
          <p:cNvSpPr txBox="1"/>
          <p:nvPr>
            <p:ph type="body" sz="quarter" idx="1"/>
          </p:nvPr>
        </p:nvSpPr>
        <p:spPr>
          <a:xfrm>
            <a:off x="457200" y="5875077"/>
            <a:ext cx="8229600" cy="69269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3" name="Уровень текста 1…"/>
          <p:cNvSpPr txBox="1"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FontTx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FontTx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FontTx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FontTx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6553200" y="6348796"/>
            <a:ext cx="393316" cy="380233"/>
          </a:xfrm>
          <a:prstGeom prst="rect">
            <a:avLst/>
          </a:prstGeom>
        </p:spPr>
        <p:txBody>
          <a:bodyPr lIns="91423" tIns="91423" rIns="91423" bIns="91423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2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Номер слайда"/>
          <p:cNvSpPr txBox="1"/>
          <p:nvPr>
            <p:ph type="sldNum" sz="quarter" idx="2"/>
          </p:nvPr>
        </p:nvSpPr>
        <p:spPr>
          <a:xfrm>
            <a:off x="6553200" y="6348796"/>
            <a:ext cx="393316" cy="380233"/>
          </a:xfrm>
          <a:prstGeom prst="rect">
            <a:avLst/>
          </a:prstGeom>
        </p:spPr>
        <p:txBody>
          <a:bodyPr lIns="91423" tIns="91423" rIns="91423" bIns="91423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Текст заголовка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1" name="Уровень текста 1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FontTx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FontTx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FontTx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FontTx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2" name="Номер слайда"/>
          <p:cNvSpPr txBox="1"/>
          <p:nvPr>
            <p:ph type="sldNum" sz="quarter" idx="2"/>
          </p:nvPr>
        </p:nvSpPr>
        <p:spPr>
          <a:xfrm>
            <a:off x="6553200" y="6348796"/>
            <a:ext cx="393316" cy="380233"/>
          </a:xfrm>
          <a:prstGeom prst="rect">
            <a:avLst/>
          </a:prstGeom>
        </p:spPr>
        <p:txBody>
          <a:bodyPr lIns="91423" tIns="91423" rIns="91423" bIns="91423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274635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jade-lang.com/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3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12"/>
          <p:cNvSpPr txBox="1"/>
          <p:nvPr>
            <p:ph type="title"/>
          </p:nvPr>
        </p:nvSpPr>
        <p:spPr>
          <a:xfrm>
            <a:off x="266724" y="2364643"/>
            <a:ext cx="5411590" cy="1382259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Node.js</a:t>
            </a:r>
          </a:p>
        </p:txBody>
      </p:sp>
      <p:sp>
        <p:nvSpPr>
          <p:cNvPr id="176" name="Shape 113"/>
          <p:cNvSpPr txBox="1"/>
          <p:nvPr>
            <p:ph type="body" sz="quarter" idx="1"/>
          </p:nvPr>
        </p:nvSpPr>
        <p:spPr>
          <a:xfrm>
            <a:off x="513159" y="4368635"/>
            <a:ext cx="3387329" cy="893152"/>
          </a:xfrm>
          <a:prstGeom prst="rect">
            <a:avLst/>
          </a:prstGeom>
        </p:spPr>
        <p:txBody>
          <a:bodyPr/>
          <a:lstStyle>
            <a:lvl1pPr algn="l">
              <a:lnSpc>
                <a:spcPct val="160000"/>
              </a:lnSpc>
              <a:defRPr sz="1200">
                <a:solidFill>
                  <a:srgbClr val="76717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Lesson 7. Express.</a:t>
            </a:r>
          </a:p>
        </p:txBody>
      </p:sp>
      <p:sp>
        <p:nvSpPr>
          <p:cNvPr id="177" name="Shape 114"/>
          <p:cNvSpPr/>
          <p:nvPr/>
        </p:nvSpPr>
        <p:spPr>
          <a:xfrm>
            <a:off x="608388" y="3876183"/>
            <a:ext cx="1088439" cy="5"/>
          </a:xfrm>
          <a:prstGeom prst="line">
            <a:avLst/>
          </a:prstGeom>
          <a:ln w="12700">
            <a:solidFill>
              <a:srgbClr val="A5A5A5"/>
            </a:solidFill>
            <a:miter/>
          </a:ln>
        </p:spPr>
        <p:txBody>
          <a:bodyPr lIns="34289" tIns="34289" rIns="34289" bIns="34289"/>
          <a:lstStyle/>
          <a:p>
            <a:pPr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78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8022" y="1822779"/>
            <a:ext cx="5341676" cy="3271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Basic architecture"/>
          <p:cNvSpPr txBox="1"/>
          <p:nvPr/>
        </p:nvSpPr>
        <p:spPr>
          <a:xfrm>
            <a:off x="81050" y="990599"/>
            <a:ext cx="5640600" cy="55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Basic architecture</a:t>
            </a:r>
          </a:p>
        </p:txBody>
      </p:sp>
      <p:grpSp>
        <p:nvGrpSpPr>
          <p:cNvPr id="248" name="Группа"/>
          <p:cNvGrpSpPr/>
          <p:nvPr/>
        </p:nvGrpSpPr>
        <p:grpSpPr>
          <a:xfrm>
            <a:off x="1394514" y="1742788"/>
            <a:ext cx="6354972" cy="4354718"/>
            <a:chOff x="0" y="0"/>
            <a:chExt cx="6354970" cy="4354716"/>
          </a:xfrm>
        </p:grpSpPr>
        <p:grpSp>
          <p:nvGrpSpPr>
            <p:cNvPr id="234" name="Группа"/>
            <p:cNvGrpSpPr/>
            <p:nvPr/>
          </p:nvGrpSpPr>
          <p:grpSpPr>
            <a:xfrm>
              <a:off x="-1" y="-1"/>
              <a:ext cx="4248908" cy="900822"/>
              <a:chOff x="0" y="0"/>
              <a:chExt cx="4248907" cy="900820"/>
            </a:xfrm>
          </p:grpSpPr>
          <p:sp>
            <p:nvSpPr>
              <p:cNvPr id="232" name="Фигура"/>
              <p:cNvSpPr/>
              <p:nvPr/>
            </p:nvSpPr>
            <p:spPr>
              <a:xfrm>
                <a:off x="0" y="0"/>
                <a:ext cx="4248907" cy="9008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4035" y="0"/>
                    </a:lnTo>
                    <a:lnTo>
                      <a:pt x="14035" y="8100"/>
                    </a:lnTo>
                    <a:lnTo>
                      <a:pt x="20455" y="8100"/>
                    </a:lnTo>
                    <a:lnTo>
                      <a:pt x="20455" y="5400"/>
                    </a:lnTo>
                    <a:lnTo>
                      <a:pt x="21600" y="10800"/>
                    </a:lnTo>
                    <a:lnTo>
                      <a:pt x="20455" y="16200"/>
                    </a:lnTo>
                    <a:lnTo>
                      <a:pt x="20455" y="13500"/>
                    </a:lnTo>
                    <a:lnTo>
                      <a:pt x="14035" y="13500"/>
                    </a:lnTo>
                    <a:lnTo>
                      <a:pt x="1403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18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33" name="Request"/>
              <p:cNvSpPr txBox="1"/>
              <p:nvPr/>
            </p:nvSpPr>
            <p:spPr>
              <a:xfrm>
                <a:off x="-1" y="226891"/>
                <a:ext cx="2760814" cy="447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b="1" sz="24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Request</a:t>
                </a:r>
              </a:p>
            </p:txBody>
          </p:sp>
        </p:grpSp>
        <p:grpSp>
          <p:nvGrpSpPr>
            <p:cNvPr id="239" name="Группа"/>
            <p:cNvGrpSpPr/>
            <p:nvPr/>
          </p:nvGrpSpPr>
          <p:grpSpPr>
            <a:xfrm>
              <a:off x="852160" y="1616046"/>
              <a:ext cx="1611517" cy="2738671"/>
              <a:chOff x="0" y="0"/>
              <a:chExt cx="1611515" cy="2738669"/>
            </a:xfrm>
          </p:grpSpPr>
          <p:sp>
            <p:nvSpPr>
              <p:cNvPr id="235" name="Фигура"/>
              <p:cNvSpPr/>
              <p:nvPr/>
            </p:nvSpPr>
            <p:spPr>
              <a:xfrm>
                <a:off x="0" y="-1"/>
                <a:ext cx="1611516" cy="2738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482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36" name="Треугольник"/>
              <p:cNvSpPr/>
              <p:nvPr/>
            </p:nvSpPr>
            <p:spPr>
              <a:xfrm>
                <a:off x="1342925" y="2470078"/>
                <a:ext cx="268592" cy="2685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37" name="Линия"/>
              <p:cNvSpPr/>
              <p:nvPr/>
            </p:nvSpPr>
            <p:spPr>
              <a:xfrm>
                <a:off x="0" y="-1"/>
                <a:ext cx="1611516" cy="2738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00" y="21600"/>
                    </a:moveTo>
                    <a:lnTo>
                      <a:pt x="18720" y="19905"/>
                    </a:lnTo>
                    <a:lnTo>
                      <a:pt x="21600" y="19482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482"/>
                    </a:lnTo>
                  </a:path>
                </a:pathLst>
              </a:custGeom>
              <a:noFill/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38" name="View…"/>
              <p:cNvSpPr txBox="1"/>
              <p:nvPr/>
            </p:nvSpPr>
            <p:spPr>
              <a:xfrm>
                <a:off x="0" y="300319"/>
                <a:ext cx="1611516" cy="18694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b="1" sz="24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View</a:t>
                </a:r>
              </a:p>
              <a:p>
                <a:pPr algn="ctr">
                  <a:defRPr b="1" sz="24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File</a:t>
                </a:r>
              </a:p>
              <a:p>
                <a:pPr algn="ctr">
                  <a:defRPr b="1" sz="24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XML</a:t>
                </a:r>
              </a:p>
              <a:p>
                <a:pPr algn="ctr">
                  <a:defRPr b="1" sz="24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JSON</a:t>
                </a:r>
                <a:br/>
                <a:r>
                  <a:t>etc.</a:t>
                </a:r>
              </a:p>
            </p:txBody>
          </p:sp>
        </p:grpSp>
        <p:grpSp>
          <p:nvGrpSpPr>
            <p:cNvPr id="244" name="Группа"/>
            <p:cNvGrpSpPr/>
            <p:nvPr/>
          </p:nvGrpSpPr>
          <p:grpSpPr>
            <a:xfrm>
              <a:off x="4360379" y="2761307"/>
              <a:ext cx="1970261" cy="1267487"/>
              <a:chOff x="0" y="0"/>
              <a:chExt cx="1970259" cy="1267485"/>
            </a:xfrm>
          </p:grpSpPr>
          <p:sp>
            <p:nvSpPr>
              <p:cNvPr id="240" name="Фигура"/>
              <p:cNvSpPr/>
              <p:nvPr/>
            </p:nvSpPr>
            <p:spPr>
              <a:xfrm>
                <a:off x="0" y="-1"/>
                <a:ext cx="1970260" cy="1267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8" y="21600"/>
                    </a:moveTo>
                    <a:cubicBezTo>
                      <a:pt x="389" y="21600"/>
                      <a:pt x="0" y="20996"/>
                      <a:pt x="0" y="20250"/>
                    </a:cubicBezTo>
                    <a:cubicBezTo>
                      <a:pt x="0" y="19504"/>
                      <a:pt x="389" y="18900"/>
                      <a:pt x="868" y="18900"/>
                    </a:cubicBezTo>
                    <a:lnTo>
                      <a:pt x="1737" y="18900"/>
                    </a:lnTo>
                    <a:lnTo>
                      <a:pt x="1737" y="1350"/>
                    </a:lnTo>
                    <a:cubicBezTo>
                      <a:pt x="1737" y="604"/>
                      <a:pt x="2126" y="0"/>
                      <a:pt x="2605" y="0"/>
                    </a:cubicBezTo>
                    <a:lnTo>
                      <a:pt x="20732" y="0"/>
                    </a:lnTo>
                    <a:cubicBezTo>
                      <a:pt x="21211" y="0"/>
                      <a:pt x="21600" y="604"/>
                      <a:pt x="21600" y="1350"/>
                    </a:cubicBezTo>
                    <a:cubicBezTo>
                      <a:pt x="21600" y="2096"/>
                      <a:pt x="21211" y="2700"/>
                      <a:pt x="20732" y="2700"/>
                    </a:cubicBezTo>
                    <a:lnTo>
                      <a:pt x="19863" y="2700"/>
                    </a:lnTo>
                    <a:lnTo>
                      <a:pt x="19863" y="20250"/>
                    </a:lnTo>
                    <a:cubicBezTo>
                      <a:pt x="19863" y="20996"/>
                      <a:pt x="19474" y="21600"/>
                      <a:pt x="18995" y="21600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4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1" name="Фигура"/>
              <p:cNvSpPr/>
              <p:nvPr/>
            </p:nvSpPr>
            <p:spPr>
              <a:xfrm>
                <a:off x="-1" y="79217"/>
                <a:ext cx="316872" cy="1188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21600" y="795"/>
                      <a:pt x="19182" y="1440"/>
                      <a:pt x="16200" y="1440"/>
                    </a:cubicBezTo>
                    <a:cubicBezTo>
                      <a:pt x="14709" y="1440"/>
                      <a:pt x="13500" y="1118"/>
                      <a:pt x="13500" y="720"/>
                    </a:cubicBezTo>
                    <a:cubicBezTo>
                      <a:pt x="13500" y="322"/>
                      <a:pt x="14709" y="0"/>
                      <a:pt x="16200" y="0"/>
                    </a:cubicBezTo>
                    <a:close/>
                    <a:moveTo>
                      <a:pt x="10800" y="20160"/>
                    </a:moveTo>
                    <a:cubicBezTo>
                      <a:pt x="10800" y="20955"/>
                      <a:pt x="8382" y="21600"/>
                      <a:pt x="5400" y="21600"/>
                    </a:cubicBezTo>
                    <a:cubicBezTo>
                      <a:pt x="2418" y="21600"/>
                      <a:pt x="0" y="20955"/>
                      <a:pt x="0" y="20160"/>
                    </a:cubicBezTo>
                    <a:cubicBezTo>
                      <a:pt x="0" y="19365"/>
                      <a:pt x="2418" y="18720"/>
                      <a:pt x="5400" y="18720"/>
                    </a:cubicBezTo>
                    <a:cubicBezTo>
                      <a:pt x="6891" y="18720"/>
                      <a:pt x="8100" y="19042"/>
                      <a:pt x="8100" y="19440"/>
                    </a:cubicBezTo>
                    <a:cubicBezTo>
                      <a:pt x="8100" y="19838"/>
                      <a:pt x="6891" y="20160"/>
                      <a:pt x="5400" y="2016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4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2" name="Фигура"/>
              <p:cNvSpPr/>
              <p:nvPr/>
            </p:nvSpPr>
            <p:spPr>
              <a:xfrm>
                <a:off x="0" y="-1"/>
                <a:ext cx="1970260" cy="1267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37" y="18900"/>
                    </a:moveTo>
                    <a:lnTo>
                      <a:pt x="1737" y="1350"/>
                    </a:lnTo>
                    <a:cubicBezTo>
                      <a:pt x="1737" y="604"/>
                      <a:pt x="2126" y="0"/>
                      <a:pt x="2605" y="0"/>
                    </a:cubicBezTo>
                    <a:lnTo>
                      <a:pt x="20732" y="0"/>
                    </a:lnTo>
                    <a:cubicBezTo>
                      <a:pt x="21211" y="0"/>
                      <a:pt x="21600" y="604"/>
                      <a:pt x="21600" y="1350"/>
                    </a:cubicBezTo>
                    <a:cubicBezTo>
                      <a:pt x="21600" y="2096"/>
                      <a:pt x="21211" y="2700"/>
                      <a:pt x="20732" y="2700"/>
                    </a:cubicBezTo>
                    <a:lnTo>
                      <a:pt x="19863" y="2700"/>
                    </a:lnTo>
                    <a:lnTo>
                      <a:pt x="19863" y="20250"/>
                    </a:lnTo>
                    <a:cubicBezTo>
                      <a:pt x="19863" y="20996"/>
                      <a:pt x="19474" y="21600"/>
                      <a:pt x="18995" y="21600"/>
                    </a:cubicBezTo>
                    <a:lnTo>
                      <a:pt x="868" y="21600"/>
                    </a:lnTo>
                    <a:cubicBezTo>
                      <a:pt x="389" y="21600"/>
                      <a:pt x="0" y="20996"/>
                      <a:pt x="0" y="20250"/>
                    </a:cubicBezTo>
                    <a:cubicBezTo>
                      <a:pt x="0" y="19504"/>
                      <a:pt x="389" y="18900"/>
                      <a:pt x="868" y="18900"/>
                    </a:cubicBezTo>
                    <a:close/>
                    <a:moveTo>
                      <a:pt x="2605" y="0"/>
                    </a:moveTo>
                    <a:cubicBezTo>
                      <a:pt x="3085" y="0"/>
                      <a:pt x="3474" y="604"/>
                      <a:pt x="3474" y="1350"/>
                    </a:cubicBezTo>
                    <a:cubicBezTo>
                      <a:pt x="3474" y="2096"/>
                      <a:pt x="3085" y="2700"/>
                      <a:pt x="2605" y="2700"/>
                    </a:cubicBezTo>
                    <a:cubicBezTo>
                      <a:pt x="2366" y="2700"/>
                      <a:pt x="2171" y="2398"/>
                      <a:pt x="2171" y="2025"/>
                    </a:cubicBezTo>
                    <a:cubicBezTo>
                      <a:pt x="2171" y="1652"/>
                      <a:pt x="2366" y="1350"/>
                      <a:pt x="2605" y="1350"/>
                    </a:cubicBezTo>
                    <a:lnTo>
                      <a:pt x="3474" y="1350"/>
                    </a:lnTo>
                    <a:moveTo>
                      <a:pt x="19863" y="2700"/>
                    </a:moveTo>
                    <a:lnTo>
                      <a:pt x="2605" y="2700"/>
                    </a:lnTo>
                    <a:moveTo>
                      <a:pt x="868" y="18900"/>
                    </a:moveTo>
                    <a:cubicBezTo>
                      <a:pt x="1108" y="18900"/>
                      <a:pt x="1303" y="19202"/>
                      <a:pt x="1303" y="19575"/>
                    </a:cubicBezTo>
                    <a:cubicBezTo>
                      <a:pt x="1303" y="19948"/>
                      <a:pt x="1108" y="20250"/>
                      <a:pt x="868" y="20250"/>
                    </a:cubicBezTo>
                    <a:lnTo>
                      <a:pt x="1737" y="20250"/>
                    </a:lnTo>
                    <a:moveTo>
                      <a:pt x="868" y="21600"/>
                    </a:moveTo>
                    <a:cubicBezTo>
                      <a:pt x="1348" y="21600"/>
                      <a:pt x="1737" y="20996"/>
                      <a:pt x="1737" y="20250"/>
                    </a:cubicBezTo>
                    <a:lnTo>
                      <a:pt x="1737" y="18900"/>
                    </a:lnTo>
                  </a:path>
                </a:pathLst>
              </a:custGeom>
              <a:noFill/>
              <a:ln w="12700" cap="flat">
                <a:solidFill>
                  <a:srgbClr val="32538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4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3" name="Function"/>
              <p:cNvSpPr txBox="1"/>
              <p:nvPr/>
            </p:nvSpPr>
            <p:spPr>
              <a:xfrm>
                <a:off x="158435" y="449832"/>
                <a:ext cx="1653390" cy="447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b="1" sz="24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Function</a:t>
                </a:r>
              </a:p>
            </p:txBody>
          </p:sp>
        </p:grpSp>
        <p:grpSp>
          <p:nvGrpSpPr>
            <p:cNvPr id="247" name="Группа"/>
            <p:cNvGrpSpPr/>
            <p:nvPr/>
          </p:nvGrpSpPr>
          <p:grpSpPr>
            <a:xfrm>
              <a:off x="4336048" y="-1"/>
              <a:ext cx="2018923" cy="2693410"/>
              <a:chOff x="0" y="0"/>
              <a:chExt cx="2018922" cy="2693409"/>
            </a:xfrm>
          </p:grpSpPr>
          <p:sp>
            <p:nvSpPr>
              <p:cNvPr id="245" name="Фигура"/>
              <p:cNvSpPr/>
              <p:nvPr/>
            </p:nvSpPr>
            <p:spPr>
              <a:xfrm>
                <a:off x="-1" y="-1"/>
                <a:ext cx="2018924" cy="2693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4035"/>
                    </a:lnTo>
                    <a:lnTo>
                      <a:pt x="13500" y="14035"/>
                    </a:lnTo>
                    <a:lnTo>
                      <a:pt x="13500" y="17552"/>
                    </a:lnTo>
                    <a:lnTo>
                      <a:pt x="16200" y="17552"/>
                    </a:lnTo>
                    <a:lnTo>
                      <a:pt x="10800" y="21600"/>
                    </a:lnTo>
                    <a:lnTo>
                      <a:pt x="5400" y="17552"/>
                    </a:lnTo>
                    <a:lnTo>
                      <a:pt x="8100" y="17552"/>
                    </a:lnTo>
                    <a:lnTo>
                      <a:pt x="8100" y="14035"/>
                    </a:lnTo>
                    <a:lnTo>
                      <a:pt x="0" y="14035"/>
                    </a:lnTo>
                    <a:close/>
                  </a:path>
                </a:pathLst>
              </a:custGeom>
              <a:solidFill>
                <a:srgbClr val="4472C4"/>
              </a:solidFill>
              <a:ln w="12700" cap="flat">
                <a:solidFill>
                  <a:srgbClr val="32538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18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6" name="Routing"/>
              <p:cNvSpPr txBox="1"/>
              <p:nvPr/>
            </p:nvSpPr>
            <p:spPr>
              <a:xfrm>
                <a:off x="-1" y="651528"/>
                <a:ext cx="2018924" cy="447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b="1" sz="24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Routing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irst express app"/>
          <p:cNvSpPr txBox="1"/>
          <p:nvPr/>
        </p:nvSpPr>
        <p:spPr>
          <a:xfrm>
            <a:off x="81050" y="990599"/>
            <a:ext cx="5640600" cy="55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First express app</a:t>
            </a:r>
          </a:p>
        </p:txBody>
      </p:sp>
      <p:sp>
        <p:nvSpPr>
          <p:cNvPr id="251" name="var express = require('express');…"/>
          <p:cNvSpPr txBox="1"/>
          <p:nvPr/>
        </p:nvSpPr>
        <p:spPr>
          <a:xfrm>
            <a:off x="493036" y="1886783"/>
            <a:ext cx="8157927" cy="3736339"/>
          </a:xfrm>
          <a:prstGeom prst="rect">
            <a:avLst/>
          </a:prstGeom>
          <a:solidFill>
            <a:srgbClr val="B4C7E7">
              <a:alpha val="15000"/>
            </a:srgbClr>
          </a:solidFill>
          <a:ln w="12700">
            <a:solidFill>
              <a:srgbClr val="8FAAD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var express = require('express');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var app = express();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app.get('/', function (request, response) {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response.send('Welcome to Express!');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});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app.get('/customer/:id', function (req, res) {</a:t>
            </a:r>
            <a:br/>
            <a:r>
              <a:t>    res.send('Customer requested is ' + req.params['id']);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});</a:t>
            </a: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app.listen(3000);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Demo: Creating Express Applications"/>
          <p:cNvSpPr txBox="1"/>
          <p:nvPr>
            <p:ph type="title" idx="4294967295"/>
          </p:nvPr>
        </p:nvSpPr>
        <p:spPr>
          <a:xfrm>
            <a:off x="1530036" y="3257619"/>
            <a:ext cx="6083930" cy="1645469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685800">
              <a:lnSpc>
                <a:spcPct val="90000"/>
              </a:lnSpc>
              <a:defRPr b="0" sz="45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Demo: Creating Express Applications</a:t>
            </a:r>
          </a:p>
        </p:txBody>
      </p:sp>
      <p:sp>
        <p:nvSpPr>
          <p:cNvPr id="254" name="Simple ExpressJS application and &quot;nodemon&quot;…"/>
          <p:cNvSpPr txBox="1"/>
          <p:nvPr>
            <p:ph type="body" sz="half" idx="4294967295"/>
          </p:nvPr>
        </p:nvSpPr>
        <p:spPr>
          <a:xfrm>
            <a:off x="609600" y="4932257"/>
            <a:ext cx="7924800" cy="204620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457200" indent="-45720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Simple ExpressJS application and "nodemon"</a:t>
            </a:r>
          </a:p>
          <a:p>
            <a:pPr marL="457200" indent="-45720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Create routes and require() them</a:t>
            </a:r>
          </a:p>
          <a:p>
            <a:pPr marL="457200" indent="-45720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Pass parameters</a:t>
            </a:r>
          </a:p>
          <a:p>
            <a:pPr marL="457200" indent="-45720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Configure and middleware</a:t>
            </a:r>
          </a:p>
        </p:txBody>
      </p:sp>
      <p:pic>
        <p:nvPicPr>
          <p:cNvPr id="255" name="http://www.webapplog.com/wp-content/uploads/sinatra-inspired-web-development-framework-for-node-express.jpg" descr="http://www.webapplog.com/wp-content/uploads/sinatra-inspired-web-development-framework-for-node-expres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677" y="937565"/>
            <a:ext cx="7116647" cy="22908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Views in express"/>
          <p:cNvSpPr txBox="1"/>
          <p:nvPr/>
        </p:nvSpPr>
        <p:spPr>
          <a:xfrm>
            <a:off x="81050" y="990599"/>
            <a:ext cx="5640600" cy="55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Views in express</a:t>
            </a:r>
          </a:p>
        </p:txBody>
      </p:sp>
      <p:sp>
        <p:nvSpPr>
          <p:cNvPr id="258" name="User Interface…"/>
          <p:cNvSpPr txBox="1"/>
          <p:nvPr>
            <p:ph type="body" idx="4294967295"/>
          </p:nvPr>
        </p:nvSpPr>
        <p:spPr>
          <a:xfrm>
            <a:off x="628650" y="1649977"/>
            <a:ext cx="7886700" cy="4351338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  <a:r>
              <a:t>User Interface</a:t>
            </a: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  <a:r>
              <a:t>Based on Templates</a:t>
            </a: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  <a:r>
              <a:t>Support for multiple View Engines</a:t>
            </a:r>
          </a:p>
          <a:p>
            <a:pPr lvl="1" marL="514350" indent="-171450" defTabSz="685800">
              <a:lnSpc>
                <a:spcPct val="90000"/>
              </a:lnSpc>
              <a:spcBef>
                <a:spcPts val="300"/>
              </a:spcBef>
              <a:buClrTx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Jade, EJS, JSHtml, . . .</a:t>
            </a: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  <a:r>
              <a:t>Default is Jade</a:t>
            </a:r>
          </a:p>
          <a:p>
            <a:pPr lvl="1" marL="514350" indent="-171450" defTabSz="685800">
              <a:lnSpc>
                <a:spcPct val="90000"/>
              </a:lnSpc>
              <a:spcBef>
                <a:spcPts val="300"/>
              </a:spcBef>
              <a:buClrTx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://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jade-lang.com</a:t>
            </a:r>
          </a:p>
        </p:txBody>
      </p:sp>
      <p:sp>
        <p:nvSpPr>
          <p:cNvPr id="259" name="app.get('/', function (req, res) {…"/>
          <p:cNvSpPr txBox="1"/>
          <p:nvPr/>
        </p:nvSpPr>
        <p:spPr>
          <a:xfrm>
            <a:off x="493036" y="4930651"/>
            <a:ext cx="8157927" cy="942339"/>
          </a:xfrm>
          <a:prstGeom prst="rect">
            <a:avLst/>
          </a:prstGeom>
          <a:solidFill>
            <a:srgbClr val="B4C7E7">
              <a:alpha val="15000"/>
            </a:srgbClr>
          </a:solidFill>
          <a:ln w="12700">
            <a:solidFill>
              <a:srgbClr val="8FAAD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app.get('/', function (req, res) {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res.render('index');</a:t>
            </a: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var express = require('express'),…"/>
          <p:cNvSpPr txBox="1"/>
          <p:nvPr/>
        </p:nvSpPr>
        <p:spPr>
          <a:xfrm>
            <a:off x="388241" y="1029891"/>
            <a:ext cx="8157928" cy="3736339"/>
          </a:xfrm>
          <a:prstGeom prst="rect">
            <a:avLst/>
          </a:prstGeom>
          <a:solidFill>
            <a:srgbClr val="B4C7E7">
              <a:alpha val="15000"/>
            </a:srgbClr>
          </a:solidFill>
          <a:ln w="12700">
            <a:solidFill>
              <a:srgbClr val="8FAAD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var express = require('express'),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path = require('path');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var app = express();</a:t>
            </a: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app.configure(function () {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app.set('views', __dirname + '/views');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app.set('view engine', 'jade');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app.use(express.static(path.join(__dirname, 'public')));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});</a:t>
            </a: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app.get('/', function (req, res) {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res.render('empty');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});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app.listen(3000);</a:t>
            </a:r>
          </a:p>
        </p:txBody>
      </p:sp>
      <p:sp>
        <p:nvSpPr>
          <p:cNvPr id="262" name="doctype…"/>
          <p:cNvSpPr txBox="1"/>
          <p:nvPr/>
        </p:nvSpPr>
        <p:spPr>
          <a:xfrm>
            <a:off x="368143" y="4812324"/>
            <a:ext cx="5962356" cy="1501139"/>
          </a:xfrm>
          <a:prstGeom prst="rect">
            <a:avLst/>
          </a:prstGeom>
          <a:solidFill>
            <a:srgbClr val="B4C7E7">
              <a:alpha val="15000"/>
            </a:srgbClr>
          </a:solidFill>
          <a:ln w="12700">
            <a:solidFill>
              <a:srgbClr val="8FAAD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doctype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html(lang="en")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head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title Welcome to this emtpy page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body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Working with data"/>
          <p:cNvSpPr txBox="1"/>
          <p:nvPr/>
        </p:nvSpPr>
        <p:spPr>
          <a:xfrm>
            <a:off x="81050" y="990599"/>
            <a:ext cx="5640600" cy="55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Working with data</a:t>
            </a:r>
          </a:p>
        </p:txBody>
      </p:sp>
      <p:sp>
        <p:nvSpPr>
          <p:cNvPr id="265" name="Pass data to the views…"/>
          <p:cNvSpPr txBox="1"/>
          <p:nvPr>
            <p:ph type="body" idx="4294967295"/>
          </p:nvPr>
        </p:nvSpPr>
        <p:spPr>
          <a:xfrm>
            <a:off x="628650" y="1705859"/>
            <a:ext cx="7886700" cy="4351338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  <a:r>
              <a:t>Pass data to the views</a:t>
            </a: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  <a:r>
              <a:t>Read data from the views (bodyParser)</a:t>
            </a: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  <a:r>
              <a:t>Read and send files</a:t>
            </a: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  <a:r>
              <a:t>Data for all views</a:t>
            </a:r>
          </a:p>
        </p:txBody>
      </p:sp>
      <p:sp>
        <p:nvSpPr>
          <p:cNvPr id="266" name="res.render('index', { title: 'Customer List' });"/>
          <p:cNvSpPr txBox="1"/>
          <p:nvPr/>
        </p:nvSpPr>
        <p:spPr>
          <a:xfrm>
            <a:off x="696761" y="2075877"/>
            <a:ext cx="7674269" cy="383539"/>
          </a:xfrm>
          <a:prstGeom prst="rect">
            <a:avLst/>
          </a:prstGeom>
          <a:solidFill>
            <a:srgbClr val="B4C7E7">
              <a:alpha val="15000"/>
            </a:srgbClr>
          </a:solidFill>
          <a:ln w="12700">
            <a:solidFill>
              <a:srgbClr val="8FAAD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res.render('index', { title: 'Customer List' });</a:t>
            </a:r>
          </a:p>
        </p:txBody>
      </p:sp>
      <p:sp>
        <p:nvSpPr>
          <p:cNvPr id="267" name="res.render('index', { title: 'Customer List' });"/>
          <p:cNvSpPr txBox="1"/>
          <p:nvPr/>
        </p:nvSpPr>
        <p:spPr>
          <a:xfrm>
            <a:off x="722161" y="2849627"/>
            <a:ext cx="7674269" cy="383539"/>
          </a:xfrm>
          <a:prstGeom prst="rect">
            <a:avLst/>
          </a:prstGeom>
          <a:solidFill>
            <a:srgbClr val="B4C7E7">
              <a:alpha val="15000"/>
            </a:srgbClr>
          </a:solidFill>
          <a:ln w="12700">
            <a:solidFill>
              <a:srgbClr val="8FAAD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res.render('index', { title: 'Customer List' });</a:t>
            </a:r>
          </a:p>
        </p:txBody>
      </p:sp>
      <p:sp>
        <p:nvSpPr>
          <p:cNvPr id="268" name="var filePath = req.files.picture.path;…"/>
          <p:cNvSpPr txBox="1"/>
          <p:nvPr/>
        </p:nvSpPr>
        <p:spPr>
          <a:xfrm>
            <a:off x="696761" y="3537722"/>
            <a:ext cx="7674269" cy="1221739"/>
          </a:xfrm>
          <a:prstGeom prst="rect">
            <a:avLst/>
          </a:prstGeom>
          <a:solidFill>
            <a:srgbClr val="B4C7E7">
              <a:alpha val="15000"/>
            </a:srgbClr>
          </a:solidFill>
          <a:ln w="12700">
            <a:solidFill>
              <a:srgbClr val="8FAAD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var filePath = req.files.picture.path;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// ...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res.download(filePath);</a:t>
            </a: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res.sendfile(filePath);</a:t>
            </a:r>
          </a:p>
        </p:txBody>
      </p:sp>
      <p:sp>
        <p:nvSpPr>
          <p:cNvPr id="269" name="app.locals.clock = { datetime: new Date().toUTCString()};"/>
          <p:cNvSpPr txBox="1"/>
          <p:nvPr/>
        </p:nvSpPr>
        <p:spPr>
          <a:xfrm>
            <a:off x="696761" y="5179053"/>
            <a:ext cx="7674269" cy="662939"/>
          </a:xfrm>
          <a:prstGeom prst="rect">
            <a:avLst/>
          </a:prstGeom>
          <a:solidFill>
            <a:srgbClr val="B4C7E7">
              <a:alpha val="15000"/>
            </a:srgbClr>
          </a:solidFill>
          <a:ln w="12700">
            <a:solidFill>
              <a:srgbClr val="8FAAD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app.locals.clock = { datetime: new Date().toUTCString()};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Demo: Working with data"/>
          <p:cNvSpPr txBox="1"/>
          <p:nvPr>
            <p:ph type="title" idx="4294967295"/>
          </p:nvPr>
        </p:nvSpPr>
        <p:spPr>
          <a:xfrm>
            <a:off x="609600" y="3599164"/>
            <a:ext cx="7924800" cy="685801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678941">
              <a:lnSpc>
                <a:spcPct val="90000"/>
              </a:lnSpc>
              <a:defRPr b="0" sz="3959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Demo: Working with data</a:t>
            </a:r>
          </a:p>
        </p:txBody>
      </p:sp>
      <p:sp>
        <p:nvSpPr>
          <p:cNvPr id="272" name="Pass data to views (customer.index)…"/>
          <p:cNvSpPr txBox="1"/>
          <p:nvPr>
            <p:ph type="body" sz="half" idx="4294967295"/>
          </p:nvPr>
        </p:nvSpPr>
        <p:spPr>
          <a:xfrm>
            <a:off x="609600" y="4413985"/>
            <a:ext cx="7924800" cy="2598344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457200" indent="-45720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Pass data to views (customer.index)</a:t>
            </a:r>
          </a:p>
          <a:p>
            <a:pPr marL="457200" indent="-45720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Submit data from views (customer.create)</a:t>
            </a:r>
          </a:p>
          <a:p>
            <a:pPr marL="457200" indent="-45720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Content negotiation (customer.details)</a:t>
            </a:r>
          </a:p>
          <a:p>
            <a:pPr marL="457200" indent="-45720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Upload files (customer.create)</a:t>
            </a:r>
          </a:p>
          <a:p>
            <a:pPr marL="457200" indent="-45720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Helpers (app.locals)</a:t>
            </a:r>
          </a:p>
        </p:txBody>
      </p:sp>
      <p:pic>
        <p:nvPicPr>
          <p:cNvPr id="273" name="http://admobilize.com/blog/wp-content/uploads/2013/12/big-data.jpg" descr="http://admobilize.com/blog/wp-content/uploads/2013/12/big-dat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2491" y="818986"/>
            <a:ext cx="3549987" cy="266249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0" dir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Demo: Advanced Scenarios"/>
          <p:cNvSpPr txBox="1"/>
          <p:nvPr>
            <p:ph type="title" idx="4294967295"/>
          </p:nvPr>
        </p:nvSpPr>
        <p:spPr>
          <a:xfrm>
            <a:off x="402076" y="1748540"/>
            <a:ext cx="7924801" cy="685801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678941">
              <a:lnSpc>
                <a:spcPct val="90000"/>
              </a:lnSpc>
              <a:defRPr b="0" sz="3959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Demo: Advanced Scenarios</a:t>
            </a:r>
          </a:p>
        </p:txBody>
      </p:sp>
      <p:sp>
        <p:nvSpPr>
          <p:cNvPr id="276" name="Cookies…"/>
          <p:cNvSpPr txBox="1"/>
          <p:nvPr>
            <p:ph type="body" sz="half" idx="4294967295"/>
          </p:nvPr>
        </p:nvSpPr>
        <p:spPr>
          <a:xfrm>
            <a:off x="402076" y="2662938"/>
            <a:ext cx="7924801" cy="2035521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457200" indent="-45720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Cookies</a:t>
            </a:r>
          </a:p>
          <a:p>
            <a:pPr marL="457200" indent="-45720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Sessions</a:t>
            </a:r>
          </a:p>
          <a:p>
            <a:pPr marL="457200" indent="-45720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Custom middleware</a:t>
            </a:r>
          </a:p>
          <a:p>
            <a:pPr marL="457200" indent="-45720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Authentication and authorization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essions"/>
          <p:cNvSpPr txBox="1"/>
          <p:nvPr/>
        </p:nvSpPr>
        <p:spPr>
          <a:xfrm>
            <a:off x="81050" y="990599"/>
            <a:ext cx="5640600" cy="55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Sessions</a:t>
            </a:r>
          </a:p>
        </p:txBody>
      </p:sp>
      <p:sp>
        <p:nvSpPr>
          <p:cNvPr id="279" name="Depending on cookies…"/>
          <p:cNvSpPr txBox="1"/>
          <p:nvPr>
            <p:ph type="body" sz="half" idx="4294967295"/>
          </p:nvPr>
        </p:nvSpPr>
        <p:spPr>
          <a:xfrm>
            <a:off x="402076" y="2662938"/>
            <a:ext cx="7924801" cy="2035521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457200" indent="-45720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Depending on cookies</a:t>
            </a:r>
          </a:p>
          <a:p>
            <a:pPr marL="457200" indent="-45720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Store implementations: Memory, Redis,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Error handling"/>
          <p:cNvSpPr txBox="1"/>
          <p:nvPr/>
        </p:nvSpPr>
        <p:spPr>
          <a:xfrm>
            <a:off x="81050" y="990599"/>
            <a:ext cx="5640600" cy="55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Error handling</a:t>
            </a:r>
          </a:p>
        </p:txBody>
      </p:sp>
      <p:sp>
        <p:nvSpPr>
          <p:cNvPr id="282" name="The app.error() method receives exceptions thrown within a route, or passed to next(err)"/>
          <p:cNvSpPr txBox="1"/>
          <p:nvPr/>
        </p:nvSpPr>
        <p:spPr>
          <a:xfrm>
            <a:off x="331237" y="2708019"/>
            <a:ext cx="8481526" cy="980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sz="2400"/>
              <a:t>The app.error() method receives exceptions thrown within a route, or passed to next(err)</a:t>
            </a:r>
            <a:r>
              <a:t> </a:t>
            </a: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genda:…"/>
          <p:cNvSpPr txBox="1"/>
          <p:nvPr/>
        </p:nvSpPr>
        <p:spPr>
          <a:xfrm>
            <a:off x="953675" y="1276225"/>
            <a:ext cx="7587300" cy="2691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lnSpc>
                <a:spcPct val="150000"/>
              </a:lnSpc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Bree Serif"/>
                <a:ea typeface="Bree Serif"/>
                <a:cs typeface="Bree Serif"/>
                <a:sym typeface="Bree Serif"/>
              </a:defRPr>
            </a:pPr>
            <a:r>
              <a:t>Connect middleware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Bree Serif"/>
                <a:ea typeface="Bree Serif"/>
                <a:cs typeface="Bree Serif"/>
                <a:sym typeface="Bree Serif"/>
              </a:defRPr>
            </a:pPr>
            <a:r>
              <a:t>Express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Bree Serif"/>
                <a:ea typeface="Bree Serif"/>
                <a:cs typeface="Bree Serif"/>
                <a:sym typeface="Bree Serif"/>
              </a:defRPr>
            </a:pPr>
            <a:r>
              <a:t>Views and layout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Bree Serif"/>
                <a:ea typeface="Bree Serif"/>
                <a:cs typeface="Bree Serif"/>
                <a:sym typeface="Bree Serif"/>
              </a:defRPr>
            </a:pPr>
            <a:r>
              <a:t>Working with Data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Bree Serif"/>
                <a:ea typeface="Bree Serif"/>
                <a:cs typeface="Bree Serif"/>
                <a:sym typeface="Bree Serif"/>
              </a:defRPr>
            </a:pPr>
            <a:r>
              <a:t>Common and Advanced Scenarios</a:t>
            </a:r>
          </a:p>
        </p:txBody>
      </p:sp>
      <p:pic>
        <p:nvPicPr>
          <p:cNvPr id="181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6325" y="1276212"/>
            <a:ext cx="2914652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Why express"/>
          <p:cNvSpPr txBox="1"/>
          <p:nvPr/>
        </p:nvSpPr>
        <p:spPr>
          <a:xfrm>
            <a:off x="81050" y="990599"/>
            <a:ext cx="5640600" cy="55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Why express</a:t>
            </a:r>
          </a:p>
        </p:txBody>
      </p:sp>
      <p:sp>
        <p:nvSpPr>
          <p:cNvPr id="285" name="Full-blown feature set…"/>
          <p:cNvSpPr txBox="1"/>
          <p:nvPr>
            <p:ph type="body" sz="half" idx="4294967295"/>
          </p:nvPr>
        </p:nvSpPr>
        <p:spPr>
          <a:xfrm>
            <a:off x="402076" y="2662938"/>
            <a:ext cx="7924801" cy="2035521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74904" indent="-374904" defTabSz="562355">
              <a:lnSpc>
                <a:spcPct val="90000"/>
              </a:lnSpc>
              <a:spcBef>
                <a:spcPts val="500"/>
              </a:spcBef>
              <a:buClrTx/>
              <a:buChar char="•"/>
              <a:defRPr sz="1968">
                <a:latin typeface="Calibri"/>
                <a:ea typeface="Calibri"/>
                <a:cs typeface="Calibri"/>
                <a:sym typeface="Calibri"/>
              </a:defRPr>
            </a:pPr>
            <a:r>
              <a:t>Full-blown feature set</a:t>
            </a:r>
          </a:p>
          <a:p>
            <a:pPr marL="374904" indent="-374904" defTabSz="562355">
              <a:lnSpc>
                <a:spcPct val="90000"/>
              </a:lnSpc>
              <a:spcBef>
                <a:spcPts val="500"/>
              </a:spcBef>
              <a:buClrTx/>
              <a:buChar char="•"/>
              <a:defRPr sz="1968">
                <a:latin typeface="Calibri"/>
                <a:ea typeface="Calibri"/>
                <a:cs typeface="Calibri"/>
                <a:sym typeface="Calibri"/>
              </a:defRPr>
            </a:pPr>
            <a:r>
              <a:t>Built on Connect</a:t>
            </a:r>
          </a:p>
          <a:p>
            <a:pPr marL="374904" indent="-374904" defTabSz="562355">
              <a:lnSpc>
                <a:spcPct val="90000"/>
              </a:lnSpc>
              <a:spcBef>
                <a:spcPts val="500"/>
              </a:spcBef>
              <a:buClrTx/>
              <a:buChar char="•"/>
              <a:defRPr sz="1968">
                <a:latin typeface="Calibri"/>
                <a:ea typeface="Calibri"/>
                <a:cs typeface="Calibri"/>
                <a:sym typeface="Calibri"/>
              </a:defRPr>
            </a:pPr>
            <a:r>
              <a:t>Good documentation</a:t>
            </a:r>
          </a:p>
          <a:p>
            <a:pPr marL="374904" indent="-374904" defTabSz="562355">
              <a:lnSpc>
                <a:spcPct val="90000"/>
              </a:lnSpc>
              <a:spcBef>
                <a:spcPts val="500"/>
              </a:spcBef>
              <a:buClrTx/>
              <a:buChar char="•"/>
              <a:defRPr sz="1968">
                <a:latin typeface="Calibri"/>
                <a:ea typeface="Calibri"/>
                <a:cs typeface="Calibri"/>
                <a:sym typeface="Calibri"/>
              </a:defRPr>
            </a:pPr>
            <a:r>
              <a:t>Lots of examples</a:t>
            </a:r>
          </a:p>
          <a:p>
            <a:pPr marL="374904" indent="-374904" defTabSz="562355">
              <a:lnSpc>
                <a:spcPct val="90000"/>
              </a:lnSpc>
              <a:spcBef>
                <a:spcPts val="500"/>
              </a:spcBef>
              <a:buClrTx/>
              <a:buChar char="•"/>
              <a:defRPr sz="1968">
                <a:latin typeface="Calibri"/>
                <a:ea typeface="Calibri"/>
                <a:cs typeface="Calibri"/>
                <a:sym typeface="Calibri"/>
              </a:defRPr>
            </a:pPr>
            <a:r>
              <a:t>Many extensions</a:t>
            </a:r>
          </a:p>
          <a:p>
            <a:pPr marL="374904" indent="-374904" defTabSz="562355">
              <a:lnSpc>
                <a:spcPct val="90000"/>
              </a:lnSpc>
              <a:spcBef>
                <a:spcPts val="500"/>
              </a:spcBef>
              <a:buClrTx/>
              <a:buChar char="•"/>
              <a:defRPr sz="1968">
                <a:latin typeface="Calibri"/>
                <a:ea typeface="Calibri"/>
                <a:cs typeface="Calibri"/>
                <a:sym typeface="Calibri"/>
              </a:defRPr>
            </a:pPr>
            <a:r>
              <a:t>Nice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Semantic versioning"/>
          <p:cNvSpPr txBox="1"/>
          <p:nvPr/>
        </p:nvSpPr>
        <p:spPr>
          <a:xfrm>
            <a:off x="81050" y="990599"/>
            <a:ext cx="5640600" cy="55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Semantic versioning</a:t>
            </a:r>
          </a:p>
        </p:txBody>
      </p:sp>
      <p:pic>
        <p:nvPicPr>
          <p:cNvPr id="289" name="01.jpg" descr="0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Заголовок"/>
          <p:cNvSpPr txBox="1"/>
          <p:nvPr>
            <p:ph type="title"/>
          </p:nvPr>
        </p:nvSpPr>
        <p:spPr>
          <a:xfrm>
            <a:off x="685800" y="2130424"/>
            <a:ext cx="7772400" cy="1470027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292" name="Thank you for your attention"/>
          <p:cNvSpPr txBox="1"/>
          <p:nvPr/>
        </p:nvSpPr>
        <p:spPr>
          <a:xfrm>
            <a:off x="1742600" y="2594549"/>
            <a:ext cx="5682601" cy="201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b="1" sz="6000">
                <a:solidFill>
                  <a:srgbClr val="060606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xpressJS"/>
          <p:cNvSpPr txBox="1"/>
          <p:nvPr>
            <p:ph type="title" idx="4294967295"/>
          </p:nvPr>
        </p:nvSpPr>
        <p:spPr>
          <a:xfrm>
            <a:off x="292100" y="1130300"/>
            <a:ext cx="8229600" cy="1524000"/>
          </a:xfrm>
          <a:prstGeom prst="rect">
            <a:avLst/>
          </a:prstGeom>
        </p:spPr>
        <p:txBody>
          <a:bodyPr lIns="0" tIns="0" rIns="0" bIns="0"/>
          <a:lstStyle>
            <a:lvl1pPr algn="r" defTabSz="685800">
              <a:lnSpc>
                <a:spcPts val="5600"/>
              </a:lnSpc>
              <a:defRPr b="0" sz="5400">
                <a:solidFill>
                  <a:srgbClr val="D4FF5B"/>
                </a:solidFill>
                <a:effectLst>
                  <a:outerShdw sx="100000" sy="100000" kx="0" ky="0" algn="b" rotWithShape="0" blurRad="25400" dist="30000" dir="2700000">
                    <a:srgbClr val="A1A0A0">
                      <a:alpha val="90000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ExpressJS</a:t>
            </a:r>
          </a:p>
        </p:txBody>
      </p:sp>
      <p:sp>
        <p:nvSpPr>
          <p:cNvPr id="184" name="Web development with ExpressJS"/>
          <p:cNvSpPr txBox="1"/>
          <p:nvPr>
            <p:ph type="body" sz="quarter" idx="4294967295"/>
          </p:nvPr>
        </p:nvSpPr>
        <p:spPr>
          <a:xfrm>
            <a:off x="292100" y="2847180"/>
            <a:ext cx="8229600" cy="569121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Bef>
                <a:spcPts val="600"/>
              </a:spcBef>
              <a:buClrTx/>
              <a:buSzTx/>
              <a:buFontTx/>
              <a:buNone/>
              <a:defRPr sz="2800">
                <a:solidFill>
                  <a:srgbClr val="292929"/>
                </a:solidFill>
              </a:defRPr>
            </a:lvl1pPr>
          </a:lstStyle>
          <a:p>
            <a:pPr/>
            <a:r>
              <a:t>Web development with ExpressJS</a:t>
            </a:r>
          </a:p>
        </p:txBody>
      </p:sp>
      <p:pic>
        <p:nvPicPr>
          <p:cNvPr id="18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6038" y="3997230"/>
            <a:ext cx="2967888" cy="2050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http://www.webapplog.com/wp-content/uploads/sinatra-inspired-web-development-framework-for-node-express.jpg" descr="http://www.webapplog.com/wp-content/uploads/sinatra-inspired-web-development-framework-for-node-expres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611" y="1160889"/>
            <a:ext cx="5151423" cy="1658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Basic server implementation"/>
          <p:cNvSpPr txBox="1"/>
          <p:nvPr/>
        </p:nvSpPr>
        <p:spPr>
          <a:xfrm>
            <a:off x="81050" y="990599"/>
            <a:ext cx="5640600" cy="55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Basic server implementation</a:t>
            </a:r>
          </a:p>
        </p:txBody>
      </p:sp>
      <p:sp>
        <p:nvSpPr>
          <p:cNvPr id="189" name="var http = require('http');…"/>
          <p:cNvSpPr txBox="1"/>
          <p:nvPr/>
        </p:nvSpPr>
        <p:spPr>
          <a:xfrm>
            <a:off x="444500" y="1979931"/>
            <a:ext cx="8077200" cy="2898139"/>
          </a:xfrm>
          <a:prstGeom prst="rect">
            <a:avLst/>
          </a:prstGeom>
          <a:solidFill>
            <a:srgbClr val="B4C7E7">
              <a:alpha val="15000"/>
            </a:srgbClr>
          </a:solidFill>
          <a:ln w="12700">
            <a:solidFill>
              <a:srgbClr val="8FAAD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var http = require('http');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http.createServer(function(req, res) {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res.writeHead(200, {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    'Content-Type': 'text/plain'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}); //return success header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res.write('My server is running! ^_^'); //response</a:t>
            </a: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res.end(); //finish processing current request</a:t>
            </a: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}).listen(1234);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onnect is a middleware framework for node"/>
          <p:cNvSpPr txBox="1"/>
          <p:nvPr/>
        </p:nvSpPr>
        <p:spPr>
          <a:xfrm>
            <a:off x="81050" y="990599"/>
            <a:ext cx="7425198" cy="55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Connect is a middleware framework for node</a:t>
            </a:r>
          </a:p>
        </p:txBody>
      </p:sp>
      <p:sp>
        <p:nvSpPr>
          <p:cNvPr id="192" name="var connect = require('connect');…"/>
          <p:cNvSpPr txBox="1"/>
          <p:nvPr/>
        </p:nvSpPr>
        <p:spPr>
          <a:xfrm>
            <a:off x="533400" y="2465327"/>
            <a:ext cx="8077200" cy="2898139"/>
          </a:xfrm>
          <a:prstGeom prst="rect">
            <a:avLst/>
          </a:prstGeom>
          <a:solidFill>
            <a:srgbClr val="B4C7E7">
              <a:alpha val="15000"/>
            </a:srgbClr>
          </a:solidFill>
          <a:ln w="12700">
            <a:solidFill>
              <a:srgbClr val="8FAAD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var connect = require('connect');</a:t>
            </a: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var app = connect()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.use(connect.logger('dev'))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.use(connect.static('public'))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.use(function(req, res){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res.end('hello world\n');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})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http.createServer(app).listen(3000);</a:t>
            </a:r>
          </a:p>
        </p:txBody>
      </p:sp>
      <p:sp>
        <p:nvSpPr>
          <p:cNvPr id="193" name="$ npm install connect"/>
          <p:cNvSpPr txBox="1"/>
          <p:nvPr/>
        </p:nvSpPr>
        <p:spPr>
          <a:xfrm>
            <a:off x="533400" y="1886446"/>
            <a:ext cx="8077200" cy="383539"/>
          </a:xfrm>
          <a:prstGeom prst="rect">
            <a:avLst/>
          </a:prstGeom>
          <a:solidFill>
            <a:srgbClr val="B4C7E7">
              <a:alpha val="15000"/>
            </a:srgbClr>
          </a:solidFill>
          <a:ln w="12700">
            <a:solidFill>
              <a:srgbClr val="8FAAD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800">
                <a:solidFill>
                  <a:srgbClr val="8CF4F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$ npm install connect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quest processing pipeline"/>
          <p:cNvSpPr txBox="1"/>
          <p:nvPr/>
        </p:nvSpPr>
        <p:spPr>
          <a:xfrm>
            <a:off x="4850" y="1062499"/>
            <a:ext cx="5640600" cy="551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Request processing pipeline</a:t>
            </a:r>
          </a:p>
        </p:txBody>
      </p:sp>
      <p:grpSp>
        <p:nvGrpSpPr>
          <p:cNvPr id="220" name="Группа"/>
          <p:cNvGrpSpPr/>
          <p:nvPr/>
        </p:nvGrpSpPr>
        <p:grpSpPr>
          <a:xfrm>
            <a:off x="652478" y="2004589"/>
            <a:ext cx="7407244" cy="3392554"/>
            <a:chOff x="0" y="0"/>
            <a:chExt cx="7407243" cy="3392552"/>
          </a:xfrm>
        </p:grpSpPr>
        <p:grpSp>
          <p:nvGrpSpPr>
            <p:cNvPr id="198" name="Группа"/>
            <p:cNvGrpSpPr/>
            <p:nvPr/>
          </p:nvGrpSpPr>
          <p:grpSpPr>
            <a:xfrm>
              <a:off x="5813833" y="217282"/>
              <a:ext cx="1593411" cy="814813"/>
              <a:chOff x="0" y="0"/>
              <a:chExt cx="1593410" cy="814811"/>
            </a:xfrm>
          </p:grpSpPr>
          <p:sp>
            <p:nvSpPr>
              <p:cNvPr id="196" name="Стрелка"/>
              <p:cNvSpPr/>
              <p:nvPr/>
            </p:nvSpPr>
            <p:spPr>
              <a:xfrm>
                <a:off x="0" y="0"/>
                <a:ext cx="1593411" cy="81481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18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97" name="Response"/>
              <p:cNvSpPr txBox="1"/>
              <p:nvPr/>
            </p:nvSpPr>
            <p:spPr>
              <a:xfrm>
                <a:off x="-1" y="228336"/>
                <a:ext cx="1389709" cy="3581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b="1" sz="18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Response</a:t>
                </a:r>
              </a:p>
            </p:txBody>
          </p:sp>
        </p:grpSp>
        <p:grpSp>
          <p:nvGrpSpPr>
            <p:cNvPr id="201" name="Группа"/>
            <p:cNvGrpSpPr/>
            <p:nvPr/>
          </p:nvGrpSpPr>
          <p:grpSpPr>
            <a:xfrm>
              <a:off x="0" y="217282"/>
              <a:ext cx="1593411" cy="814813"/>
              <a:chOff x="0" y="0"/>
              <a:chExt cx="1593410" cy="814811"/>
            </a:xfrm>
          </p:grpSpPr>
          <p:sp>
            <p:nvSpPr>
              <p:cNvPr id="199" name="Стрелка"/>
              <p:cNvSpPr/>
              <p:nvPr/>
            </p:nvSpPr>
            <p:spPr>
              <a:xfrm>
                <a:off x="0" y="0"/>
                <a:ext cx="1593411" cy="81481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18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00" name="Request"/>
              <p:cNvSpPr txBox="1"/>
              <p:nvPr/>
            </p:nvSpPr>
            <p:spPr>
              <a:xfrm>
                <a:off x="-1" y="228336"/>
                <a:ext cx="1389709" cy="3581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b="1" sz="18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Request</a:t>
                </a:r>
              </a:p>
            </p:txBody>
          </p:sp>
        </p:grpSp>
        <p:grpSp>
          <p:nvGrpSpPr>
            <p:cNvPr id="204" name="Группа"/>
            <p:cNvGrpSpPr/>
            <p:nvPr/>
          </p:nvGrpSpPr>
          <p:grpSpPr>
            <a:xfrm>
              <a:off x="1694507" y="0"/>
              <a:ext cx="860081" cy="1249379"/>
              <a:chOff x="0" y="0"/>
              <a:chExt cx="860080" cy="1249378"/>
            </a:xfrm>
          </p:grpSpPr>
          <p:sp>
            <p:nvSpPr>
              <p:cNvPr id="202" name="Фигура"/>
              <p:cNvSpPr/>
              <p:nvPr/>
            </p:nvSpPr>
            <p:spPr>
              <a:xfrm>
                <a:off x="-1" y="-1"/>
                <a:ext cx="860082" cy="1249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835"/>
                      <a:pt x="21600" y="10800"/>
                    </a:cubicBezTo>
                    <a:cubicBezTo>
                      <a:pt x="21600" y="16765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6765"/>
                      <a:pt x="0" y="10800"/>
                    </a:cubicBezTo>
                    <a:cubicBezTo>
                      <a:pt x="0" y="4835"/>
                      <a:pt x="1612" y="0"/>
                      <a:pt x="3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03" name="Фигура"/>
              <p:cNvSpPr/>
              <p:nvPr/>
            </p:nvSpPr>
            <p:spPr>
              <a:xfrm>
                <a:off x="-1" y="-1"/>
                <a:ext cx="860082" cy="1249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00" y="21600"/>
                    </a:moveTo>
                    <a:cubicBezTo>
                      <a:pt x="16012" y="21600"/>
                      <a:pt x="14400" y="16765"/>
                      <a:pt x="14400" y="10800"/>
                    </a:cubicBezTo>
                    <a:cubicBezTo>
                      <a:pt x="14400" y="4835"/>
                      <a:pt x="16012" y="0"/>
                      <a:pt x="18000" y="0"/>
                    </a:cubicBezTo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835"/>
                      <a:pt x="21600" y="10800"/>
                    </a:cubicBezTo>
                    <a:cubicBezTo>
                      <a:pt x="21600" y="16765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6765"/>
                      <a:pt x="0" y="10800"/>
                    </a:cubicBezTo>
                    <a:cubicBezTo>
                      <a:pt x="0" y="4835"/>
                      <a:pt x="1612" y="0"/>
                      <a:pt x="3600" y="0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07" name="Группа"/>
            <p:cNvGrpSpPr/>
            <p:nvPr/>
          </p:nvGrpSpPr>
          <p:grpSpPr>
            <a:xfrm>
              <a:off x="2444812" y="0"/>
              <a:ext cx="860082" cy="1249379"/>
              <a:chOff x="0" y="0"/>
              <a:chExt cx="860080" cy="1249378"/>
            </a:xfrm>
          </p:grpSpPr>
          <p:sp>
            <p:nvSpPr>
              <p:cNvPr id="205" name="Фигура"/>
              <p:cNvSpPr/>
              <p:nvPr/>
            </p:nvSpPr>
            <p:spPr>
              <a:xfrm>
                <a:off x="-1" y="-1"/>
                <a:ext cx="860082" cy="1249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835"/>
                      <a:pt x="21600" y="10800"/>
                    </a:cubicBezTo>
                    <a:cubicBezTo>
                      <a:pt x="21600" y="16765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6765"/>
                      <a:pt x="0" y="10800"/>
                    </a:cubicBezTo>
                    <a:cubicBezTo>
                      <a:pt x="0" y="4835"/>
                      <a:pt x="1612" y="0"/>
                      <a:pt x="3600" y="0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06" name="Фигура"/>
              <p:cNvSpPr/>
              <p:nvPr/>
            </p:nvSpPr>
            <p:spPr>
              <a:xfrm>
                <a:off x="-1" y="-1"/>
                <a:ext cx="860082" cy="1249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00" y="21600"/>
                    </a:moveTo>
                    <a:cubicBezTo>
                      <a:pt x="16012" y="21600"/>
                      <a:pt x="14400" y="16765"/>
                      <a:pt x="14400" y="10800"/>
                    </a:cubicBezTo>
                    <a:cubicBezTo>
                      <a:pt x="14400" y="4835"/>
                      <a:pt x="16012" y="0"/>
                      <a:pt x="18000" y="0"/>
                    </a:cubicBezTo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835"/>
                      <a:pt x="21600" y="10800"/>
                    </a:cubicBezTo>
                    <a:cubicBezTo>
                      <a:pt x="21600" y="16765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6765"/>
                      <a:pt x="0" y="10800"/>
                    </a:cubicBezTo>
                    <a:cubicBezTo>
                      <a:pt x="0" y="4835"/>
                      <a:pt x="1612" y="0"/>
                      <a:pt x="3600" y="0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10" name="Группа"/>
            <p:cNvGrpSpPr/>
            <p:nvPr/>
          </p:nvGrpSpPr>
          <p:grpSpPr>
            <a:xfrm>
              <a:off x="3195119" y="0"/>
              <a:ext cx="860081" cy="1249379"/>
              <a:chOff x="0" y="0"/>
              <a:chExt cx="860080" cy="1249378"/>
            </a:xfrm>
          </p:grpSpPr>
          <p:sp>
            <p:nvSpPr>
              <p:cNvPr id="208" name="Фигура"/>
              <p:cNvSpPr/>
              <p:nvPr/>
            </p:nvSpPr>
            <p:spPr>
              <a:xfrm>
                <a:off x="-1" y="-1"/>
                <a:ext cx="860082" cy="1249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835"/>
                      <a:pt x="21600" y="10800"/>
                    </a:cubicBezTo>
                    <a:cubicBezTo>
                      <a:pt x="21600" y="16765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6765"/>
                      <a:pt x="0" y="10800"/>
                    </a:cubicBezTo>
                    <a:cubicBezTo>
                      <a:pt x="0" y="4835"/>
                      <a:pt x="1612" y="0"/>
                      <a:pt x="3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09" name="Фигура"/>
              <p:cNvSpPr/>
              <p:nvPr/>
            </p:nvSpPr>
            <p:spPr>
              <a:xfrm>
                <a:off x="-1" y="-1"/>
                <a:ext cx="860082" cy="1249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00" y="21600"/>
                    </a:moveTo>
                    <a:cubicBezTo>
                      <a:pt x="16012" y="21600"/>
                      <a:pt x="14400" y="16765"/>
                      <a:pt x="14400" y="10800"/>
                    </a:cubicBezTo>
                    <a:cubicBezTo>
                      <a:pt x="14400" y="4835"/>
                      <a:pt x="16012" y="0"/>
                      <a:pt x="18000" y="0"/>
                    </a:cubicBezTo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835"/>
                      <a:pt x="21600" y="10800"/>
                    </a:cubicBezTo>
                    <a:cubicBezTo>
                      <a:pt x="21600" y="16765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6765"/>
                      <a:pt x="0" y="10800"/>
                    </a:cubicBezTo>
                    <a:cubicBezTo>
                      <a:pt x="0" y="4835"/>
                      <a:pt x="1612" y="0"/>
                      <a:pt x="3600" y="0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13" name="Группа"/>
            <p:cNvGrpSpPr/>
            <p:nvPr/>
          </p:nvGrpSpPr>
          <p:grpSpPr>
            <a:xfrm>
              <a:off x="3945425" y="0"/>
              <a:ext cx="860081" cy="1249379"/>
              <a:chOff x="0" y="0"/>
              <a:chExt cx="860080" cy="1249378"/>
            </a:xfrm>
          </p:grpSpPr>
          <p:sp>
            <p:nvSpPr>
              <p:cNvPr id="211" name="Фигура"/>
              <p:cNvSpPr/>
              <p:nvPr/>
            </p:nvSpPr>
            <p:spPr>
              <a:xfrm>
                <a:off x="-1" y="-1"/>
                <a:ext cx="860082" cy="1249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835"/>
                      <a:pt x="21600" y="10800"/>
                    </a:cubicBezTo>
                    <a:cubicBezTo>
                      <a:pt x="21600" y="16765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6765"/>
                      <a:pt x="0" y="10800"/>
                    </a:cubicBezTo>
                    <a:cubicBezTo>
                      <a:pt x="0" y="4835"/>
                      <a:pt x="1612" y="0"/>
                      <a:pt x="3600" y="0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12" name="Фигура"/>
              <p:cNvSpPr/>
              <p:nvPr/>
            </p:nvSpPr>
            <p:spPr>
              <a:xfrm>
                <a:off x="-1" y="-1"/>
                <a:ext cx="860082" cy="1249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00" y="21600"/>
                    </a:moveTo>
                    <a:cubicBezTo>
                      <a:pt x="16012" y="21600"/>
                      <a:pt x="14400" y="16765"/>
                      <a:pt x="14400" y="10800"/>
                    </a:cubicBezTo>
                    <a:cubicBezTo>
                      <a:pt x="14400" y="4835"/>
                      <a:pt x="16012" y="0"/>
                      <a:pt x="18000" y="0"/>
                    </a:cubicBezTo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835"/>
                      <a:pt x="21600" y="10800"/>
                    </a:cubicBezTo>
                    <a:cubicBezTo>
                      <a:pt x="21600" y="16765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6765"/>
                      <a:pt x="0" y="10800"/>
                    </a:cubicBezTo>
                    <a:cubicBezTo>
                      <a:pt x="0" y="4835"/>
                      <a:pt x="1612" y="0"/>
                      <a:pt x="3600" y="0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16" name="Группа"/>
            <p:cNvGrpSpPr/>
            <p:nvPr/>
          </p:nvGrpSpPr>
          <p:grpSpPr>
            <a:xfrm>
              <a:off x="4695731" y="0"/>
              <a:ext cx="860081" cy="1249379"/>
              <a:chOff x="0" y="0"/>
              <a:chExt cx="860080" cy="1249378"/>
            </a:xfrm>
          </p:grpSpPr>
          <p:sp>
            <p:nvSpPr>
              <p:cNvPr id="214" name="Фигура"/>
              <p:cNvSpPr/>
              <p:nvPr/>
            </p:nvSpPr>
            <p:spPr>
              <a:xfrm>
                <a:off x="-1" y="-1"/>
                <a:ext cx="860082" cy="1249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835"/>
                      <a:pt x="21600" y="10800"/>
                    </a:cubicBezTo>
                    <a:cubicBezTo>
                      <a:pt x="21600" y="16765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6765"/>
                      <a:pt x="0" y="10800"/>
                    </a:cubicBezTo>
                    <a:cubicBezTo>
                      <a:pt x="0" y="4835"/>
                      <a:pt x="1612" y="0"/>
                      <a:pt x="3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15" name="Фигура"/>
              <p:cNvSpPr/>
              <p:nvPr/>
            </p:nvSpPr>
            <p:spPr>
              <a:xfrm>
                <a:off x="-1" y="-1"/>
                <a:ext cx="860082" cy="1249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00" y="21600"/>
                    </a:moveTo>
                    <a:cubicBezTo>
                      <a:pt x="16012" y="21600"/>
                      <a:pt x="14400" y="16765"/>
                      <a:pt x="14400" y="10800"/>
                    </a:cubicBezTo>
                    <a:cubicBezTo>
                      <a:pt x="14400" y="4835"/>
                      <a:pt x="16012" y="0"/>
                      <a:pt x="18000" y="0"/>
                    </a:cubicBezTo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835"/>
                      <a:pt x="21600" y="10800"/>
                    </a:cubicBezTo>
                    <a:cubicBezTo>
                      <a:pt x="21600" y="16765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6765"/>
                      <a:pt x="0" y="10800"/>
                    </a:cubicBezTo>
                    <a:cubicBezTo>
                      <a:pt x="0" y="4835"/>
                      <a:pt x="1612" y="0"/>
                      <a:pt x="3600" y="0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217" name="Линия"/>
            <p:cNvSpPr/>
            <p:nvPr/>
          </p:nvSpPr>
          <p:spPr>
            <a:xfrm flipH="1" flipV="1">
              <a:off x="2874853" y="1249377"/>
              <a:ext cx="430040" cy="1703561"/>
            </a:xfrm>
            <a:prstGeom prst="line">
              <a:avLst/>
            </a:prstGeom>
            <a:noFill/>
            <a:ln w="76200" cap="flat">
              <a:solidFill>
                <a:srgbClr val="FFC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8" name="Линия"/>
            <p:cNvSpPr/>
            <p:nvPr/>
          </p:nvSpPr>
          <p:spPr>
            <a:xfrm flipV="1">
              <a:off x="3916379" y="1249378"/>
              <a:ext cx="459086" cy="1685453"/>
            </a:xfrm>
            <a:prstGeom prst="line">
              <a:avLst/>
            </a:prstGeom>
            <a:noFill/>
            <a:ln w="76200" cap="flat">
              <a:solidFill>
                <a:srgbClr val="FFC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9" name="Middleware (logging, authentication, etc.)"/>
            <p:cNvSpPr txBox="1"/>
            <p:nvPr/>
          </p:nvSpPr>
          <p:spPr>
            <a:xfrm>
              <a:off x="1531474" y="3034414"/>
              <a:ext cx="446394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Middleware (logging, authentication, etc.)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 middleware function"/>
          <p:cNvSpPr txBox="1"/>
          <p:nvPr/>
        </p:nvSpPr>
        <p:spPr>
          <a:xfrm>
            <a:off x="4850" y="911359"/>
            <a:ext cx="5640600" cy="55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Custom middleware function</a:t>
            </a:r>
          </a:p>
        </p:txBody>
      </p:sp>
      <p:sp>
        <p:nvSpPr>
          <p:cNvPr id="223" name="var connect = require('connect'),…"/>
          <p:cNvSpPr txBox="1"/>
          <p:nvPr/>
        </p:nvSpPr>
        <p:spPr>
          <a:xfrm>
            <a:off x="456545" y="1394829"/>
            <a:ext cx="7527474" cy="4853939"/>
          </a:xfrm>
          <a:prstGeom prst="rect">
            <a:avLst/>
          </a:prstGeom>
          <a:solidFill>
            <a:srgbClr val="B4C7E7">
              <a:alpha val="15000"/>
            </a:srgbClr>
          </a:solidFill>
          <a:ln w="12700">
            <a:solidFill>
              <a:srgbClr val="8FAAD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var connect = require('connect'),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util = require('util');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var interceptorFunction = function(request, response, next) {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console.log(util.format('Request for %s with method %s',</a:t>
            </a:r>
            <a:br/>
            <a:r>
              <a:t>        request.url, request.method));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next();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var app = connect()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// .use('/log', interceptorFunction)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.use(interceptorFunction)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.use(function onRequest(request, response) {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    response.end('Hello from Connect!');</a:t>
            </a:r>
            <a:endParaRPr sz="2000"/>
          </a:p>
          <a:p>
            <a:pPr>
              <a:defRPr b="1" sz="1800">
                <a:solidFill>
                  <a:srgbClr val="94219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    }).listen(3001);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Express"/>
          <p:cNvSpPr txBox="1"/>
          <p:nvPr/>
        </p:nvSpPr>
        <p:spPr>
          <a:xfrm>
            <a:off x="4850" y="1062499"/>
            <a:ext cx="5640600" cy="551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Express</a:t>
            </a:r>
          </a:p>
        </p:txBody>
      </p:sp>
      <p:pic>
        <p:nvPicPr>
          <p:cNvPr id="226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088" y="1906637"/>
            <a:ext cx="6541824" cy="42577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dds functionality to Connect…"/>
          <p:cNvSpPr txBox="1"/>
          <p:nvPr>
            <p:ph type="body" idx="4294967295"/>
          </p:nvPr>
        </p:nvSpPr>
        <p:spPr>
          <a:xfrm>
            <a:off x="228600" y="1068006"/>
            <a:ext cx="8686800" cy="5295696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  <a:r>
              <a:t>Adds functionality to Connect</a:t>
            </a: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  <a:r>
              <a:t>Built on top of Connect Middleware</a:t>
            </a:r>
          </a:p>
          <a:p>
            <a:pPr lvl="1" marL="514350" indent="-171450" defTabSz="685800">
              <a:lnSpc>
                <a:spcPct val="90000"/>
              </a:lnSpc>
              <a:spcBef>
                <a:spcPts val="300"/>
              </a:spcBef>
              <a:buClrTx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Request / Response enhancements</a:t>
            </a:r>
          </a:p>
          <a:p>
            <a:pPr lvl="1" marL="514350" indent="-171450" defTabSz="685800">
              <a:lnSpc>
                <a:spcPct val="90000"/>
              </a:lnSpc>
              <a:spcBef>
                <a:spcPts val="300"/>
              </a:spcBef>
              <a:buClrTx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Routing</a:t>
            </a:r>
          </a:p>
          <a:p>
            <a:pPr lvl="1" marL="514350" indent="-171450" defTabSz="685800">
              <a:lnSpc>
                <a:spcPct val="90000"/>
              </a:lnSpc>
              <a:spcBef>
                <a:spcPts val="300"/>
              </a:spcBef>
              <a:buClrTx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View Support</a:t>
            </a:r>
          </a:p>
          <a:p>
            <a:pPr lvl="1" marL="514350" indent="-171450" defTabSz="685800">
              <a:lnSpc>
                <a:spcPct val="90000"/>
              </a:lnSpc>
              <a:spcBef>
                <a:spcPts val="300"/>
              </a:spcBef>
              <a:buClrTx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HTML Helpers</a:t>
            </a:r>
          </a:p>
          <a:p>
            <a:pPr lvl="1" marL="514350" indent="-171450" defTabSz="685800">
              <a:lnSpc>
                <a:spcPct val="90000"/>
              </a:lnSpc>
              <a:spcBef>
                <a:spcPts val="300"/>
              </a:spcBef>
              <a:buClrTx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Content Negotiation</a:t>
            </a: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ClrTx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  <a:r>
              <a:t>Exposes Connect Middleware</a:t>
            </a:r>
          </a:p>
        </p:txBody>
      </p:sp>
      <p:pic>
        <p:nvPicPr>
          <p:cNvPr id="229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9529" y="3532811"/>
            <a:ext cx="4994764" cy="2487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Custom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ustom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Custom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ustom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