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t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t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tif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tif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tif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14.tif"/><Relationship Id="rId4" Type="http://schemas.openxmlformats.org/officeDocument/2006/relationships/image" Target="../media/image3.jpe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66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 lIns="64994" tIns="64994" rIns="64994" bIns="64994"/>
          <a:lstStyle/>
          <a:p>
            <a:pPr/>
            <a:r>
              <a:t> </a:t>
            </a:r>
          </a:p>
        </p:txBody>
      </p:sp>
      <p:sp>
        <p:nvSpPr>
          <p:cNvPr id="120" name="Shape 169"/>
          <p:cNvSpPr txBox="1"/>
          <p:nvPr/>
        </p:nvSpPr>
        <p:spPr>
          <a:xfrm>
            <a:off x="1733475" y="1903549"/>
            <a:ext cx="8382294" cy="2863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5" tIns="130025" rIns="130025" bIns="130025" anchor="ctr">
            <a:spAutoFit/>
          </a:bodyPr>
          <a:lstStyle/>
          <a:p>
            <a:pPr>
              <a:defRPr sz="6800">
                <a:latin typeface="Bree Serif"/>
                <a:ea typeface="Bree Serif"/>
                <a:cs typeface="Bree Serif"/>
                <a:sym typeface="Bree Serif"/>
              </a:defRPr>
            </a:pPr>
            <a:r>
              <a:t>TypeScript</a:t>
            </a:r>
          </a:p>
          <a:p>
            <a:pPr>
              <a:defRPr sz="68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>
              <a:defRPr i="1" sz="3400">
                <a:latin typeface="Bree Serif"/>
                <a:ea typeface="Bree Serif"/>
                <a:cs typeface="Bree Serif"/>
                <a:sym typeface="Bree Serif"/>
              </a:defRPr>
            </a:pPr>
            <a:r>
              <a:t>What is this?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202"/>
          <p:cNvSpPr txBox="1"/>
          <p:nvPr/>
        </p:nvSpPr>
        <p:spPr>
          <a:xfrm>
            <a:off x="178218" y="305069"/>
            <a:ext cx="5414671" cy="76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5" tIns="130025" rIns="130025" bIns="130025" anchor="ctr">
            <a:spAutoFit/>
          </a:bodyPr>
          <a:lstStyle>
            <a:lvl1pPr>
              <a:defRPr sz="3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Types tips and tricks</a:t>
            </a:r>
          </a:p>
        </p:txBody>
      </p:sp>
      <p:pic>
        <p:nvPicPr>
          <p:cNvPr id="145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0532" y="2243354"/>
            <a:ext cx="10403736" cy="52668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206"/>
          <p:cNvSpPr txBox="1"/>
          <p:nvPr/>
        </p:nvSpPr>
        <p:spPr>
          <a:xfrm>
            <a:off x="607502" y="2752210"/>
            <a:ext cx="10903044" cy="3727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5" tIns="130025" rIns="130025" bIns="130025" anchor="ctr">
            <a:spAutoFit/>
          </a:bodyPr>
          <a:lstStyle/>
          <a:p>
            <a:pPr>
              <a:defRPr sz="3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Types tips and tricks</a:t>
            </a:r>
          </a:p>
          <a:p>
            <a:pPr algn="l">
              <a:defRPr sz="3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056639" indent="-497839" algn="l">
              <a:buSzPct val="100000"/>
              <a:buFont typeface="Helvetica"/>
              <a:buChar char="○"/>
              <a:defRPr sz="2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You can’t re-assign constant variable.</a:t>
            </a:r>
          </a:p>
          <a:p>
            <a:pPr lvl="1" marL="1056639" indent="-497839" algn="l">
              <a:buSzPct val="100000"/>
              <a:buFont typeface="Helvetica"/>
              <a:buChar char="○"/>
              <a:defRPr sz="2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BUT if constant variable is object do not forget that constant save only reference to this object and you can change object properties.</a:t>
            </a:r>
          </a:p>
          <a:p>
            <a:pPr lvl="1" marL="1056639" indent="-497839" algn="l">
              <a:buSzPct val="100000"/>
              <a:buFont typeface="Helvetica"/>
              <a:buChar char="○"/>
              <a:defRPr sz="2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Also you can add new and delete existing properties of the constant object.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209"/>
          <p:cNvSpPr txBox="1"/>
          <p:nvPr/>
        </p:nvSpPr>
        <p:spPr>
          <a:xfrm>
            <a:off x="860023" y="1856947"/>
            <a:ext cx="10903044" cy="3320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5" tIns="130025" rIns="130025" bIns="130025" anchor="ctr">
            <a:spAutoFit/>
          </a:bodyPr>
          <a:lstStyle/>
          <a:p>
            <a:pPr>
              <a:defRPr sz="3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Enum</a:t>
            </a:r>
          </a:p>
          <a:p>
            <a:pPr>
              <a:defRPr sz="3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056639" indent="-497839" algn="l">
              <a:buSzPct val="100000"/>
              <a:buFont typeface="Helvetica"/>
              <a:buChar char="○"/>
              <a:defRPr sz="2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 enum is borrowed from C# and is intended to describe set of numeric data using string constants.</a:t>
            </a:r>
          </a:p>
          <a:p>
            <a:pPr lvl="1" marL="1056639" indent="-497839" algn="l">
              <a:buSzPct val="100000"/>
              <a:buFont typeface="Helvetica"/>
              <a:buChar char="○"/>
              <a:defRPr sz="2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When creating enum all items are numeric values ranging from zero</a:t>
            </a:r>
          </a:p>
          <a:p>
            <a:pPr lvl="1" marL="1056639" indent="-497839" algn="l">
              <a:buSzPct val="100000"/>
              <a:buFont typeface="Helvetica"/>
              <a:buChar char="○"/>
              <a:defRPr sz="2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You can override these values</a:t>
            </a:r>
          </a:p>
        </p:txBody>
      </p:sp>
      <p:pic>
        <p:nvPicPr>
          <p:cNvPr id="150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5575017"/>
            <a:ext cx="13004802" cy="22521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213"/>
          <p:cNvSpPr txBox="1"/>
          <p:nvPr/>
        </p:nvSpPr>
        <p:spPr>
          <a:xfrm>
            <a:off x="1050878" y="1141998"/>
            <a:ext cx="10903044" cy="1695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5" tIns="130025" rIns="130025" bIns="130025" anchor="ctr">
            <a:spAutoFit/>
          </a:bodyPr>
          <a:lstStyle/>
          <a:p>
            <a:pPr algn="l">
              <a:defRPr sz="3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Arrays</a:t>
            </a:r>
          </a:p>
          <a:p>
            <a:pPr>
              <a:defRPr sz="3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056639" indent="-497839">
              <a:buSzPct val="100000"/>
              <a:buFont typeface="Helvetica"/>
              <a:buChar char="○"/>
              <a:defRPr sz="2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 array is collection of elements with the same type</a:t>
            </a:r>
          </a:p>
        </p:txBody>
      </p:sp>
      <p:pic>
        <p:nvPicPr>
          <p:cNvPr id="153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0878" y="4018085"/>
            <a:ext cx="10903044" cy="4399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217"/>
          <p:cNvSpPr txBox="1"/>
          <p:nvPr/>
        </p:nvSpPr>
        <p:spPr>
          <a:xfrm>
            <a:off x="569624" y="913546"/>
            <a:ext cx="10903044" cy="210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5" tIns="130025" rIns="130025" bIns="130025" anchor="ctr">
            <a:spAutoFit/>
          </a:bodyPr>
          <a:lstStyle/>
          <a:p>
            <a:pPr algn="l">
              <a:defRPr sz="3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Tuples</a:t>
            </a:r>
          </a:p>
          <a:p>
            <a:pPr>
              <a:defRPr sz="3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056639" indent="-497839" algn="l">
              <a:buSzPct val="100000"/>
              <a:buFont typeface="Helvetica"/>
              <a:buChar char="○"/>
              <a:defRPr sz="2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 array is collection of elements with the different type</a:t>
            </a:r>
          </a:p>
        </p:txBody>
      </p:sp>
      <p:pic>
        <p:nvPicPr>
          <p:cNvPr id="156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0021" y="4977809"/>
            <a:ext cx="11564759" cy="23622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221"/>
          <p:cNvSpPr txBox="1"/>
          <p:nvPr/>
        </p:nvSpPr>
        <p:spPr>
          <a:xfrm>
            <a:off x="856296" y="898553"/>
            <a:ext cx="10903044" cy="29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5" tIns="130025" rIns="130025" bIns="130025" anchor="ctr">
            <a:spAutoFit/>
          </a:bodyPr>
          <a:lstStyle/>
          <a:p>
            <a:pPr algn="l">
              <a:defRPr sz="3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Functions</a:t>
            </a:r>
          </a:p>
          <a:p>
            <a:pPr>
              <a:defRPr sz="3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056639" indent="-497839" algn="l">
              <a:buSzPct val="100000"/>
              <a:buFont typeface="Helvetica"/>
              <a:buChar char="○"/>
              <a:defRPr sz="2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In TypeScript used keyword function but you need specify input parameter types and after colon specify output parameter type.  </a:t>
            </a:r>
          </a:p>
          <a:p>
            <a:pPr lvl="1" marL="1056639" indent="-497839" algn="l">
              <a:buSzPct val="100000"/>
              <a:buFont typeface="Helvetica"/>
              <a:buChar char="○"/>
              <a:defRPr sz="2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Types in the declaration and in call should be the same</a:t>
            </a:r>
          </a:p>
        </p:txBody>
      </p:sp>
      <p:pic>
        <p:nvPicPr>
          <p:cNvPr id="159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8671" y="4851829"/>
            <a:ext cx="7198293" cy="44582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225"/>
          <p:cNvSpPr txBox="1"/>
          <p:nvPr/>
        </p:nvSpPr>
        <p:spPr>
          <a:xfrm>
            <a:off x="127714" y="204122"/>
            <a:ext cx="10903043" cy="29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5" tIns="130025" rIns="130025" bIns="130025" anchor="ctr">
            <a:spAutoFit/>
          </a:bodyPr>
          <a:lstStyle/>
          <a:p>
            <a:pPr algn="l">
              <a:defRPr sz="3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Optional parameters</a:t>
            </a:r>
          </a:p>
          <a:p>
            <a:pPr>
              <a:defRPr sz="3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056639" indent="-497839" algn="l">
              <a:buSzPct val="100000"/>
              <a:buFont typeface="Helvetica"/>
              <a:buChar char="○"/>
              <a:defRPr sz="2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Function may retrieve parameters as marked as optional</a:t>
            </a:r>
          </a:p>
          <a:p>
            <a:pPr lvl="1" marL="1056639" indent="-497839" algn="l">
              <a:buSzPct val="100000"/>
              <a:buFont typeface="Helvetica"/>
              <a:buChar char="○"/>
              <a:defRPr sz="2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Optional parameters declare after compulsory</a:t>
            </a:r>
          </a:p>
          <a:p>
            <a:pPr lvl="1" marL="1056639" indent="-497839" algn="l">
              <a:buSzPct val="100000"/>
              <a:buFont typeface="Helvetica"/>
              <a:buChar char="○"/>
              <a:defRPr sz="2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If optional parameter did not set it equal undefined</a:t>
            </a:r>
          </a:p>
        </p:txBody>
      </p:sp>
      <p:pic>
        <p:nvPicPr>
          <p:cNvPr id="162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0555" y="4939329"/>
            <a:ext cx="11443690" cy="35120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229"/>
          <p:cNvSpPr txBox="1"/>
          <p:nvPr/>
        </p:nvSpPr>
        <p:spPr>
          <a:xfrm>
            <a:off x="127714" y="407322"/>
            <a:ext cx="10903043" cy="250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5" tIns="130025" rIns="130025" bIns="130025" anchor="ctr">
            <a:spAutoFit/>
          </a:bodyPr>
          <a:lstStyle/>
          <a:p>
            <a:pPr algn="l">
              <a:defRPr sz="3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Default settings</a:t>
            </a:r>
          </a:p>
          <a:p>
            <a:pPr>
              <a:defRPr sz="3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056639" indent="-497839" algn="l">
              <a:buSzPct val="100000"/>
              <a:buFont typeface="Helvetica"/>
              <a:buChar char="○"/>
              <a:defRPr sz="2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As special type of optional parameters is default settings. If you do not pass any parameter program use default value</a:t>
            </a:r>
          </a:p>
        </p:txBody>
      </p:sp>
      <p:pic>
        <p:nvPicPr>
          <p:cNvPr id="165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034" y="4911183"/>
            <a:ext cx="11826732" cy="2462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233"/>
          <p:cNvSpPr txBox="1"/>
          <p:nvPr/>
        </p:nvSpPr>
        <p:spPr>
          <a:xfrm>
            <a:off x="127714" y="610522"/>
            <a:ext cx="10903043" cy="2101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5" tIns="130025" rIns="130025" bIns="130025" anchor="ctr">
            <a:spAutoFit/>
          </a:bodyPr>
          <a:lstStyle/>
          <a:p>
            <a:pPr algn="l">
              <a:defRPr sz="3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The count of input parameters</a:t>
            </a:r>
          </a:p>
          <a:p>
            <a:pPr>
              <a:defRPr sz="3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056639" indent="-497839" algn="l">
              <a:buSzPct val="100000"/>
              <a:buFont typeface="Helvetica"/>
              <a:buChar char="○"/>
              <a:defRPr sz="2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In TypeScript a call to the function must as much value as it is defined into the parameters</a:t>
            </a:r>
          </a:p>
        </p:txBody>
      </p:sp>
      <p:pic>
        <p:nvPicPr>
          <p:cNvPr id="168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5145" y="4378840"/>
            <a:ext cx="11214510" cy="37261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237"/>
          <p:cNvSpPr txBox="1"/>
          <p:nvPr/>
        </p:nvSpPr>
        <p:spPr>
          <a:xfrm>
            <a:off x="127714" y="585122"/>
            <a:ext cx="11580637" cy="215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5" tIns="130025" rIns="130025" bIns="130025" anchor="ctr">
            <a:spAutoFit/>
          </a:bodyPr>
          <a:lstStyle/>
          <a:p>
            <a:pPr algn="l">
              <a:defRPr sz="3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Overloading </a:t>
            </a:r>
          </a:p>
          <a:p>
            <a:pPr algn="l">
              <a:defRPr sz="3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163318" indent="-604518" algn="l">
              <a:buSzPct val="100000"/>
              <a:buFont typeface="Helvetica"/>
              <a:buChar char="○"/>
              <a:defRPr sz="2800">
                <a:latin typeface="Bree Serif"/>
                <a:ea typeface="Bree Serif"/>
                <a:cs typeface="Bree Serif"/>
                <a:sym typeface="Bree Serif"/>
              </a:defRPr>
            </a:pPr>
            <a:r>
              <a:t>Overloading is create few signatures of one function</a:t>
            </a:r>
          </a:p>
          <a:p>
            <a:pPr lvl="1" marL="1163318" indent="-604518" algn="l">
              <a:buSzPct val="100000"/>
              <a:buFont typeface="Helvetica"/>
              <a:buChar char="○"/>
              <a:defRPr sz="2800">
                <a:latin typeface="Bree Serif"/>
                <a:ea typeface="Bree Serif"/>
                <a:cs typeface="Bree Serif"/>
                <a:sym typeface="Bree Serif"/>
              </a:defRPr>
            </a:pPr>
            <a:r>
              <a:t>Typescript allows create few declarations of one function</a:t>
            </a:r>
          </a:p>
        </p:txBody>
      </p:sp>
      <p:pic>
        <p:nvPicPr>
          <p:cNvPr id="171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3142" y="3785516"/>
            <a:ext cx="10998516" cy="42316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72"/>
          <p:cNvSpPr txBox="1"/>
          <p:nvPr/>
        </p:nvSpPr>
        <p:spPr>
          <a:xfrm>
            <a:off x="1192199" y="2854474"/>
            <a:ext cx="6322991" cy="4044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5" tIns="130025" rIns="130025" bIns="130025" anchor="ctr">
            <a:spAutoFit/>
          </a:bodyPr>
          <a:lstStyle/>
          <a:p>
            <a:pPr>
              <a:lnSpc>
                <a:spcPct val="150000"/>
              </a:lnSpc>
              <a:defRPr sz="3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Agenda:</a:t>
            </a:r>
          </a:p>
          <a:p>
            <a:pPr marL="571500" indent="-457200" algn="l">
              <a:lnSpc>
                <a:spcPct val="150000"/>
              </a:lnSpc>
              <a:buSzPct val="100000"/>
              <a:buFont typeface="Helvetica"/>
              <a:buChar char="●"/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TypeScript Basic Concepts.</a:t>
            </a:r>
          </a:p>
          <a:p>
            <a:pPr marL="571500" indent="-457200" algn="l">
              <a:lnSpc>
                <a:spcPct val="150000"/>
              </a:lnSpc>
              <a:buSzPct val="100000"/>
              <a:buFont typeface="Helvetica"/>
              <a:buChar char="●"/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History.</a:t>
            </a:r>
          </a:p>
          <a:p>
            <a:pPr marL="571500" indent="-457200" algn="l">
              <a:lnSpc>
                <a:spcPct val="150000"/>
              </a:lnSpc>
              <a:buSzPct val="100000"/>
              <a:buFont typeface="Helvetica"/>
              <a:buChar char="●"/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Datatypes.</a:t>
            </a:r>
          </a:p>
          <a:p>
            <a:pPr marL="571500" indent="-457200" algn="l">
              <a:lnSpc>
                <a:spcPct val="150000"/>
              </a:lnSpc>
              <a:buSzPct val="100000"/>
              <a:buFont typeface="Helvetica"/>
              <a:buChar char="●"/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Enum. Array. Tuples. </a:t>
            </a:r>
          </a:p>
          <a:p>
            <a:pPr marL="571500" indent="-457200" algn="l">
              <a:lnSpc>
                <a:spcPct val="150000"/>
              </a:lnSpc>
              <a:buSzPct val="100000"/>
              <a:buFont typeface="Helvetica"/>
              <a:buChar char="●"/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Functions.</a:t>
            </a:r>
          </a:p>
          <a:p>
            <a:pPr marL="571500" indent="-457200" algn="l">
              <a:lnSpc>
                <a:spcPct val="150000"/>
              </a:lnSpc>
              <a:buSzPct val="100000"/>
              <a:buFont typeface="Helvetica"/>
              <a:buChar char="●"/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Generics.</a:t>
            </a:r>
          </a:p>
        </p:txBody>
      </p:sp>
      <p:pic>
        <p:nvPicPr>
          <p:cNvPr id="123" name="image9.png" descr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93291" y="2878665"/>
            <a:ext cx="4145282" cy="39962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241"/>
          <p:cNvSpPr txBox="1"/>
          <p:nvPr/>
        </p:nvSpPr>
        <p:spPr>
          <a:xfrm>
            <a:off x="127714" y="585122"/>
            <a:ext cx="11580637" cy="215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5" tIns="130025" rIns="130025" bIns="130025" anchor="ctr">
            <a:spAutoFit/>
          </a:bodyPr>
          <a:lstStyle/>
          <a:p>
            <a:pPr algn="l">
              <a:defRPr sz="3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Callback functions</a:t>
            </a:r>
          </a:p>
          <a:p>
            <a:pPr>
              <a:defRPr sz="3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163318" indent="-604518" algn="l">
              <a:buSzPct val="100000"/>
              <a:buFont typeface="Helvetica"/>
              <a:buChar char="○"/>
              <a:defRPr sz="2800">
                <a:latin typeface="Bree Serif"/>
                <a:ea typeface="Bree Serif"/>
                <a:cs typeface="Bree Serif"/>
                <a:sym typeface="Bree Serif"/>
              </a:defRPr>
            </a:pPr>
            <a:r>
              <a:t>Type script use the lambda expression for passing callback function as argument</a:t>
            </a:r>
          </a:p>
        </p:txBody>
      </p:sp>
      <p:pic>
        <p:nvPicPr>
          <p:cNvPr id="174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8436" y="4165222"/>
            <a:ext cx="11687929" cy="46547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245"/>
          <p:cNvSpPr txBox="1"/>
          <p:nvPr/>
        </p:nvSpPr>
        <p:spPr>
          <a:xfrm>
            <a:off x="127714" y="801022"/>
            <a:ext cx="11580637" cy="1720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5" tIns="130025" rIns="130025" bIns="130025" anchor="ctr">
            <a:spAutoFit/>
          </a:bodyPr>
          <a:lstStyle/>
          <a:p>
            <a:pPr algn="l">
              <a:defRPr sz="3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Union</a:t>
            </a:r>
          </a:p>
          <a:p>
            <a:pPr>
              <a:defRPr sz="3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163318" indent="-604518" algn="l">
              <a:buSzPct val="100000"/>
              <a:buFont typeface="Helvetica"/>
              <a:buChar char="○"/>
              <a:defRPr sz="2800">
                <a:latin typeface="Bree Serif"/>
                <a:ea typeface="Bree Serif"/>
                <a:cs typeface="Bree Serif"/>
                <a:sym typeface="Bree Serif"/>
              </a:defRPr>
            </a:pPr>
            <a:r>
              <a:t>Union helps you define several types for the one parameter</a:t>
            </a:r>
          </a:p>
        </p:txBody>
      </p:sp>
      <p:pic>
        <p:nvPicPr>
          <p:cNvPr id="177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2082" y="4722063"/>
            <a:ext cx="11580636" cy="28068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249"/>
          <p:cNvSpPr txBox="1"/>
          <p:nvPr/>
        </p:nvSpPr>
        <p:spPr>
          <a:xfrm>
            <a:off x="127714" y="235872"/>
            <a:ext cx="11580637" cy="285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5" tIns="130025" rIns="130025" bIns="130025" anchor="ctr">
            <a:spAutoFit/>
          </a:bodyPr>
          <a:lstStyle/>
          <a:p>
            <a:pPr algn="l">
              <a:defRPr sz="3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Generics</a:t>
            </a:r>
          </a:p>
          <a:p>
            <a:pPr>
              <a:defRPr sz="3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163318" indent="-604518" algn="l">
              <a:buSzPct val="100000"/>
              <a:buFont typeface="Helvetica"/>
              <a:buChar char="○"/>
              <a:defRPr sz="3400">
                <a:latin typeface="Bree Serif"/>
                <a:ea typeface="Bree Serif"/>
                <a:cs typeface="Bree Serif"/>
                <a:sym typeface="Bree Serif"/>
              </a:defRPr>
            </a:pPr>
            <a:r>
              <a:t>For better type re-using we have Generics</a:t>
            </a:r>
          </a:p>
          <a:p>
            <a:pPr lvl="1" marL="1163318" indent="-604518" algn="l">
              <a:buSzPct val="100000"/>
              <a:buFont typeface="Helvetica"/>
              <a:buChar char="○"/>
              <a:defRPr sz="3400">
                <a:latin typeface="Bree Serif"/>
                <a:ea typeface="Bree Serif"/>
                <a:cs typeface="Bree Serif"/>
                <a:sym typeface="Bree Serif"/>
              </a:defRPr>
            </a:pPr>
            <a:r>
              <a:t>Generics has constraints that allows creates restriction for types</a:t>
            </a:r>
          </a:p>
        </p:txBody>
      </p:sp>
      <p:pic>
        <p:nvPicPr>
          <p:cNvPr id="180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2082" y="4285253"/>
            <a:ext cx="11580636" cy="27237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253"/>
          <p:cNvSpPr txBox="1"/>
          <p:nvPr/>
        </p:nvSpPr>
        <p:spPr>
          <a:xfrm>
            <a:off x="266600" y="441791"/>
            <a:ext cx="11580637" cy="3196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5" tIns="130025" rIns="130025" bIns="130025" anchor="ctr">
            <a:spAutoFit/>
          </a:bodyPr>
          <a:lstStyle/>
          <a:p>
            <a:pPr algn="l">
              <a:defRPr sz="3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Destructing</a:t>
            </a:r>
          </a:p>
          <a:p>
            <a:pPr>
              <a:defRPr sz="3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163318" indent="-604518" algn="l">
              <a:buSzPct val="100000"/>
              <a:buFont typeface="Helvetica"/>
              <a:buChar char="○"/>
              <a:defRPr sz="2800">
                <a:latin typeface="Bree Serif"/>
                <a:ea typeface="Bree Serif"/>
                <a:cs typeface="Bree Serif"/>
                <a:sym typeface="Bree Serif"/>
              </a:defRPr>
            </a:pPr>
            <a:r>
              <a:t>TypeScript Supports following type of destructing:</a:t>
            </a:r>
          </a:p>
          <a:p>
            <a:pPr lvl="3" marL="1780673" indent="-409073" algn="l">
              <a:spcBef>
                <a:spcPts val="1400"/>
              </a:spcBef>
              <a:buSzPct val="75000"/>
              <a:buChar char="•"/>
              <a:defRPr sz="2800">
                <a:latin typeface="Bree Serif"/>
                <a:ea typeface="Bree Serif"/>
                <a:cs typeface="Bree Serif"/>
                <a:sym typeface="Bree Serif"/>
              </a:defRPr>
            </a:pPr>
            <a:r>
              <a:t>Object destructing</a:t>
            </a:r>
          </a:p>
          <a:p>
            <a:pPr lvl="3" marL="1780673" indent="-409073" algn="l">
              <a:buSzPct val="75000"/>
              <a:buChar char="•"/>
              <a:defRPr sz="2800">
                <a:latin typeface="Bree Serif"/>
                <a:ea typeface="Bree Serif"/>
                <a:cs typeface="Bree Serif"/>
                <a:sym typeface="Bree Serif"/>
              </a:defRPr>
            </a:pPr>
            <a:r>
              <a:t>Array destructing</a:t>
            </a:r>
          </a:p>
          <a:p>
            <a:pPr lvl="3" marL="1780673" indent="-409073" algn="l">
              <a:buSzPct val="75000"/>
              <a:buChar char="•"/>
              <a:defRPr sz="2800">
                <a:latin typeface="Bree Serif"/>
                <a:ea typeface="Bree Serif"/>
                <a:cs typeface="Bree Serif"/>
                <a:sym typeface="Bree Serif"/>
              </a:defRPr>
            </a:pPr>
            <a:r>
              <a:t>Module destructing</a:t>
            </a:r>
          </a:p>
        </p:txBody>
      </p:sp>
      <p:pic>
        <p:nvPicPr>
          <p:cNvPr id="183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3581" y="4578878"/>
            <a:ext cx="10557638" cy="34103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818"/>
            <a:ext cx="13004802" cy="9759236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Shape 257"/>
          <p:cNvSpPr txBox="1"/>
          <p:nvPr/>
        </p:nvSpPr>
        <p:spPr>
          <a:xfrm>
            <a:off x="127714" y="-114789"/>
            <a:ext cx="11580637" cy="3552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5" tIns="130025" rIns="130025" bIns="130025" anchor="ctr">
            <a:spAutoFit/>
          </a:bodyPr>
          <a:lstStyle/>
          <a:p>
            <a:pPr>
              <a:defRPr sz="3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Destructing</a:t>
            </a:r>
          </a:p>
          <a:p>
            <a:pPr>
              <a:defRPr sz="3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163318" indent="-604518">
              <a:buSzPct val="100000"/>
              <a:buFont typeface="Helvetica"/>
              <a:buChar char="○"/>
              <a:defRPr sz="3400">
                <a:latin typeface="Bree Serif"/>
                <a:ea typeface="Bree Serif"/>
                <a:cs typeface="Bree Serif"/>
                <a:sym typeface="Bree Serif"/>
              </a:defRPr>
            </a:pPr>
            <a:r>
              <a:t>TypeScript Supports following type of destructing:</a:t>
            </a:r>
          </a:p>
          <a:p>
            <a:pPr lvl="1" marL="1518918" indent="-604518">
              <a:spcBef>
                <a:spcPts val="1400"/>
              </a:spcBef>
              <a:buSzPct val="100000"/>
              <a:buFont typeface="Helvetica"/>
              <a:buChar char="✦"/>
              <a:defRPr sz="3400">
                <a:latin typeface="Bree Serif"/>
                <a:ea typeface="Bree Serif"/>
                <a:cs typeface="Bree Serif"/>
                <a:sym typeface="Bree Serif"/>
              </a:defRPr>
            </a:pPr>
            <a:r>
              <a:t>Object destructing</a:t>
            </a:r>
          </a:p>
          <a:p>
            <a:pPr lvl="1" marL="1518918" indent="-604518">
              <a:buSzPct val="100000"/>
              <a:buFont typeface="Helvetica"/>
              <a:buChar char="✦"/>
              <a:defRPr sz="3400">
                <a:latin typeface="Bree Serif"/>
                <a:ea typeface="Bree Serif"/>
                <a:cs typeface="Bree Serif"/>
                <a:sym typeface="Bree Serif"/>
              </a:defRPr>
            </a:pPr>
            <a:r>
              <a:t>Array destructing</a:t>
            </a:r>
          </a:p>
          <a:p>
            <a:pPr lvl="1" marL="1518918" indent="-604518">
              <a:buSzPct val="100000"/>
              <a:buFont typeface="Helvetica"/>
              <a:buChar char="✦"/>
              <a:defRPr sz="3400">
                <a:latin typeface="Bree Serif"/>
                <a:ea typeface="Bree Serif"/>
                <a:cs typeface="Bree Serif"/>
                <a:sym typeface="Bree Serif"/>
              </a:defRPr>
            </a:pPr>
            <a:r>
              <a:t>Module destructing</a:t>
            </a:r>
          </a:p>
        </p:txBody>
      </p:sp>
      <p:pic>
        <p:nvPicPr>
          <p:cNvPr id="187" name="01.tiff" descr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3581" y="5450073"/>
            <a:ext cx="10557638" cy="3410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01.jpg" descr="01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8520" y="-216897"/>
            <a:ext cx="13061842" cy="101873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264"/>
          <p:cNvSpPr txBox="1"/>
          <p:nvPr/>
        </p:nvSpPr>
        <p:spPr>
          <a:xfrm>
            <a:off x="903136" y="3464076"/>
            <a:ext cx="11198527" cy="2825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3" tIns="130023" rIns="130023" bIns="130023" anchor="ctr">
            <a:spAutoFit/>
          </a:bodyPr>
          <a:lstStyle>
            <a:lvl1pPr>
              <a:defRPr b="1" sz="8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Thank you for your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76"/>
          <p:cNvSpPr txBox="1"/>
          <p:nvPr/>
        </p:nvSpPr>
        <p:spPr>
          <a:xfrm>
            <a:off x="418025" y="1277272"/>
            <a:ext cx="9534295" cy="76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5" tIns="130025" rIns="130025" bIns="130025" anchor="ctr">
            <a:spAutoFit/>
          </a:bodyPr>
          <a:lstStyle>
            <a:lvl1pPr>
              <a:defRPr sz="3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History</a:t>
            </a:r>
          </a:p>
        </p:txBody>
      </p:sp>
      <p:sp>
        <p:nvSpPr>
          <p:cNvPr id="126" name="Shape 177"/>
          <p:cNvSpPr txBox="1"/>
          <p:nvPr/>
        </p:nvSpPr>
        <p:spPr>
          <a:xfrm>
            <a:off x="367522" y="2412637"/>
            <a:ext cx="7297283" cy="4324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5" tIns="130025" rIns="130025" bIns="130025" anchor="ctr">
            <a:spAutoFit/>
          </a:bodyPr>
          <a:lstStyle/>
          <a:p>
            <a:pPr marL="599440" indent="-497840" algn="l">
              <a:buSzPct val="100000"/>
              <a:buFont typeface="Helvetica"/>
              <a:buChar char="●"/>
              <a:defRPr sz="2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TypeScript development began in late 2012. Its creator is Anders Hejlsberg. He also developed such languages as Delphi, C#. Project develop as open source.</a:t>
            </a:r>
          </a:p>
          <a:p>
            <a:pPr algn="l">
              <a:defRPr sz="2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</a:p>
          <a:p>
            <a:pPr marL="599440" indent="-497840" algn="l">
              <a:buSzPct val="100000"/>
              <a:buFont typeface="Helvetica"/>
              <a:buChar char="●"/>
              <a:defRPr sz="2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And from the very beginning of new language began to spread rapidly because of their flexibility and performance. </a:t>
            </a:r>
          </a:p>
        </p:txBody>
      </p:sp>
      <p:pic>
        <p:nvPicPr>
          <p:cNvPr id="127" name="image6.jpeg" descr="image6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67605" y="1795857"/>
            <a:ext cx="4517633" cy="61618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81"/>
          <p:cNvSpPr txBox="1"/>
          <p:nvPr/>
        </p:nvSpPr>
        <p:spPr>
          <a:xfrm>
            <a:off x="186712" y="2752210"/>
            <a:ext cx="8225234" cy="3727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5" tIns="130025" rIns="130025" bIns="130025" anchor="ctr">
            <a:spAutoFit/>
          </a:bodyPr>
          <a:lstStyle/>
          <a:p>
            <a:pPr algn="l">
              <a:defRPr sz="3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TypeScript Specifications</a:t>
            </a:r>
          </a:p>
          <a:p>
            <a:pPr algn="l">
              <a:defRPr sz="3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056639" indent="-497839" algn="l">
              <a:buSzPct val="100000"/>
              <a:buFont typeface="Helvetica"/>
              <a:buChar char="○"/>
              <a:defRPr sz="2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Static typization.</a:t>
            </a:r>
          </a:p>
          <a:p>
            <a:pPr lvl="1" marL="1056639" indent="-497839" algn="l">
              <a:buSzPct val="100000"/>
              <a:buFont typeface="Helvetica"/>
              <a:buChar char="○"/>
              <a:defRPr sz="2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 Support.</a:t>
            </a:r>
          </a:p>
          <a:p>
            <a:pPr lvl="1" marL="1056639" indent="-497839" algn="l">
              <a:buSzPct val="100000"/>
              <a:buFont typeface="Helvetica"/>
              <a:buChar char="○"/>
              <a:defRPr sz="2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Interfaces and abstract classes support.</a:t>
            </a:r>
          </a:p>
          <a:p>
            <a:pPr lvl="1" marL="1056639" indent="-497839" algn="l">
              <a:buSzPct val="100000"/>
              <a:buFont typeface="Helvetica"/>
              <a:buChar char="○"/>
              <a:defRPr sz="2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Namespaces and modules.</a:t>
            </a:r>
          </a:p>
          <a:p>
            <a:pPr lvl="1" marL="1056639" indent="-497839" algn="l">
              <a:buSzPct val="100000"/>
              <a:buFont typeface="Helvetica"/>
              <a:buChar char="○"/>
              <a:defRPr sz="2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Full - ES6 feature support.</a:t>
            </a:r>
          </a:p>
          <a:p>
            <a:pPr lvl="1" marL="1056639" indent="-497839" algn="l">
              <a:buSzPct val="100000"/>
              <a:buFont typeface="Helvetica"/>
              <a:buChar char="○"/>
              <a:defRPr sz="2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Search errors at compilation time.</a:t>
            </a:r>
          </a:p>
        </p:txBody>
      </p:sp>
      <p:pic>
        <p:nvPicPr>
          <p:cNvPr id="130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30949" y="2725911"/>
            <a:ext cx="4515558" cy="45155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85"/>
          <p:cNvSpPr txBox="1"/>
          <p:nvPr/>
        </p:nvSpPr>
        <p:spPr>
          <a:xfrm>
            <a:off x="1050878" y="2403624"/>
            <a:ext cx="10903044" cy="4946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5" tIns="130025" rIns="130025" bIns="130025" anchor="ctr">
            <a:spAutoFit/>
          </a:bodyPr>
          <a:lstStyle/>
          <a:p>
            <a:pPr>
              <a:defRPr sz="3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Transpiling</a:t>
            </a:r>
          </a:p>
          <a:p>
            <a:pPr algn="l">
              <a:defRPr sz="3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056639" indent="-497839" algn="l">
              <a:buSzPct val="100000"/>
              <a:buFont typeface="Helvetica"/>
              <a:buChar char="○"/>
              <a:defRPr sz="2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Typescript language with static typization and transpilation to JavaScript</a:t>
            </a:r>
          </a:p>
          <a:p>
            <a:pPr lvl="1" marL="1056639" indent="-497839" algn="l">
              <a:buSzPct val="100000"/>
              <a:buFont typeface="Helvetica"/>
              <a:buChar char="○"/>
              <a:defRPr sz="2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In TypeScript configuration you can to set JavaScript version, how output result transpilation.</a:t>
            </a:r>
          </a:p>
          <a:p>
            <a:pPr lvl="1" marL="1056639" indent="-497839" algn="l">
              <a:buSzPct val="100000"/>
              <a:buFont typeface="Helvetica"/>
              <a:buChar char="○"/>
              <a:defRPr sz="2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TypeScript support transpilation to next JavaScript versions:</a:t>
            </a:r>
          </a:p>
          <a:p>
            <a:pPr lvl="2" marL="1513839" indent="-497839" algn="l">
              <a:buSzPct val="100000"/>
              <a:buFont typeface="Helvetica"/>
              <a:buChar char="■"/>
              <a:defRPr sz="2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ECMAScript 6</a:t>
            </a:r>
          </a:p>
          <a:p>
            <a:pPr lvl="2" marL="1513839" indent="-497839" algn="l">
              <a:buSzPct val="100000"/>
              <a:buFont typeface="Helvetica"/>
              <a:buChar char="■"/>
              <a:defRPr sz="2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ECMAScript 5</a:t>
            </a:r>
          </a:p>
          <a:p>
            <a:pPr lvl="2" marL="1513839" indent="-497839" algn="l">
              <a:buSzPct val="100000"/>
              <a:buFont typeface="Helvetica"/>
              <a:buChar char="■"/>
              <a:defRPr sz="2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ECMAScript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88"/>
          <p:cNvSpPr txBox="1"/>
          <p:nvPr/>
        </p:nvSpPr>
        <p:spPr>
          <a:xfrm>
            <a:off x="-3712525" y="225045"/>
            <a:ext cx="10903044" cy="127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5" tIns="130025" rIns="130025" bIns="130025" anchor="ctr">
            <a:spAutoFit/>
          </a:bodyPr>
          <a:lstStyle>
            <a:lvl1pPr>
              <a:defRPr sz="3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Data Types</a:t>
            </a:r>
          </a:p>
        </p:txBody>
      </p:sp>
      <p:graphicFrame>
        <p:nvGraphicFramePr>
          <p:cNvPr id="135" name="Table 189"/>
          <p:cNvGraphicFramePr/>
          <p:nvPr/>
        </p:nvGraphicFramePr>
        <p:xfrm>
          <a:off x="1361016" y="1335803"/>
          <a:ext cx="10295468" cy="704426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141383"/>
                <a:gridCol w="5141383"/>
              </a:tblGrid>
              <a:tr h="63659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TypeScript</a:t>
                      </a:r>
                    </a:p>
                  </a:txBody>
                  <a:tcPr marL="91425" marR="91425" marT="91425" marB="91425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JavaScript</a:t>
                      </a:r>
                    </a:p>
                  </a:txBody>
                  <a:tcPr marL="91425" marR="91425" marT="91425" marB="91425" anchor="ctr" anchorCtr="0" horzOverflow="overflow"/>
                </a:tc>
              </a:tr>
              <a:tr h="5371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number</a:t>
                      </a:r>
                    </a:p>
                  </a:txBody>
                  <a:tcPr marL="91425" marR="91425" marT="91425" marB="91425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Number</a:t>
                      </a:r>
                    </a:p>
                  </a:txBody>
                  <a:tcPr marL="91425" marR="91425" marT="91425" marB="91425" anchor="ctr" anchorCtr="0" horzOverflow="overflow"/>
                </a:tc>
              </a:tr>
              <a:tr h="5371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string</a:t>
                      </a:r>
                    </a:p>
                  </a:txBody>
                  <a:tcPr marL="91425" marR="91425" marT="91425" marB="91425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String</a:t>
                      </a:r>
                    </a:p>
                  </a:txBody>
                  <a:tcPr marL="91425" marR="91425" marT="91425" marB="91425" anchor="ctr" anchorCtr="0" horzOverflow="overflow"/>
                </a:tc>
              </a:tr>
              <a:tr h="5371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boolean</a:t>
                      </a:r>
                    </a:p>
                  </a:txBody>
                  <a:tcPr marL="91425" marR="91425" marT="91425" marB="91425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Boolean</a:t>
                      </a:r>
                    </a:p>
                  </a:txBody>
                  <a:tcPr marL="91425" marR="91425" marT="91425" marB="91425" anchor="ctr" anchorCtr="0" horzOverflow="overflow"/>
                </a:tc>
              </a:tr>
              <a:tr h="5371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object</a:t>
                      </a:r>
                    </a:p>
                  </a:txBody>
                  <a:tcPr marL="91425" marR="91425" marT="91425" marB="91425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Object</a:t>
                      </a:r>
                    </a:p>
                  </a:txBody>
                  <a:tcPr marL="91425" marR="91425" marT="91425" marB="91425" anchor="ctr" anchorCtr="0" horzOverflow="overflow"/>
                </a:tc>
              </a:tr>
              <a:tr h="5371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undefined</a:t>
                      </a:r>
                    </a:p>
                  </a:txBody>
                  <a:tcPr marL="91425" marR="91425" marT="91425" marB="91425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undefined</a:t>
                      </a:r>
                    </a:p>
                  </a:txBody>
                  <a:tcPr marL="91425" marR="91425" marT="91425" marB="91425" anchor="ctr" anchorCtr="0" horzOverflow="overflow"/>
                </a:tc>
              </a:tr>
              <a:tr h="5371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null</a:t>
                      </a:r>
                    </a:p>
                  </a:txBody>
                  <a:tcPr marL="91425" marR="91425" marT="91425" marB="91425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null</a:t>
                      </a:r>
                    </a:p>
                  </a:txBody>
                  <a:tcPr marL="91425" marR="91425" marT="91425" marB="91425" anchor="ctr" anchorCtr="0" horzOverflow="overflow"/>
                </a:tc>
              </a:tr>
              <a:tr h="5371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enum</a:t>
                      </a:r>
                    </a:p>
                  </a:txBody>
                  <a:tcPr marL="91425" marR="91425" marT="91425" marB="91425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</a:p>
                  </a:txBody>
                  <a:tcPr marL="91425" marR="91425" marT="91425" marB="91425" anchor="ctr" anchorCtr="0" horzOverflow="overflow"/>
                </a:tc>
              </a:tr>
              <a:tr h="5371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Array</a:t>
                      </a:r>
                    </a:p>
                  </a:txBody>
                  <a:tcPr marL="91425" marR="91425" marT="91425" marB="91425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</a:p>
                  </a:txBody>
                  <a:tcPr marL="91425" marR="91425" marT="91425" marB="91425" anchor="ctr" anchorCtr="0" horzOverflow="overflow"/>
                </a:tc>
              </a:tr>
              <a:tr h="5371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Tupple</a:t>
                      </a:r>
                    </a:p>
                  </a:txBody>
                  <a:tcPr marL="91425" marR="91425" marT="91425" marB="91425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</a:p>
                  </a:txBody>
                  <a:tcPr marL="91425" marR="91425" marT="91425" marB="91425" anchor="ctr" anchorCtr="0" horzOverflow="overflow"/>
                </a:tc>
              </a:tr>
              <a:tr h="5371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any</a:t>
                      </a:r>
                    </a:p>
                  </a:txBody>
                  <a:tcPr marL="91425" marR="91425" marT="91425" marB="91425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</a:p>
                  </a:txBody>
                  <a:tcPr marL="91425" marR="91425" marT="91425" marB="91425" anchor="ctr" anchorCtr="0" horzOverflow="overflow"/>
                </a:tc>
              </a:tr>
              <a:tr h="5371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never</a:t>
                      </a:r>
                    </a:p>
                  </a:txBody>
                  <a:tcPr marL="91425" marR="91425" marT="91425" marB="91425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</a:p>
                  </a:txBody>
                  <a:tcPr marL="91425" marR="91425" marT="91425" marB="91425" anchor="ctr" anchorCtr="0" horzOverflow="overflow"/>
                </a:tc>
              </a:tr>
              <a:tr h="5371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void</a:t>
                      </a:r>
                    </a:p>
                  </a:txBody>
                  <a:tcPr marL="91425" marR="91425" marT="91425" marB="91425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</a:p>
                  </a:txBody>
                  <a:tcPr marL="91425" marR="91425" marT="91425" marB="91425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92"/>
          <p:cNvSpPr txBox="1"/>
          <p:nvPr/>
        </p:nvSpPr>
        <p:spPr>
          <a:xfrm>
            <a:off x="1050878" y="2403624"/>
            <a:ext cx="10903044" cy="4946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5" tIns="130025" rIns="130025" bIns="130025" anchor="ctr">
            <a:spAutoFit/>
          </a:bodyPr>
          <a:lstStyle/>
          <a:p>
            <a:pPr>
              <a:defRPr sz="3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Variables and constants</a:t>
            </a:r>
          </a:p>
          <a:p>
            <a:pPr>
              <a:defRPr sz="3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056639" indent="-497839" algn="l">
              <a:buSzPct val="100000"/>
              <a:buFont typeface="Helvetica"/>
              <a:buChar char="○"/>
              <a:defRPr sz="2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To declare variable  you use </a:t>
            </a:r>
            <a:r>
              <a:rPr>
                <a:solidFill>
                  <a:srgbClr val="0000FF"/>
                </a:solidFill>
              </a:rPr>
              <a:t>var</a:t>
            </a:r>
            <a:r>
              <a:t> and </a:t>
            </a:r>
            <a:r>
              <a:rPr>
                <a:solidFill>
                  <a:srgbClr val="0000FF"/>
                </a:solidFill>
              </a:rPr>
              <a:t>let</a:t>
            </a:r>
            <a:r>
              <a:t>.</a:t>
            </a:r>
          </a:p>
          <a:p>
            <a:pPr lvl="1" marL="1056639" indent="-497839" algn="l">
              <a:buSzPct val="100000"/>
              <a:buFont typeface="Helvetica"/>
              <a:buChar char="○"/>
              <a:defRPr sz="2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For type definition use colon.</a:t>
            </a:r>
          </a:p>
          <a:p>
            <a:pPr lvl="1" marL="1056639" indent="-497839" algn="l">
              <a:buSzPct val="100000"/>
              <a:buFont typeface="Helvetica"/>
              <a:buChar char="○"/>
              <a:defRPr sz="2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For constant definition use </a:t>
            </a:r>
            <a:r>
              <a:rPr>
                <a:solidFill>
                  <a:srgbClr val="0000FF"/>
                </a:solidFill>
              </a:rPr>
              <a:t>const</a:t>
            </a:r>
            <a:r>
              <a:t>. </a:t>
            </a:r>
          </a:p>
          <a:p>
            <a:pPr lvl="1" marL="1056639" indent="-497839" algn="l">
              <a:buSzPct val="100000"/>
              <a:buFont typeface="Helvetica"/>
              <a:buChar char="○"/>
              <a:defRPr sz="2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Const like let declaration but , as their implies, their value cannot be changed once they are bound. In other worlds, they has the same scoping ruler as let, but you can’t re-assign to them.</a:t>
            </a:r>
          </a:p>
          <a:p>
            <a:pPr lvl="1" marL="1056639" indent="-497839" algn="l">
              <a:buSzPct val="100000"/>
              <a:buFont typeface="Helvetica"/>
              <a:buChar char="○"/>
              <a:defRPr sz="2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This should not be confused with the idea that the values they refer to are immutable.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95"/>
          <p:cNvSpPr txBox="1"/>
          <p:nvPr/>
        </p:nvSpPr>
        <p:spPr>
          <a:xfrm>
            <a:off x="253974" y="227833"/>
            <a:ext cx="7512514" cy="127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5" tIns="130025" rIns="130025" bIns="130025" anchor="ctr">
            <a:spAutoFit/>
          </a:bodyPr>
          <a:lstStyle>
            <a:lvl1pPr algn="l">
              <a:defRPr sz="3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Variables and constants</a:t>
            </a:r>
          </a:p>
        </p:txBody>
      </p:sp>
      <p:pic>
        <p:nvPicPr>
          <p:cNvPr id="140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5041" y="2391364"/>
            <a:ext cx="9794718" cy="51639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99"/>
          <p:cNvSpPr txBox="1"/>
          <p:nvPr/>
        </p:nvSpPr>
        <p:spPr>
          <a:xfrm>
            <a:off x="1050878" y="2590565"/>
            <a:ext cx="10903044" cy="457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5" tIns="130025" rIns="130025" bIns="130025" anchor="ctr">
            <a:spAutoFit/>
          </a:bodyPr>
          <a:lstStyle/>
          <a:p>
            <a:pPr>
              <a:defRPr sz="3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Types tips and tricks</a:t>
            </a:r>
          </a:p>
          <a:p>
            <a:pPr>
              <a:defRPr sz="3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056639" indent="-497839" algn="l">
              <a:buSzPct val="100000"/>
              <a:buFont typeface="Helvetica"/>
              <a:buChar char="○"/>
              <a:defRPr sz="2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All valid JavaScript is valid for TypeScript</a:t>
            </a:r>
          </a:p>
          <a:p>
            <a:pPr lvl="1" marL="1056639" indent="-497839" algn="l">
              <a:buSzPct val="100000"/>
              <a:buFont typeface="Helvetica"/>
              <a:buChar char="○"/>
              <a:defRPr sz="2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If you define value and not set it type  TypeScript set its type as first value of these variable.</a:t>
            </a:r>
          </a:p>
          <a:p>
            <a:pPr lvl="1" marL="1056639" indent="-497839" algn="l">
              <a:buSzPct val="100000"/>
              <a:buFont typeface="Helvetica"/>
              <a:buChar char="○"/>
              <a:defRPr sz="2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When you define value type you can’t change this type.</a:t>
            </a:r>
          </a:p>
          <a:p>
            <a:pPr lvl="1" marL="1056639" indent="-497839" algn="l">
              <a:buSzPct val="100000"/>
              <a:buFont typeface="Helvetica"/>
              <a:buChar char="○"/>
              <a:defRPr sz="2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You can’t assign variables of one type to another.</a:t>
            </a:r>
          </a:p>
          <a:p>
            <a:pPr lvl="1" marL="1056639" indent="-497839" algn="l">
              <a:buSzPct val="100000"/>
              <a:buFont typeface="Helvetica"/>
              <a:buChar char="○"/>
              <a:defRPr sz="2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Only type for type </a:t>
            </a:r>
            <a:r>
              <a:rPr>
                <a:solidFill>
                  <a:srgbClr val="0000FF"/>
                </a:solidFill>
              </a:rPr>
              <a:t>any </a:t>
            </a:r>
            <a:r>
              <a:t>you can assign another types.</a:t>
            </a:r>
          </a:p>
          <a:p>
            <a:pPr lvl="1" marL="1056639" indent="-497839" algn="l">
              <a:buSzPct val="100000"/>
              <a:buFont typeface="Helvetica"/>
              <a:buChar char="○"/>
              <a:defRPr sz="2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When you use type </a:t>
            </a:r>
            <a:r>
              <a:rPr>
                <a:solidFill>
                  <a:srgbClr val="0000FF"/>
                </a:solidFill>
              </a:rPr>
              <a:t>any</a:t>
            </a:r>
            <a:r>
              <a:t> you have no idea that’s type would be used.</a:t>
            </a:r>
            <a:r>
              <a:rPr>
                <a:latin typeface="Bree Serif"/>
                <a:ea typeface="Bree Serif"/>
                <a:cs typeface="Bree Serif"/>
                <a:sym typeface="Bree Serif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