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6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19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5" indent="-237065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5" indent="-23706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Прямоугольник"/>
          <p:cNvSpPr txBox="1"/>
          <p:nvPr>
            <p:ph type="body" sz="half" idx="13"/>
          </p:nvPr>
        </p:nvSpPr>
        <p:spPr>
          <a:xfrm>
            <a:off x="4648199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Прямоугольник"/>
          <p:cNvSpPr txBox="1"/>
          <p:nvPr>
            <p:ph type="body" sz="half" idx="13"/>
          </p:nvPr>
        </p:nvSpPr>
        <p:spPr>
          <a:xfrm>
            <a:off x="457198" y="2174875"/>
            <a:ext cx="4040191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Прямоугольник"/>
          <p:cNvSpPr txBox="1"/>
          <p:nvPr>
            <p:ph type="body" sz="quarter" idx="14"/>
          </p:nvPr>
        </p:nvSpPr>
        <p:spPr>
          <a:xfrm>
            <a:off x="4645024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Прямоугольник"/>
          <p:cNvSpPr txBox="1"/>
          <p:nvPr>
            <p:ph type="body" sz="half" idx="15"/>
          </p:nvPr>
        </p:nvSpPr>
        <p:spPr>
          <a:xfrm>
            <a:off x="4645024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Прямоугольник"/>
          <p:cNvSpPr txBox="1"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Изображение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3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7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Прямоугольник"/>
          <p:cNvSpPr txBox="1"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8293484" y="6348796"/>
            <a:ext cx="393317" cy="38023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8.tif"/><Relationship Id="rId4" Type="http://schemas.openxmlformats.org/officeDocument/2006/relationships/image" Target="../media/image1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Angular School…"/>
          <p:cNvSpPr txBox="1"/>
          <p:nvPr/>
        </p:nvSpPr>
        <p:spPr>
          <a:xfrm>
            <a:off x="1218850" y="2345150"/>
            <a:ext cx="5893800" cy="202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</a:t>
            </a:r>
          </a:p>
          <a:p>
            <a:pPr>
              <a:defRPr sz="48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0A0A0A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2. OOP.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OP: Abstract…"/>
          <p:cNvSpPr txBox="1"/>
          <p:nvPr/>
        </p:nvSpPr>
        <p:spPr>
          <a:xfrm>
            <a:off x="89799" y="1168099"/>
            <a:ext cx="7666202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Abstract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can be thought as access modifier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class can’t be directly instantiated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Abstract members can’t be directly accessed it can be implemented in child class only</a:t>
            </a:r>
          </a:p>
        </p:txBody>
      </p:sp>
      <p:pic>
        <p:nvPicPr>
          <p:cNvPr id="19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03" y="3340441"/>
            <a:ext cx="6334096" cy="27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OP: Properties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Properties</a:t>
            </a:r>
          </a:p>
        </p:txBody>
      </p:sp>
      <p:pic>
        <p:nvPicPr>
          <p:cNvPr id="19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79" y="1949430"/>
            <a:ext cx="6687643" cy="3915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OP: Interfaces…"/>
          <p:cNvSpPr txBox="1"/>
          <p:nvPr/>
        </p:nvSpPr>
        <p:spPr>
          <a:xfrm>
            <a:off x="89799" y="1168099"/>
            <a:ext cx="7666202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OOP: Interfaces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defines property and methods that object has to implement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interface is definition of custom data type.</a:t>
            </a:r>
          </a:p>
        </p:txBody>
      </p:sp>
      <p:pic>
        <p:nvPicPr>
          <p:cNvPr id="20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230" y="3065601"/>
            <a:ext cx="5149540" cy="3210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xins…"/>
          <p:cNvSpPr txBox="1"/>
          <p:nvPr/>
        </p:nvSpPr>
        <p:spPr>
          <a:xfrm>
            <a:off x="89799" y="1168099"/>
            <a:ext cx="7666202" cy="324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Mixins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Along with traditional OO hierarchy, another popular way building classes from the reusable components is to build them by combining simplier partial classes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To satisfy this requirements we create stand-in properties and their types for the members that will com from mixins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That satisfy compiler that members will available in runtime.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eneric interfaces and classes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Generic interfaces and classes</a:t>
            </a:r>
          </a:p>
        </p:txBody>
      </p:sp>
      <p:pic>
        <p:nvPicPr>
          <p:cNvPr id="20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66784"/>
            <a:ext cx="9144000" cy="3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ules…"/>
          <p:cNvSpPr txBox="1"/>
          <p:nvPr/>
        </p:nvSpPr>
        <p:spPr>
          <a:xfrm>
            <a:off x="89798" y="1168099"/>
            <a:ext cx="8483119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are designed for organisation of large programs.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help group interfaces and classes in logical structures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is obsolete construction in TypeScript</a:t>
            </a:r>
          </a:p>
        </p:txBody>
      </p:sp>
      <p:pic>
        <p:nvPicPr>
          <p:cNvPr id="20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410" y="3345183"/>
            <a:ext cx="5463894" cy="259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mespaces…"/>
          <p:cNvSpPr txBox="1"/>
          <p:nvPr/>
        </p:nvSpPr>
        <p:spPr>
          <a:xfrm>
            <a:off x="89798" y="1168099"/>
            <a:ext cx="8483119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The same as modules.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Modules removed by Namespace.</a:t>
            </a:r>
          </a:p>
        </p:txBody>
      </p:sp>
      <p:pic>
        <p:nvPicPr>
          <p:cNvPr id="21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49" y="2810497"/>
            <a:ext cx="7121102" cy="3227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corators…"/>
          <p:cNvSpPr txBox="1"/>
          <p:nvPr/>
        </p:nvSpPr>
        <p:spPr>
          <a:xfrm>
            <a:off x="89799" y="1168099"/>
            <a:ext cx="766620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Used to add new functionality to an existing object, without being obtrusive</a:t>
            </a:r>
          </a:p>
        </p:txBody>
      </p:sp>
      <p:pic>
        <p:nvPicPr>
          <p:cNvPr id="215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979" y="2660293"/>
            <a:ext cx="8156042" cy="34032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ecorators…"/>
          <p:cNvSpPr txBox="1"/>
          <p:nvPr/>
        </p:nvSpPr>
        <p:spPr>
          <a:xfrm>
            <a:off x="89799" y="1168099"/>
            <a:ext cx="7666202" cy="1198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 - basic</a:t>
            </a:r>
          </a:p>
        </p:txBody>
      </p:sp>
      <p:pic>
        <p:nvPicPr>
          <p:cNvPr id="21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2" y="2353697"/>
            <a:ext cx="6079539" cy="394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ecorators - Classes"/>
          <p:cNvSpPr txBox="1"/>
          <p:nvPr/>
        </p:nvSpPr>
        <p:spPr>
          <a:xfrm>
            <a:off x="89799" y="1168100"/>
            <a:ext cx="8142635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Classes </a:t>
            </a:r>
          </a:p>
        </p:txBody>
      </p:sp>
      <p:pic>
        <p:nvPicPr>
          <p:cNvPr id="221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68" y="1956448"/>
            <a:ext cx="7420665" cy="391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:…"/>
          <p:cNvSpPr txBox="1"/>
          <p:nvPr/>
        </p:nvSpPr>
        <p:spPr>
          <a:xfrm>
            <a:off x="942721" y="1276224"/>
            <a:ext cx="7587299" cy="338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basic concepts.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 TypeScript.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Classes. Interfaces. Mixins.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Namespaces and Modules.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Decorators.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Promises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Declarations</a:t>
            </a:r>
          </a:p>
        </p:txBody>
      </p:sp>
      <p:pic>
        <p:nvPicPr>
          <p:cNvPr id="170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2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ecorators - Methods"/>
          <p:cNvSpPr txBox="1"/>
          <p:nvPr/>
        </p:nvSpPr>
        <p:spPr>
          <a:xfrm>
            <a:off x="89799" y="1168100"/>
            <a:ext cx="8142635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Decorators - Methods</a:t>
            </a:r>
          </a:p>
        </p:txBody>
      </p:sp>
      <p:pic>
        <p:nvPicPr>
          <p:cNvPr id="224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92" y="2048902"/>
            <a:ext cx="7884016" cy="36306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mises"/>
          <p:cNvSpPr txBox="1"/>
          <p:nvPr/>
        </p:nvSpPr>
        <p:spPr>
          <a:xfrm>
            <a:off x="89799" y="1168100"/>
            <a:ext cx="8142635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Promises</a:t>
            </a:r>
          </a:p>
        </p:txBody>
      </p:sp>
      <p:pic>
        <p:nvPicPr>
          <p:cNvPr id="227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895" y="1714156"/>
            <a:ext cx="7036744" cy="4429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eclare and types"/>
          <p:cNvSpPr txBox="1"/>
          <p:nvPr/>
        </p:nvSpPr>
        <p:spPr>
          <a:xfrm>
            <a:off x="89799" y="1168100"/>
            <a:ext cx="8142635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Declare and types</a:t>
            </a:r>
          </a:p>
        </p:txBody>
      </p:sp>
      <p:pic>
        <p:nvPicPr>
          <p:cNvPr id="230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727" y="2064785"/>
            <a:ext cx="7730545" cy="272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1982"/>
            <a:ext cx="9144002" cy="686196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Destructing…"/>
          <p:cNvSpPr txBox="1"/>
          <p:nvPr/>
        </p:nvSpPr>
        <p:spPr>
          <a:xfrm>
            <a:off x="89799" y="1168099"/>
            <a:ext cx="8142635" cy="2506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34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39" cy="2397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01.jpg" descr="01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Заголово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38" name="Thank you for your attention"/>
          <p:cNvSpPr txBox="1"/>
          <p:nvPr/>
        </p:nvSpPr>
        <p:spPr>
          <a:xfrm>
            <a:off x="312046" y="2594549"/>
            <a:ext cx="854371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OP. Classes…"/>
          <p:cNvSpPr txBox="1"/>
          <p:nvPr/>
        </p:nvSpPr>
        <p:spPr>
          <a:xfrm>
            <a:off x="293923" y="1168099"/>
            <a:ext cx="7624455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Classes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TypeScript support Object Oriented Approach.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Full class support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For define new class use class keyword.</a:t>
            </a:r>
          </a:p>
        </p:txBody>
      </p:sp>
      <p:pic>
        <p:nvPicPr>
          <p:cNvPr id="173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630" y="3121457"/>
            <a:ext cx="6936739" cy="3052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OP. Constructors.…"/>
          <p:cNvSpPr txBox="1"/>
          <p:nvPr/>
        </p:nvSpPr>
        <p:spPr>
          <a:xfrm>
            <a:off x="89799" y="1168099"/>
            <a:ext cx="8724932" cy="2075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Apart from the usual functions of classes have special features designers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defined with keyword constructor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Designers perform initial define of instance properties</a:t>
            </a:r>
          </a:p>
        </p:txBody>
      </p:sp>
      <p:pic>
        <p:nvPicPr>
          <p:cNvPr id="17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5005" y="3195228"/>
            <a:ext cx="4913990" cy="3198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OP. Constructors.…"/>
          <p:cNvSpPr txBox="1"/>
          <p:nvPr/>
        </p:nvSpPr>
        <p:spPr>
          <a:xfrm>
            <a:off x="89799" y="1168099"/>
            <a:ext cx="8724932" cy="1490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Constructors.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Constructor as well as ordinary functions, TypeScript supported overload</a:t>
            </a:r>
          </a:p>
        </p:txBody>
      </p:sp>
      <p:pic>
        <p:nvPicPr>
          <p:cNvPr id="179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0023" y="2763553"/>
            <a:ext cx="5223954" cy="3400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OP. Static.…"/>
          <p:cNvSpPr txBox="1"/>
          <p:nvPr/>
        </p:nvSpPr>
        <p:spPr>
          <a:xfrm>
            <a:off x="89799" y="1168099"/>
            <a:ext cx="7666202" cy="1783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OOP. Static.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Besides usual properties and functions you can define static members </a:t>
            </a:r>
          </a:p>
          <a:p>
            <a:pPr lvl="1" marL="914400" indent="-355600">
              <a:buSzPct val="100000"/>
              <a:buFont typeface="Helvetica"/>
              <a:buChar char="○"/>
              <a:defRPr sz="20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Static members is not available via this</a:t>
            </a:r>
          </a:p>
        </p:txBody>
      </p:sp>
      <p:pic>
        <p:nvPicPr>
          <p:cNvPr id="18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7432" y="3074236"/>
            <a:ext cx="5329136" cy="286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heritance"/>
          <p:cNvSpPr txBox="1"/>
          <p:nvPr/>
        </p:nvSpPr>
        <p:spPr>
          <a:xfrm>
            <a:off x="89799" y="1168099"/>
            <a:ext cx="7666202" cy="894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</a:t>
            </a:r>
          </a:p>
        </p:txBody>
      </p:sp>
      <p:pic>
        <p:nvPicPr>
          <p:cNvPr id="185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923517"/>
            <a:ext cx="7239000" cy="425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nheritance example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Inheritance example</a:t>
            </a:r>
          </a:p>
        </p:txBody>
      </p:sp>
      <p:pic>
        <p:nvPicPr>
          <p:cNvPr id="18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03" y="1753704"/>
            <a:ext cx="4664199" cy="213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4279" y="3454265"/>
            <a:ext cx="5214199" cy="258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OP: Access modifiers."/>
          <p:cNvSpPr txBox="1"/>
          <p:nvPr/>
        </p:nvSpPr>
        <p:spPr>
          <a:xfrm>
            <a:off x="89799" y="1168100"/>
            <a:ext cx="7666202" cy="538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OOP: Access modifiers.</a:t>
            </a:r>
          </a:p>
        </p:txBody>
      </p:sp>
      <p:graphicFrame>
        <p:nvGraphicFramePr>
          <p:cNvPr id="192" name="Таблица"/>
          <p:cNvGraphicFramePr/>
          <p:nvPr/>
        </p:nvGraphicFramePr>
        <p:xfrm>
          <a:off x="366176" y="2460369"/>
          <a:ext cx="8411644" cy="19372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02911"/>
                <a:gridCol w="2102911"/>
                <a:gridCol w="2102911"/>
                <a:gridCol w="2102911"/>
              </a:tblGrid>
              <a:tr h="54860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Accessable On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public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protected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American Typewriter"/>
                          <a:ea typeface="American Typewriter"/>
                          <a:cs typeface="American Typewriter"/>
                          <a:sym typeface="American Typewriter"/>
                        </a:rPr>
                        <a:t>private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instances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  <a:tr h="46288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Class child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yes</a:t>
                      </a:r>
                    </a:p>
                  </a:txBody>
                  <a:tcPr marL="91425" marR="91425" marT="91425" marB="91425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no</a:t>
                      </a:r>
                    </a:p>
                  </a:txBody>
                  <a:tcPr marL="91425" marR="91425" marT="91425" marB="91425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