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11123"/>
            <a:ext cx="7772400" cy="154647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85800" y="3786737"/>
            <a:ext cx="7772400" cy="1046320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FontTx/>
              <a:defRPr>
                <a:solidFill>
                  <a:srgbClr val="666666"/>
                </a:solidFill>
              </a:defRPr>
            </a:lvl2pPr>
            <a:lvl3pPr algn="ctr">
              <a:buClrTx/>
              <a:buFontTx/>
              <a:defRPr>
                <a:solidFill>
                  <a:srgbClr val="666666"/>
                </a:solidFill>
              </a:defRPr>
            </a:lvl3pPr>
            <a:lvl4pPr algn="ctr">
              <a:buClrTx/>
              <a:buFontTx/>
              <a:defRPr>
                <a:solidFill>
                  <a:srgbClr val="666666"/>
                </a:solidFill>
              </a:defRPr>
            </a:lvl4pPr>
            <a:lvl5pPr algn="ctr">
              <a:buClrTx/>
              <a:buFontTx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7" y="1600200"/>
            <a:ext cx="4038603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7" y="2174874"/>
            <a:ext cx="4040191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2" y="1535112"/>
            <a:ext cx="4041778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2" y="2174874"/>
            <a:ext cx="4041778" cy="395129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Text"/>
          <p:cNvSpPr txBox="1"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399" cy="804864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 rot="5400000">
            <a:off x="4732337" y="2171700"/>
            <a:ext cx="5851528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8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457200" y="5875077"/>
            <a:ext cx="8229600" cy="69269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FontTx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FontTx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6553200" y="6348797"/>
            <a:ext cx="393314" cy="380230"/>
          </a:xfrm>
          <a:prstGeom prst="rect">
            <a:avLst/>
          </a:prstGeom>
        </p:spPr>
        <p:txBody>
          <a:bodyPr lIns="91422" tIns="91422" rIns="91422" bIns="91422"/>
          <a:lstStyle>
            <a:lvl1pPr algn="l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5"/>
            <a:ext cx="8229600" cy="1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6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85800" y="2130424"/>
            <a:ext cx="7772400" cy="1470028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9"/>
          <p:cNvSpPr txBox="1"/>
          <p:nvPr/>
        </p:nvSpPr>
        <p:spPr>
          <a:xfrm>
            <a:off x="1742600" y="2594548"/>
            <a:ext cx="5682601" cy="109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solidFill>
                  <a:srgbClr val="040404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Hello Node</a:t>
            </a:r>
          </a:p>
        </p:txBody>
      </p:sp>
      <p:sp>
        <p:nvSpPr>
          <p:cNvPr id="168" name="Shape 170"/>
          <p:cNvSpPr txBox="1"/>
          <p:nvPr/>
        </p:nvSpPr>
        <p:spPr>
          <a:xfrm>
            <a:off x="838200" y="3716525"/>
            <a:ext cx="7772400" cy="728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i="1" sz="3600">
                <a:solidFill>
                  <a:srgbClr val="070707"/>
                </a:solidFill>
                <a:latin typeface="Alegreya"/>
                <a:ea typeface="Alegreya"/>
                <a:cs typeface="Alegreya"/>
                <a:sym typeface="Alegreya"/>
              </a:defRPr>
            </a:lvl1pPr>
          </a:lstStyle>
          <a:p>
            <a:pPr/>
            <a:r>
              <a:t>NodeSchool. - Lecture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202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sz="2200">
                <a:solidFill>
                  <a:srgbClr val="06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this</a:t>
            </a:r>
            <a:r>
              <a:rPr>
                <a:solidFill>
                  <a:srgbClr val="000000"/>
                </a:solidFill>
              </a:rPr>
              <a:t>.btnOK.Click </a:t>
            </a:r>
            <a:r>
              <a:rPr>
                <a:solidFill>
                  <a:srgbClr val="008000"/>
                </a:solidFill>
              </a:rPr>
              <a:t>+=</a:t>
            </a:r>
            <a:r>
              <a:rPr>
                <a:solidFill>
                  <a:srgbClr val="000000"/>
                </a:solidFill>
              </a:rPr>
              <a:t> </a:t>
            </a:r>
            <a:r>
              <a:t>this</a:t>
            </a:r>
            <a:r>
              <a:rPr>
                <a:solidFill>
                  <a:srgbClr val="000000"/>
                </a:solidFill>
              </a:rPr>
              <a:t>.btnOK_Click</a:t>
            </a:r>
            <a:r>
              <a:rPr>
                <a:solidFill>
                  <a:srgbClr val="008000"/>
                </a:solidFill>
              </a:rPr>
              <a:t>;</a:t>
            </a:r>
            <a:br>
              <a:rPr>
                <a:solidFill>
                  <a:srgbClr val="008000"/>
                </a:solidFill>
              </a:rPr>
            </a:br>
            <a:r>
              <a:rPr>
                <a:solidFill>
                  <a:srgbClr val="000000"/>
                </a:solidFill>
              </a:rPr>
              <a:t> 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 </a:t>
            </a:r>
            <a:br>
              <a:rPr>
                <a:solidFill>
                  <a:srgbClr val="000000"/>
                </a:solidFill>
              </a:rPr>
            </a:b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btnOK_Click(</a:t>
            </a:r>
            <a:r>
              <a:rPr>
                <a:solidFill>
                  <a:srgbClr val="FF0000"/>
                </a:solidFill>
              </a:rPr>
              <a:t>object</a:t>
            </a:r>
            <a:r>
              <a:rPr>
                <a:solidFill>
                  <a:srgbClr val="000000"/>
                </a:solidFill>
              </a:rPr>
              <a:t> sender,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                         </a:t>
            </a:r>
            <a:r>
              <a:rPr>
                <a:solidFill>
                  <a:srgbClr val="FF0000"/>
                </a:solidFill>
              </a:rPr>
              <a:t>EventArgs</a:t>
            </a:r>
            <a:r>
              <a:rPr>
                <a:solidFill>
                  <a:srgbClr val="000000"/>
                </a:solidFill>
              </a:rPr>
              <a:t> e)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  </a:t>
            </a:r>
            <a:r>
              <a:rPr i="1">
                <a:solidFill>
                  <a:srgbClr val="008080"/>
                </a:solidFill>
              </a:rPr>
              <a:t>// ...</a:t>
            </a:r>
            <a:br>
              <a:rPr i="1">
                <a:solidFill>
                  <a:srgbClr val="008080"/>
                </a:solidFill>
              </a:rPr>
            </a:b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205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$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"#ok-button"</a:t>
            </a:r>
            <a:r>
              <a:rPr>
                <a:solidFill>
                  <a:srgbClr val="009900"/>
                </a:solidFill>
              </a:rPr>
              <a:t>)</a:t>
            </a:r>
            <a:r>
              <a:t>.</a:t>
            </a:r>
            <a:r>
              <a:rPr>
                <a:solidFill>
                  <a:srgbClr val="660066"/>
                </a:solidFill>
              </a:rPr>
              <a:t>click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</a:t>
            </a:r>
            <a:r>
              <a:rPr i="1">
                <a:solidFill>
                  <a:srgbClr val="006600"/>
                </a:solidFill>
              </a:rPr>
              <a:t>// ...</a:t>
            </a:r>
            <a:br>
              <a:rPr i="1">
                <a:solidFill>
                  <a:srgbClr val="006600"/>
                </a:solidFill>
              </a:rPr>
            </a:b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t>setTimeout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</a:t>
            </a:r>
            <a:r>
              <a:rPr i="1">
                <a:solidFill>
                  <a:srgbClr val="006600"/>
                </a:solidFill>
              </a:rPr>
              <a:t>// ...</a:t>
            </a:r>
            <a:br>
              <a:rPr i="1">
                <a:solidFill>
                  <a:srgbClr val="006600"/>
                </a:solidFill>
              </a:rPr>
            </a:br>
            <a:r>
              <a:rPr>
                <a:solidFill>
                  <a:srgbClr val="009900"/>
                </a:solidFill>
              </a:rPr>
              <a:t>}</a:t>
            </a:r>
            <a:r>
              <a:rPr>
                <a:solidFill>
                  <a:srgbClr val="339933"/>
                </a:solidFill>
              </a:rPr>
              <a:t>,</a:t>
            </a:r>
            <a:r>
              <a:t> </a:t>
            </a:r>
            <a:r>
              <a:rPr>
                <a:solidFill>
                  <a:srgbClr val="CC0000"/>
                </a:solidFill>
              </a:rPr>
              <a:t>100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t>$.</a:t>
            </a:r>
            <a:r>
              <a:rPr>
                <a:solidFill>
                  <a:srgbClr val="660066"/>
                </a:solidFill>
              </a:rPr>
              <a:t>get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"http://example.com"</a:t>
            </a:r>
            <a:r>
              <a:rPr>
                <a:solidFill>
                  <a:srgbClr val="339933"/>
                </a:solidFill>
              </a:rPr>
              <a:t>,</a:t>
            </a:r>
            <a:r>
              <a:t> 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</a:t>
            </a:r>
            <a:r>
              <a:t>result</a:t>
            </a:r>
            <a:r>
              <a:rPr>
                <a:solidFill>
                  <a:srgbClr val="009900"/>
                </a:solidFill>
              </a:rPr>
              <a:t>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</a:t>
            </a:r>
            <a:r>
              <a:rPr i="1">
                <a:solidFill>
                  <a:srgbClr val="006600"/>
                </a:solidFill>
              </a:rPr>
              <a:t>// ...</a:t>
            </a:r>
            <a:br>
              <a:rPr i="1">
                <a:solidFill>
                  <a:srgbClr val="006600"/>
                </a:solidFill>
              </a:rPr>
            </a:b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208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Some event loop subtleties</a:t>
            </a:r>
          </a:p>
        </p:txBody>
      </p:sp>
      <p:sp>
        <p:nvSpPr>
          <p:cNvPr id="196" name="Shape 209"/>
          <p:cNvSpPr txBox="1"/>
          <p:nvPr>
            <p:ph type="body" sz="half" idx="4294967295"/>
          </p:nvPr>
        </p:nvSpPr>
        <p:spPr>
          <a:xfrm>
            <a:off x="2127849" y="1821558"/>
            <a:ext cx="4888301" cy="3214884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Yielding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Async’s not sync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Errors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It’s not magic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212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Yielding</a:t>
            </a:r>
          </a:p>
        </p:txBody>
      </p:sp>
      <p:sp>
        <p:nvSpPr>
          <p:cNvPr id="199" name="Shape 213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console.</a:t>
            </a:r>
            <a:r>
              <a:rPr>
                <a:solidFill>
                  <a:srgbClr val="660066"/>
                </a:solidFill>
              </a:rPr>
              <a:t>log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"1"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t>$.</a:t>
            </a:r>
            <a:r>
              <a:rPr>
                <a:solidFill>
                  <a:srgbClr val="660066"/>
                </a:solidFill>
              </a:rPr>
              <a:t>get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"/echo/2"</a:t>
            </a:r>
            <a:r>
              <a:rPr>
                <a:solidFill>
                  <a:srgbClr val="339933"/>
                </a:solidFill>
              </a:rPr>
              <a:t>,</a:t>
            </a:r>
            <a:r>
              <a:t> 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</a:t>
            </a:r>
            <a:r>
              <a:t>result</a:t>
            </a:r>
            <a:r>
              <a:rPr>
                <a:solidFill>
                  <a:srgbClr val="009900"/>
                </a:solidFill>
              </a:rPr>
              <a:t>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console.</a:t>
            </a:r>
            <a:r>
              <a:rPr>
                <a:solidFill>
                  <a:srgbClr val="660066"/>
                </a:solidFill>
              </a:rPr>
              <a:t>log</a:t>
            </a:r>
            <a:r>
              <a:rPr>
                <a:solidFill>
                  <a:srgbClr val="009900"/>
                </a:solidFill>
              </a:rPr>
              <a:t>(</a:t>
            </a:r>
            <a:r>
              <a:t>result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t>console.</a:t>
            </a:r>
            <a:r>
              <a:rPr>
                <a:solidFill>
                  <a:srgbClr val="660066"/>
                </a:solidFill>
              </a:rPr>
              <a:t>log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"3"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rPr i="1">
                <a:solidFill>
                  <a:srgbClr val="006600"/>
                </a:solidFill>
              </a:rPr>
              <a:t>// 1, 3,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16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Async’s not sync</a:t>
            </a:r>
          </a:p>
        </p:txBody>
      </p:sp>
      <p:sp>
        <p:nvSpPr>
          <p:cNvPr id="202" name="Shape 217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b="1" sz="22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 b="0">
                <a:solidFill>
                  <a:srgbClr val="000000"/>
                </a:solidFill>
              </a:rPr>
              <a:t> hi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null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$.</a:t>
            </a:r>
            <a:r>
              <a:rPr b="0">
                <a:solidFill>
                  <a:srgbClr val="660066"/>
                </a:solidFill>
              </a:rPr>
              <a:t>get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"/echo/hi"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result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hi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result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console.</a:t>
            </a:r>
            <a:r>
              <a:rPr b="0">
                <a:solidFill>
                  <a:srgbClr val="660066"/>
                </a:solidFill>
              </a:rPr>
              <a:t>log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hi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 i="1">
                <a:solidFill>
                  <a:srgbClr val="006600"/>
                </a:solidFill>
              </a:rPr>
              <a:t>//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20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Errors</a:t>
            </a:r>
          </a:p>
        </p:txBody>
      </p:sp>
      <p:sp>
        <p:nvSpPr>
          <p:cNvPr id="205" name="Shape 221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console.</a:t>
            </a:r>
            <a:r>
              <a:rPr>
                <a:solidFill>
                  <a:srgbClr val="660066"/>
                </a:solidFill>
              </a:rPr>
              <a:t>log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"About to get the website..."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t>$.</a:t>
            </a:r>
            <a:r>
              <a:rPr>
                <a:solidFill>
                  <a:srgbClr val="660066"/>
                </a:solidFill>
              </a:rPr>
              <a:t>ajax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"http://sometimesdown.example.com"</a:t>
            </a:r>
            <a:r>
              <a:rPr>
                <a:solidFill>
                  <a:srgbClr val="339933"/>
                </a:solidFill>
              </a:rPr>
              <a:t>,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success</a:t>
            </a:r>
            <a:r>
              <a:rPr>
                <a:solidFill>
                  <a:srgbClr val="339933"/>
                </a:solidFill>
              </a:rPr>
              <a:t>:</a:t>
            </a:r>
            <a:r>
              <a:t> 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</a:t>
            </a:r>
            <a:r>
              <a:t>result</a:t>
            </a:r>
            <a:r>
              <a:rPr>
                <a:solidFill>
                  <a:srgbClr val="009900"/>
                </a:solidFill>
              </a:rPr>
              <a:t>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console.</a:t>
            </a:r>
            <a:r>
              <a:rPr>
                <a:solidFill>
                  <a:srgbClr val="660066"/>
                </a:solidFill>
              </a:rPr>
              <a:t>log</a:t>
            </a:r>
            <a:r>
              <a:rPr>
                <a:solidFill>
                  <a:srgbClr val="009900"/>
                </a:solidFill>
              </a:rPr>
              <a:t>(</a:t>
            </a:r>
            <a:r>
              <a:t>result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 </a:t>
            </a:r>
            <a:r>
              <a:rPr>
                <a:solidFill>
                  <a:srgbClr val="009900"/>
                </a:solidFill>
              </a:rPr>
              <a:t>}</a:t>
            </a:r>
            <a:r>
              <a:rPr>
                <a:solidFill>
                  <a:srgbClr val="339933"/>
                </a:solidFill>
              </a:rPr>
              <a:t>,</a:t>
            </a:r>
            <a:br>
              <a:rPr>
                <a:solidFill>
                  <a:srgbClr val="339933"/>
                </a:solidFill>
              </a:rPr>
            </a:br>
            <a:r>
              <a:t>  error</a:t>
            </a:r>
            <a:r>
              <a:rPr>
                <a:solidFill>
                  <a:srgbClr val="339933"/>
                </a:solidFill>
              </a:rPr>
              <a:t>:</a:t>
            </a:r>
            <a:r>
              <a:t> 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</a:t>
            </a:r>
            <a:r>
              <a:rPr b="1">
                <a:solidFill>
                  <a:srgbClr val="000066"/>
                </a:solidFill>
              </a:rPr>
              <a:t>throw</a:t>
            </a:r>
            <a:r>
              <a:t> </a:t>
            </a:r>
            <a:r>
              <a:rPr b="1">
                <a:solidFill>
                  <a:srgbClr val="003366"/>
                </a:solidFill>
              </a:rPr>
              <a:t>new</a:t>
            </a:r>
            <a:r>
              <a:t> Error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"Error getting the website"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 </a:t>
            </a:r>
            <a:r>
              <a:rPr>
                <a:solidFill>
                  <a:srgbClr val="009900"/>
                </a:solidFill>
              </a:rPr>
              <a:t>}</a:t>
            </a:r>
            <a:br>
              <a:rPr>
                <a:solidFill>
                  <a:srgbClr val="009900"/>
                </a:solidFill>
              </a:rPr>
            </a:b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</a:t>
            </a:r>
            <a:br/>
            <a:r>
              <a:t>console.</a:t>
            </a:r>
            <a:r>
              <a:rPr>
                <a:solidFill>
                  <a:srgbClr val="660066"/>
                </a:solidFill>
              </a:rPr>
              <a:t>log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"Continuing about my business..."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24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It’s not magic</a:t>
            </a:r>
          </a:p>
        </p:txBody>
      </p:sp>
      <p:sp>
        <p:nvSpPr>
          <p:cNvPr id="208" name="Shape 225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b="1" sz="22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 b="0">
                <a:solidFill>
                  <a:srgbClr val="000000"/>
                </a:solidFill>
              </a:rPr>
              <a:t> fib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n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</a:t>
            </a:r>
            <a:r>
              <a:rPr>
                <a:solidFill>
                  <a:srgbClr val="000066"/>
                </a:solidFill>
              </a:rPr>
              <a:t>return</a:t>
            </a:r>
            <a:r>
              <a:rPr b="0">
                <a:solidFill>
                  <a:srgbClr val="000000"/>
                </a:solidFill>
              </a:rPr>
              <a:t> n </a:t>
            </a:r>
            <a:r>
              <a:rPr b="0">
                <a:solidFill>
                  <a:srgbClr val="339933"/>
                </a:solidFill>
              </a:rPr>
              <a:t>&lt;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2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339933"/>
                </a:solidFill>
              </a:rPr>
              <a:t>?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1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339933"/>
                </a:solidFill>
              </a:rPr>
              <a:t>:</a:t>
            </a:r>
            <a:r>
              <a:rPr b="0">
                <a:solidFill>
                  <a:srgbClr val="000000"/>
                </a:solidFill>
              </a:rPr>
              <a:t> fib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n</a:t>
            </a:r>
            <a:r>
              <a:rPr b="0">
                <a:solidFill>
                  <a:srgbClr val="339933"/>
                </a:solidFill>
              </a:rPr>
              <a:t>-</a:t>
            </a:r>
            <a:r>
              <a:rPr b="0">
                <a:solidFill>
                  <a:srgbClr val="CC0000"/>
                </a:solidFill>
              </a:rPr>
              <a:t>2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339933"/>
                </a:solidFill>
              </a:rPr>
              <a:t>+</a:t>
            </a:r>
            <a:r>
              <a:rPr b="0">
                <a:solidFill>
                  <a:srgbClr val="000000"/>
                </a:solidFill>
              </a:rPr>
              <a:t> fib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n</a:t>
            </a:r>
            <a:r>
              <a:rPr b="0">
                <a:solidFill>
                  <a:srgbClr val="339933"/>
                </a:solidFill>
              </a:rPr>
              <a:t>-</a:t>
            </a:r>
            <a:r>
              <a:rPr b="0">
                <a:solidFill>
                  <a:srgbClr val="CC0000"/>
                </a:solidFill>
              </a:rPr>
              <a:t>1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console.</a:t>
            </a:r>
            <a:r>
              <a:rPr b="0">
                <a:solidFill>
                  <a:srgbClr val="660066"/>
                </a:solidFill>
              </a:rPr>
              <a:t>log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"1"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setTimeout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 console.</a:t>
            </a:r>
            <a:r>
              <a:rPr b="0">
                <a:solidFill>
                  <a:srgbClr val="660066"/>
                </a:solidFill>
              </a:rPr>
              <a:t>log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"2"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100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fib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CC0000"/>
                </a:solidFill>
              </a:rPr>
              <a:t>40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 i="1">
                <a:solidFill>
                  <a:srgbClr val="006600"/>
                </a:solidFill>
              </a:rPr>
              <a:t>// 1 ... 15 seconds later ...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28"/>
          <p:cNvSpPr txBox="1"/>
          <p:nvPr>
            <p:ph type="title" idx="4294967295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>
              <a:lnSpc>
                <a:spcPct val="150000"/>
              </a:lnSpc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The event loop is tricky… but powerful.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3.jpg" descr="image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279" y="1010276"/>
            <a:ext cx="7689441" cy="51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32"/>
          <p:cNvSpPr txBox="1"/>
          <p:nvPr>
            <p:ph type="title" idx="4294967295"/>
          </p:nvPr>
        </p:nvSpPr>
        <p:spPr>
          <a:xfrm>
            <a:off x="685800" y="2747963"/>
            <a:ext cx="7772400" cy="1362077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defRPr cap="all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Callbacks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35"/>
          <p:cNvSpPr txBox="1"/>
          <p:nvPr>
            <p:ph type="title" idx="4294967295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algn="ctr">
              <a:lnSpc>
                <a:spcPct val="150000"/>
              </a:lnSpc>
              <a:defRPr b="0" sz="2800">
                <a:latin typeface="Calibri"/>
                <a:ea typeface="Calibri"/>
                <a:cs typeface="Calibri"/>
                <a:sym typeface="Calibri"/>
              </a:defRPr>
            </a:pPr>
            <a:r>
              <a:t>What we’ve seen so far has been doing asynchronicity through </a:t>
            </a:r>
            <a:r>
              <a:rPr i="1"/>
              <a:t>callbacks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3"/>
          <p:cNvSpPr txBox="1"/>
          <p:nvPr/>
        </p:nvSpPr>
        <p:spPr>
          <a:xfrm>
            <a:off x="953675" y="1276224"/>
            <a:ext cx="7587299" cy="2691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50000"/>
              </a:lnSpc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JavaScript async programming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Event loop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Async programming techniques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Hello Node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Bree Serif"/>
                <a:ea typeface="Bree Serif"/>
                <a:cs typeface="Bree Serif"/>
                <a:sym typeface="Bree Serif"/>
              </a:defRPr>
            </a:pPr>
            <a:r>
              <a:t>Blocking vs non-blocking code</a:t>
            </a:r>
          </a:p>
        </p:txBody>
      </p:sp>
      <p:pic>
        <p:nvPicPr>
          <p:cNvPr id="171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6325" y="1276212"/>
            <a:ext cx="2914653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38"/>
          <p:cNvSpPr txBox="1"/>
          <p:nvPr>
            <p:ph type="title" idx="4294967295"/>
          </p:nvPr>
        </p:nvSpPr>
        <p:spPr>
          <a:xfrm>
            <a:off x="1143000" y="2857500"/>
            <a:ext cx="6858000" cy="1143000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algn="ctr" defTabSz="886967">
              <a:lnSpc>
                <a:spcPct val="150000"/>
              </a:lnSpc>
              <a:defRPr b="0" sz="2700">
                <a:latin typeface="Calibri"/>
                <a:ea typeface="Calibri"/>
                <a:cs typeface="Calibri"/>
                <a:sym typeface="Calibri"/>
              </a:defRPr>
            </a:pPr>
            <a:r>
              <a:t>Callbacks are OK for simple operations, but force us into </a:t>
            </a:r>
            <a:r>
              <a:rPr i="1"/>
              <a:t>continuation passing style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41"/>
          <p:cNvSpPr txBox="1"/>
          <p:nvPr>
            <p:ph type="title" idx="4294967295"/>
          </p:nvPr>
        </p:nvSpPr>
        <p:spPr>
          <a:xfrm>
            <a:off x="763182" y="983633"/>
            <a:ext cx="7923619" cy="434006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493776">
              <a:defRPr b="0" sz="23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Recurring StackOverflow question:</a:t>
            </a:r>
          </a:p>
        </p:txBody>
      </p:sp>
      <p:sp>
        <p:nvSpPr>
          <p:cNvPr id="220" name="Shape 242"/>
          <p:cNvSpPr txBox="1"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b="1" sz="22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 b="0">
                <a:solidFill>
                  <a:srgbClr val="000000"/>
                </a:solidFill>
              </a:rPr>
              <a:t> getY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</a:t>
            </a:r>
            <a:r>
              <a:t>var</a:t>
            </a:r>
            <a:r>
              <a:rPr b="0">
                <a:solidFill>
                  <a:srgbClr val="000000"/>
                </a:solidFill>
              </a:rPr>
              <a:t> y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$.</a:t>
            </a:r>
            <a:r>
              <a:rPr b="0">
                <a:solidFill>
                  <a:srgbClr val="660066"/>
                </a:solidFill>
              </a:rPr>
              <a:t>get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"/gety"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jsonData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y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jsonData.</a:t>
            </a:r>
            <a:r>
              <a:rPr b="0">
                <a:solidFill>
                  <a:srgbClr val="660066"/>
                </a:solidFill>
              </a:rPr>
              <a:t>y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</a:t>
            </a: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000066"/>
                </a:solidFill>
              </a:rPr>
              <a:t>return</a:t>
            </a:r>
            <a:r>
              <a:rPr b="0">
                <a:solidFill>
                  <a:srgbClr val="000000"/>
                </a:solidFill>
              </a:rPr>
              <a:t> y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t>var</a:t>
            </a:r>
            <a:r>
              <a:rPr b="0">
                <a:solidFill>
                  <a:srgbClr val="000000"/>
                </a:solidFill>
              </a:rPr>
              <a:t> x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5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t>var</a:t>
            </a:r>
            <a:r>
              <a:rPr b="0">
                <a:solidFill>
                  <a:srgbClr val="000000"/>
                </a:solidFill>
              </a:rPr>
              <a:t> y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getY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console.</a:t>
            </a:r>
            <a:r>
              <a:rPr b="0">
                <a:solidFill>
                  <a:srgbClr val="660066"/>
                </a:solidFill>
              </a:rPr>
              <a:t>log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x </a:t>
            </a:r>
            <a:r>
              <a:rPr b="0">
                <a:solidFill>
                  <a:srgbClr val="339933"/>
                </a:solidFill>
              </a:rPr>
              <a:t>+</a:t>
            </a:r>
            <a:r>
              <a:rPr b="0">
                <a:solidFill>
                  <a:srgbClr val="000000"/>
                </a:solidFill>
              </a:rPr>
              <a:t> y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</a:p>
        </p:txBody>
      </p:sp>
      <p:sp>
        <p:nvSpPr>
          <p:cNvPr id="221" name="Shape 243"/>
          <p:cNvSpPr txBox="1"/>
          <p:nvPr/>
        </p:nvSpPr>
        <p:spPr>
          <a:xfrm>
            <a:off x="3001925" y="3886199"/>
            <a:ext cx="6172203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3600">
                <a:solidFill>
                  <a:srgbClr val="FF26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Why doesn’t it work???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46"/>
          <p:cNvSpPr txBox="1"/>
          <p:nvPr>
            <p:ph type="title" idx="4294967295"/>
          </p:nvPr>
        </p:nvSpPr>
        <p:spPr>
          <a:xfrm>
            <a:off x="1714500" y="2857500"/>
            <a:ext cx="5715000" cy="1143000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algn="ctr" defTabSz="868680">
              <a:lnSpc>
                <a:spcPct val="150000"/>
              </a:lnSpc>
              <a:defRPr b="0" sz="2600">
                <a:latin typeface="Calibri"/>
                <a:ea typeface="Calibri"/>
                <a:cs typeface="Calibri"/>
                <a:sym typeface="Calibri"/>
              </a:defRPr>
            </a:pPr>
            <a:r>
              <a:t>After getting our data, we have to do everything else in a </a:t>
            </a:r>
            <a:r>
              <a:rPr i="1"/>
              <a:t>continuation</a:t>
            </a:r>
            <a:r>
              <a:t>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49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CPS Headaches</a:t>
            </a:r>
          </a:p>
        </p:txBody>
      </p:sp>
      <p:sp>
        <p:nvSpPr>
          <p:cNvPr id="226" name="Shape 250"/>
          <p:cNvSpPr txBox="1"/>
          <p:nvPr>
            <p:ph type="body" sz="quarter" idx="4294967295"/>
          </p:nvPr>
        </p:nvSpPr>
        <p:spPr>
          <a:xfrm>
            <a:off x="1937484" y="2289393"/>
            <a:ext cx="5269032" cy="2279214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900" indent="-342900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Doing things in sequence is hard</a:t>
            </a:r>
          </a:p>
          <a:p>
            <a:pPr marL="342900" indent="-342900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Doing things in parallel is harder</a:t>
            </a:r>
          </a:p>
          <a:p>
            <a:pPr marL="342900" indent="-342900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Errors get lost easily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53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Doing things in sequence is hard</a:t>
            </a:r>
          </a:p>
        </p:txBody>
      </p:sp>
      <p:sp>
        <p:nvSpPr>
          <p:cNvPr id="229" name="Shape 254"/>
          <p:cNvSpPr txBox="1"/>
          <p:nvPr>
            <p:ph type="body" idx="4294967295"/>
          </p:nvPr>
        </p:nvSpPr>
        <p:spPr>
          <a:xfrm>
            <a:off x="436712" y="1665757"/>
            <a:ext cx="8270576" cy="4452941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$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66CC"/>
                </a:solidFill>
              </a:rPr>
              <a:t>"#button"</a:t>
            </a:r>
            <a:r>
              <a:rPr>
                <a:solidFill>
                  <a:srgbClr val="009900"/>
                </a:solidFill>
              </a:rPr>
              <a:t>)</a:t>
            </a:r>
            <a:r>
              <a:t>.</a:t>
            </a:r>
            <a:r>
              <a:rPr>
                <a:solidFill>
                  <a:srgbClr val="660066"/>
                </a:solidFill>
              </a:rPr>
              <a:t>click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promptUserForTwitterHandle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</a:t>
            </a:r>
            <a:r>
              <a:t>handle</a:t>
            </a:r>
            <a:r>
              <a:rPr>
                <a:solidFill>
                  <a:srgbClr val="009900"/>
                </a:solidFill>
              </a:rPr>
              <a:t>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twitter.</a:t>
            </a:r>
            <a:r>
              <a:rPr>
                <a:solidFill>
                  <a:srgbClr val="660066"/>
                </a:solidFill>
              </a:rPr>
              <a:t>getTweetsFor</a:t>
            </a:r>
            <a:r>
              <a:rPr>
                <a:solidFill>
                  <a:srgbClr val="009900"/>
                </a:solidFill>
              </a:rPr>
              <a:t>(</a:t>
            </a:r>
            <a:r>
              <a:t>handle</a:t>
            </a:r>
            <a:r>
              <a:rPr>
                <a:solidFill>
                  <a:srgbClr val="339933"/>
                </a:solidFill>
              </a:rPr>
              <a:t>,</a:t>
            </a:r>
            <a:r>
              <a:t> </a:t>
            </a:r>
            <a:r>
              <a:rPr b="1">
                <a:solidFill>
                  <a:srgbClr val="003366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9900"/>
                </a:solidFill>
              </a:rPr>
              <a:t>(</a:t>
            </a:r>
            <a:r>
              <a:t>tweets</a:t>
            </a:r>
            <a:r>
              <a:rPr>
                <a:solidFill>
                  <a:srgbClr val="009900"/>
                </a:solidFill>
              </a:rPr>
              <a:t>)</a:t>
            </a:r>
            <a:r>
              <a:t> 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t>      ui.</a:t>
            </a:r>
            <a:r>
              <a:rPr>
                <a:solidFill>
                  <a:srgbClr val="660066"/>
                </a:solidFill>
              </a:rPr>
              <a:t>show</a:t>
            </a:r>
            <a:r>
              <a:rPr>
                <a:solidFill>
                  <a:srgbClr val="009900"/>
                </a:solidFill>
              </a:rPr>
              <a:t>(</a:t>
            </a:r>
            <a:r>
              <a:t>tweets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   </a:t>
            </a: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t>  </a:t>
            </a: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9900"/>
                </a:solidFill>
              </a:rPr>
              <a:t>})</a:t>
            </a:r>
            <a:r>
              <a:rPr>
                <a:solidFill>
                  <a:srgbClr val="33993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57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Doing things in parallel is harder</a:t>
            </a:r>
          </a:p>
        </p:txBody>
      </p:sp>
      <p:sp>
        <p:nvSpPr>
          <p:cNvPr id="232" name="Shape 258"/>
          <p:cNvSpPr txBox="1"/>
          <p:nvPr>
            <p:ph type="body" idx="4294967295"/>
          </p:nvPr>
        </p:nvSpPr>
        <p:spPr>
          <a:xfrm>
            <a:off x="342900" y="1565626"/>
            <a:ext cx="8458200" cy="4525966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859536">
              <a:spcBef>
                <a:spcPts val="400"/>
              </a:spcBef>
              <a:buSzTx/>
              <a:buNone/>
              <a:defRPr b="1" sz="18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 b="0">
                <a:solidFill>
                  <a:srgbClr val="000000"/>
                </a:solidFill>
              </a:rPr>
              <a:t> tweets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answers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checkins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twitter.</a:t>
            </a:r>
            <a:r>
              <a:rPr b="0">
                <a:solidFill>
                  <a:srgbClr val="660066"/>
                </a:solidFill>
              </a:rPr>
              <a:t>getTweetsFor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"domenicdenicola"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result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tweets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result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somethingFinished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stackOverflow.</a:t>
            </a:r>
            <a:r>
              <a:rPr b="0">
                <a:solidFill>
                  <a:srgbClr val="660066"/>
                </a:solidFill>
              </a:rPr>
              <a:t>getAnswersFor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"Domenic"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result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answers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result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somethingFinished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fourSquare.</a:t>
            </a:r>
            <a:r>
              <a:rPr b="0">
                <a:solidFill>
                  <a:srgbClr val="660066"/>
                </a:solidFill>
              </a:rPr>
              <a:t>getCheckinsBy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"Domenic"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result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checkins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result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somethingFinished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61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Doing things in parallel is harder</a:t>
            </a:r>
          </a:p>
        </p:txBody>
      </p:sp>
      <p:sp>
        <p:nvSpPr>
          <p:cNvPr id="235" name="Shape 262"/>
          <p:cNvSpPr txBox="1"/>
          <p:nvPr>
            <p:ph type="body" idx="4294967295"/>
          </p:nvPr>
        </p:nvSpPr>
        <p:spPr>
          <a:xfrm>
            <a:off x="457200" y="1615691"/>
            <a:ext cx="8458200" cy="4525966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b="1" sz="22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 b="0">
                <a:solidFill>
                  <a:srgbClr val="000000"/>
                </a:solidFill>
              </a:rPr>
              <a:t> finishedSoFar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0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t>function</a:t>
            </a:r>
            <a:r>
              <a:rPr b="0">
                <a:solidFill>
                  <a:srgbClr val="000000"/>
                </a:solidFill>
              </a:rPr>
              <a:t> somethingFinished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000066"/>
                </a:solidFill>
              </a:rPr>
              <a:t>if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9933"/>
                </a:solidFill>
              </a:rPr>
              <a:t>++</a:t>
            </a:r>
            <a:r>
              <a:rPr b="0">
                <a:solidFill>
                  <a:srgbClr val="000000"/>
                </a:solidFill>
              </a:rPr>
              <a:t>finishedSoFar </a:t>
            </a:r>
            <a:r>
              <a:rPr b="0">
                <a:solidFill>
                  <a:srgbClr val="339933"/>
                </a:solidFill>
              </a:rPr>
              <a:t>===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3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ui.</a:t>
            </a:r>
            <a:r>
              <a:rPr b="0">
                <a:solidFill>
                  <a:srgbClr val="660066"/>
                </a:solidFill>
              </a:rPr>
              <a:t>show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tweets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answers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checkins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</a:t>
            </a:r>
            <a:r>
              <a:rPr b="0">
                <a:solidFill>
                  <a:srgbClr val="009900"/>
                </a:solidFill>
              </a:rPr>
              <a:t>}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99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65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Errors get lost easily</a:t>
            </a:r>
          </a:p>
        </p:txBody>
      </p:sp>
      <p:sp>
        <p:nvSpPr>
          <p:cNvPr id="238" name="Shape 266"/>
          <p:cNvSpPr txBox="1"/>
          <p:nvPr>
            <p:ph type="body" idx="4294967295"/>
          </p:nvPr>
        </p:nvSpPr>
        <p:spPr>
          <a:xfrm>
            <a:off x="457200" y="1615691"/>
            <a:ext cx="8458200" cy="4525966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768094">
              <a:spcBef>
                <a:spcPts val="300"/>
              </a:spcBef>
              <a:buSzTx/>
              <a:buNone/>
              <a:defRPr b="1" sz="15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 b="0">
                <a:solidFill>
                  <a:srgbClr val="000000"/>
                </a:solidFill>
              </a:rPr>
              <a:t> getTotalFileLengths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path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callback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fs.</a:t>
            </a:r>
            <a:r>
              <a:rPr b="0">
                <a:solidFill>
                  <a:srgbClr val="660066"/>
                </a:solidFill>
              </a:rPr>
              <a:t>readdir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path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err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fileNames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</a:t>
            </a:r>
            <a:r>
              <a:t>var</a:t>
            </a:r>
            <a:r>
              <a:rPr b="0">
                <a:solidFill>
                  <a:srgbClr val="000000"/>
                </a:solidFill>
              </a:rPr>
              <a:t> total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0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</a:t>
            </a:r>
            <a:r>
              <a:t>var</a:t>
            </a:r>
            <a:r>
              <a:rPr b="0">
                <a:solidFill>
                  <a:srgbClr val="000000"/>
                </a:solidFill>
              </a:rPr>
              <a:t> finishedSoFar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CC0000"/>
                </a:solidFill>
              </a:rPr>
              <a:t>0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  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finished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</a:t>
            </a:r>
            <a:r>
              <a:rPr>
                <a:solidFill>
                  <a:srgbClr val="000066"/>
                </a:solidFill>
              </a:rPr>
              <a:t>if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9933"/>
                </a:solidFill>
              </a:rPr>
              <a:t>++</a:t>
            </a:r>
            <a:r>
              <a:rPr b="0">
                <a:solidFill>
                  <a:srgbClr val="000000"/>
                </a:solidFill>
              </a:rPr>
              <a:t>finishedSoFar </a:t>
            </a:r>
            <a:r>
              <a:rPr b="0">
                <a:solidFill>
                  <a:srgbClr val="339933"/>
                </a:solidFill>
              </a:rPr>
              <a:t>===</a:t>
            </a:r>
            <a:r>
              <a:rPr b="0">
                <a:solidFill>
                  <a:srgbClr val="000000"/>
                </a:solidFill>
              </a:rPr>
              <a:t> fileNames.</a:t>
            </a:r>
            <a:r>
              <a:rPr b="0">
                <a:solidFill>
                  <a:srgbClr val="660066"/>
                </a:solidFill>
              </a:rPr>
              <a:t>length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  callback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total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</a:t>
            </a:r>
            <a:r>
              <a:rPr b="0">
                <a:solidFill>
                  <a:srgbClr val="009900"/>
                </a:solidFill>
              </a:rPr>
              <a:t>}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</a:t>
            </a:r>
            <a:r>
              <a:rPr b="0">
                <a:solidFill>
                  <a:srgbClr val="009900"/>
                </a:solidFill>
              </a:rPr>
              <a:t>}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</a:t>
            </a:r>
            <a:br>
              <a:rPr b="0">
                <a:solidFill>
                  <a:srgbClr val="0000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fileNames.</a:t>
            </a:r>
            <a:r>
              <a:rPr b="0">
                <a:solidFill>
                  <a:srgbClr val="660066"/>
                </a:solidFill>
              </a:rPr>
              <a:t>forEach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fileName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fs.</a:t>
            </a:r>
            <a:r>
              <a:rPr b="0">
                <a:solidFill>
                  <a:srgbClr val="660066"/>
                </a:solidFill>
              </a:rPr>
              <a:t>readFile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fileName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function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err</a:t>
            </a:r>
            <a:r>
              <a:rPr b="0">
                <a:solidFill>
                  <a:srgbClr val="339933"/>
                </a:solidFill>
              </a:rPr>
              <a:t>,</a:t>
            </a:r>
            <a:r>
              <a:rPr b="0">
                <a:solidFill>
                  <a:srgbClr val="000000"/>
                </a:solidFill>
              </a:rPr>
              <a:t> file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>
                <a:solidFill>
                  <a:srgbClr val="009900"/>
                </a:solidFill>
              </a:rPr>
              <a:t>{</a:t>
            </a:r>
            <a:br>
              <a:rPr b="0">
                <a:solidFill>
                  <a:srgbClr val="009900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  total </a:t>
            </a:r>
            <a:r>
              <a:rPr b="0">
                <a:solidFill>
                  <a:srgbClr val="339933"/>
                </a:solidFill>
              </a:rPr>
              <a:t>+=</a:t>
            </a:r>
            <a:r>
              <a:rPr b="0">
                <a:solidFill>
                  <a:srgbClr val="000000"/>
                </a:solidFill>
              </a:rPr>
              <a:t> file.</a:t>
            </a:r>
            <a:r>
              <a:rPr b="0">
                <a:solidFill>
                  <a:srgbClr val="660066"/>
                </a:solidFill>
              </a:rPr>
              <a:t>length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  finished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    </a:t>
            </a: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  </a:t>
            </a: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  </a:t>
            </a:r>
            <a:r>
              <a:rPr b="0">
                <a:solidFill>
                  <a:srgbClr val="009900"/>
                </a:solidFill>
              </a:rPr>
              <a:t>})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99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69"/>
          <p:cNvSpPr txBox="1"/>
          <p:nvPr>
            <p:ph type="title" idx="4294967295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>
              <a:lnSpc>
                <a:spcPct val="150000"/>
              </a:lnSpc>
              <a:defRPr b="0" sz="2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 could write your own library to make this nicer…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72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And in fact many people have:</a:t>
            </a:r>
          </a:p>
        </p:txBody>
      </p:sp>
      <p:pic>
        <p:nvPicPr>
          <p:cNvPr id="243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765" y="1629122"/>
            <a:ext cx="7114470" cy="396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7"/>
          <p:cNvSpPr txBox="1"/>
          <p:nvPr>
            <p:ph type="title" idx="4294967295"/>
          </p:nvPr>
        </p:nvSpPr>
        <p:spPr>
          <a:xfrm>
            <a:off x="457200" y="2339339"/>
            <a:ext cx="8229600" cy="1143002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>
              <a:lnSpc>
                <a:spcPct val="150000"/>
              </a:lnSpc>
              <a:defRPr i="1" sz="2800" u="sng">
                <a:latin typeface="Calibri"/>
                <a:ea typeface="Calibri"/>
                <a:cs typeface="Calibri"/>
                <a:sym typeface="Calibri"/>
              </a:defRPr>
            </a:pPr>
            <a:r>
              <a:t>Q:</a:t>
            </a:r>
            <a:r>
              <a:rPr b="0" u="none"/>
              <a:t> What are these threads doing, most of the time?</a:t>
            </a:r>
          </a:p>
        </p:txBody>
      </p:sp>
      <p:sp>
        <p:nvSpPr>
          <p:cNvPr id="174" name="Shape 178"/>
          <p:cNvSpPr txBox="1"/>
          <p:nvPr/>
        </p:nvSpPr>
        <p:spPr>
          <a:xfrm>
            <a:off x="457200" y="4020820"/>
            <a:ext cx="822960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i="1" sz="2800" u="sng">
                <a:latin typeface="Calibri"/>
                <a:ea typeface="Calibri"/>
                <a:cs typeface="Calibri"/>
                <a:sym typeface="Calibri"/>
              </a:defRPr>
            </a:pPr>
            <a:r>
              <a:t>A:</a:t>
            </a:r>
            <a:r>
              <a:rPr b="0" u="none"/>
              <a:t> waiting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5.jpg" descr="image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3" y="0"/>
            <a:ext cx="1032734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77"/>
          <p:cNvSpPr txBox="1"/>
          <p:nvPr>
            <p:ph type="title" idx="4294967295"/>
          </p:nvPr>
        </p:nvSpPr>
        <p:spPr>
          <a:xfrm>
            <a:off x="685800" y="2747963"/>
            <a:ext cx="7772400" cy="1362077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defRPr cap="all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PROMISES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80"/>
          <p:cNvSpPr txBox="1"/>
          <p:nvPr>
            <p:ph type="title" idx="4294967295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algn="ctr" defTabSz="850391">
              <a:lnSpc>
                <a:spcPct val="150000"/>
              </a:lnSpc>
              <a:defRPr b="0" sz="2600">
                <a:latin typeface="Calibri"/>
                <a:ea typeface="Calibri"/>
                <a:cs typeface="Calibri"/>
                <a:sym typeface="Calibri"/>
              </a:defRPr>
            </a:pPr>
            <a:r>
              <a:t>Un-inverts the chain of responsibility:</a:t>
            </a:r>
            <a:br/>
            <a:r>
              <a:t>instead of calling a passed callback, return a promise.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83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Why promises better that callbacks</a:t>
            </a:r>
          </a:p>
        </p:txBody>
      </p:sp>
      <p:sp>
        <p:nvSpPr>
          <p:cNvPr id="252" name="Shape 284"/>
          <p:cNvSpPr txBox="1"/>
          <p:nvPr>
            <p:ph type="body" sz="half" idx="4294967295"/>
          </p:nvPr>
        </p:nvSpPr>
        <p:spPr>
          <a:xfrm>
            <a:off x="2038456" y="1841720"/>
            <a:ext cx="5067088" cy="3174559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Cleaner method signatures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Uniform return/error semantics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Easy composition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Easy sequential/parallel join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Always async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Exception-style error bubbling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01.jpg" descr="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37240" y="-13711"/>
            <a:ext cx="10618480" cy="6885422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88"/>
          <p:cNvSpPr txBox="1"/>
          <p:nvPr>
            <p:ph type="title" idx="4294967295"/>
          </p:nvPr>
        </p:nvSpPr>
        <p:spPr>
          <a:xfrm>
            <a:off x="685800" y="2747963"/>
            <a:ext cx="7772400" cy="1362077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defRPr cap="all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Observer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91"/>
          <p:cNvSpPr txBox="1"/>
          <p:nvPr>
            <p:ph type="body" sz="half" idx="4294967295"/>
          </p:nvPr>
        </p:nvSpPr>
        <p:spPr>
          <a:xfrm>
            <a:off x="812642" y="1841720"/>
            <a:ext cx="7144440" cy="3174559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Promise always run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Promise can be canceled (bluebird excepted)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You can choose between hot and cold observables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You can merge observables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You can build observable from promise</a:t>
            </a:r>
          </a:p>
        </p:txBody>
      </p:sp>
      <p:sp>
        <p:nvSpPr>
          <p:cNvPr id="259" name="Shape 292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Why observables better that promises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7.jpg" descr="image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3"/>
            <a:ext cx="9144000" cy="8291794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96"/>
          <p:cNvSpPr txBox="1"/>
          <p:nvPr>
            <p:ph type="title" idx="4294967295"/>
          </p:nvPr>
        </p:nvSpPr>
        <p:spPr>
          <a:xfrm>
            <a:off x="685800" y="2747963"/>
            <a:ext cx="7772400" cy="1362077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defRPr cap="all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Coroutines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99"/>
          <p:cNvSpPr txBox="1"/>
          <p:nvPr>
            <p:ph type="title" idx="4294967295"/>
          </p:nvPr>
        </p:nvSpPr>
        <p:spPr>
          <a:xfrm>
            <a:off x="1447800" y="2857500"/>
            <a:ext cx="6248400" cy="1143000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 defTabSz="566927">
              <a:lnSpc>
                <a:spcPct val="150000"/>
              </a:lnSpc>
              <a:defRPr b="0" sz="17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“Coroutines are computer program components that generalize subroutines to allow multiple entry points for suspending and resuming execution at certain locations.”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302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Async code in sync style</a:t>
            </a:r>
          </a:p>
        </p:txBody>
      </p:sp>
      <p:sp>
        <p:nvSpPr>
          <p:cNvPr id="268" name="Shape 303"/>
          <p:cNvSpPr txBox="1"/>
          <p:nvPr>
            <p:ph type="body" idx="4294967295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b="1" sz="2200">
                <a:solidFill>
                  <a:srgbClr val="00336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await </a:t>
            </a:r>
            <a:r>
              <a:rPr b="0">
                <a:solidFill>
                  <a:srgbClr val="000000"/>
                </a:solidFill>
              </a:rPr>
              <a:t>$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3366CC"/>
                </a:solidFill>
              </a:rPr>
              <a:t>"#button"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000000"/>
                </a:solidFill>
              </a:rPr>
              <a:t>.</a:t>
            </a:r>
            <a:r>
              <a:rPr b="0">
                <a:solidFill>
                  <a:srgbClr val="660066"/>
                </a:solidFill>
              </a:rPr>
              <a:t>clickPromise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br>
              <a:rPr b="0">
                <a:solidFill>
                  <a:srgbClr val="339933"/>
                </a:solidFill>
              </a:rPr>
            </a:br>
            <a:r>
              <a:t>var</a:t>
            </a:r>
            <a:r>
              <a:rPr b="0">
                <a:solidFill>
                  <a:srgbClr val="000000"/>
                </a:solidFill>
              </a:rPr>
              <a:t> handle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await </a:t>
            </a:r>
            <a:r>
              <a:rPr b="0">
                <a:solidFill>
                  <a:srgbClr val="000000"/>
                </a:solidFill>
              </a:rPr>
              <a:t>promptUserForTwitterHandle</a:t>
            </a:r>
            <a:r>
              <a:rPr b="0">
                <a:solidFill>
                  <a:srgbClr val="009900"/>
                </a:solidFill>
              </a:rPr>
              <a:t>()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r>
              <a:t>var</a:t>
            </a:r>
            <a:r>
              <a:rPr b="0">
                <a:solidFill>
                  <a:srgbClr val="000000"/>
                </a:solidFill>
              </a:rPr>
              <a:t> tweets </a:t>
            </a:r>
            <a:r>
              <a:rPr b="0">
                <a:solidFill>
                  <a:srgbClr val="339933"/>
                </a:solidFill>
              </a:rPr>
              <a:t>=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await </a:t>
            </a:r>
            <a:r>
              <a:rPr b="0">
                <a:solidFill>
                  <a:srgbClr val="000000"/>
                </a:solidFill>
              </a:rPr>
              <a:t>twitter.</a:t>
            </a:r>
            <a:r>
              <a:rPr b="0">
                <a:solidFill>
                  <a:srgbClr val="660066"/>
                </a:solidFill>
              </a:rPr>
              <a:t>getTweetsFor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handle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  <a:br>
              <a:rPr b="0">
                <a:solidFill>
                  <a:srgbClr val="339933"/>
                </a:solidFill>
              </a:rPr>
            </a:br>
            <a:br>
              <a:rPr b="0">
                <a:solidFill>
                  <a:srgbClr val="339933"/>
                </a:solidFill>
              </a:rPr>
            </a:br>
            <a:r>
              <a:rPr b="0">
                <a:solidFill>
                  <a:srgbClr val="000000"/>
                </a:solidFill>
              </a:rPr>
              <a:t>ui.</a:t>
            </a:r>
            <a:r>
              <a:rPr b="0">
                <a:solidFill>
                  <a:srgbClr val="660066"/>
                </a:solidFill>
              </a:rPr>
              <a:t>show</a:t>
            </a:r>
            <a:r>
              <a:rPr b="0">
                <a:solidFill>
                  <a:srgbClr val="009900"/>
                </a:solidFill>
              </a:rPr>
              <a:t>(</a:t>
            </a:r>
            <a:r>
              <a:rPr b="0">
                <a:solidFill>
                  <a:srgbClr val="000000"/>
                </a:solidFill>
              </a:rPr>
              <a:t>tweets</a:t>
            </a:r>
            <a:r>
              <a:rPr b="0">
                <a:solidFill>
                  <a:srgbClr val="009900"/>
                </a:solidFill>
              </a:rPr>
              <a:t>)</a:t>
            </a:r>
            <a:r>
              <a:rPr b="0">
                <a:solidFill>
                  <a:srgbClr val="339933"/>
                </a:solidFill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01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517227" y="3810"/>
            <a:ext cx="12178455" cy="6850382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307"/>
          <p:cNvSpPr txBox="1"/>
          <p:nvPr>
            <p:ph type="title" idx="4294967295"/>
          </p:nvPr>
        </p:nvSpPr>
        <p:spPr>
          <a:xfrm>
            <a:off x="685800" y="2747961"/>
            <a:ext cx="7772400" cy="1362077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ctr">
              <a:defRPr cap="all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310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What is the node?</a:t>
            </a:r>
          </a:p>
        </p:txBody>
      </p:sp>
      <p:sp>
        <p:nvSpPr>
          <p:cNvPr id="275" name="Shape 311"/>
          <p:cNvSpPr txBox="1"/>
          <p:nvPr/>
        </p:nvSpPr>
        <p:spPr>
          <a:xfrm>
            <a:off x="102727" y="1673860"/>
            <a:ext cx="8284177" cy="9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400"/>
            </a:pPr>
            <a:r>
              <a:t>Allows you to build scalable network applications using JavaScript on the server-side.</a:t>
            </a:r>
            <a:r>
              <a:rPr sz="3600"/>
              <a:t> </a:t>
            </a:r>
          </a:p>
        </p:txBody>
      </p:sp>
      <p:pic>
        <p:nvPicPr>
          <p:cNvPr id="276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700" y="2953042"/>
            <a:ext cx="5640600" cy="2029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81"/>
          <p:cNvSpPr txBox="1"/>
          <p:nvPr>
            <p:ph type="title" idx="4294967295"/>
          </p:nvPr>
        </p:nvSpPr>
        <p:spPr>
          <a:xfrm>
            <a:off x="457200" y="2310646"/>
            <a:ext cx="8229600" cy="1143002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algn="ctr">
              <a:lnSpc>
                <a:spcPct val="150000"/>
              </a:lnSpc>
              <a:defRPr b="0" sz="2800">
                <a:latin typeface="Calibri"/>
                <a:ea typeface="Calibri"/>
                <a:cs typeface="Calibri"/>
                <a:sym typeface="Calibri"/>
              </a:defRPr>
            </a:pPr>
            <a:r>
              <a:t>In non-web languages,</a:t>
            </a:r>
            <a:br/>
            <a:r>
              <a:t>most of the code we write is </a:t>
            </a:r>
            <a:r>
              <a:rPr i="1"/>
              <a:t>synchronous</a:t>
            </a:r>
            <a:r>
              <a:t>.</a:t>
            </a:r>
          </a:p>
        </p:txBody>
      </p:sp>
      <p:sp>
        <p:nvSpPr>
          <p:cNvPr id="177" name="Shape 182"/>
          <p:cNvSpPr txBox="1"/>
          <p:nvPr/>
        </p:nvSpPr>
        <p:spPr>
          <a:xfrm>
            <a:off x="2971800" y="4189214"/>
            <a:ext cx="3200400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aka </a:t>
            </a:r>
            <a:r>
              <a:rPr i="1"/>
              <a:t>blocking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315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What could you build</a:t>
            </a:r>
          </a:p>
        </p:txBody>
      </p:sp>
      <p:sp>
        <p:nvSpPr>
          <p:cNvPr id="279" name="Shape 316"/>
          <p:cNvSpPr txBox="1"/>
          <p:nvPr/>
        </p:nvSpPr>
        <p:spPr>
          <a:xfrm>
            <a:off x="2657942" y="2208531"/>
            <a:ext cx="3782692" cy="211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Websocket Server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Fast File Upload Client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Ad Server</a:t>
            </a:r>
          </a:p>
          <a:p>
            <a:pPr marL="182879" indent="-182879">
              <a:lnSpc>
                <a:spcPct val="150000"/>
              </a:lnSpc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Any Real-Time Data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319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What is Node not</a:t>
            </a:r>
          </a:p>
        </p:txBody>
      </p:sp>
      <p:sp>
        <p:nvSpPr>
          <p:cNvPr id="282" name="Shape 320"/>
          <p:cNvSpPr txBox="1"/>
          <p:nvPr>
            <p:ph type="body" sz="quarter" idx="4294967295"/>
          </p:nvPr>
        </p:nvSpPr>
        <p:spPr>
          <a:xfrm>
            <a:off x="3078253" y="1883671"/>
            <a:ext cx="2987493" cy="1769859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A Web framework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For beginners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Multi-Thread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323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Talk is chip! Show me the code!</a:t>
            </a:r>
          </a:p>
        </p:txBody>
      </p:sp>
      <p:pic>
        <p:nvPicPr>
          <p:cNvPr id="286" name="01.jpg" descr="0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327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Node modules quick overview</a:t>
            </a:r>
          </a:p>
        </p:txBody>
      </p:sp>
      <p:sp>
        <p:nvSpPr>
          <p:cNvPr id="289" name="Shape 328"/>
          <p:cNvSpPr txBox="1"/>
          <p:nvPr>
            <p:ph type="body" sz="half" idx="4294967295"/>
          </p:nvPr>
        </p:nvSpPr>
        <p:spPr>
          <a:xfrm>
            <a:off x="1025934" y="1964950"/>
            <a:ext cx="4584556" cy="3090660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http</a:t>
            </a:r>
          </a:p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events</a:t>
            </a:r>
          </a:p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fs</a:t>
            </a:r>
          </a:p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path</a:t>
            </a:r>
          </a:p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process</a:t>
            </a:r>
          </a:p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stream</a:t>
            </a:r>
          </a:p>
          <a:p>
            <a:pPr marL="339470" indent="-339470" defTabSz="905255">
              <a:lnSpc>
                <a:spcPct val="90000"/>
              </a:lnSpc>
              <a:spcBef>
                <a:spcPts val="1000"/>
              </a:spcBef>
              <a:buClrTx/>
              <a:buChar char="•"/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util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331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Blocking vs Non-Blocking code</a:t>
            </a:r>
          </a:p>
        </p:txBody>
      </p:sp>
      <p:pic>
        <p:nvPicPr>
          <p:cNvPr id="292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98078"/>
            <a:ext cx="9144000" cy="183568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333"/>
          <p:cNvSpPr txBox="1"/>
          <p:nvPr/>
        </p:nvSpPr>
        <p:spPr>
          <a:xfrm>
            <a:off x="125248" y="1478966"/>
            <a:ext cx="2476272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/>
            </a:lvl1pPr>
          </a:lstStyle>
          <a:p>
            <a:pPr/>
            <a:r>
              <a:t>Blocking code</a:t>
            </a:r>
          </a:p>
        </p:txBody>
      </p:sp>
      <p:sp>
        <p:nvSpPr>
          <p:cNvPr id="294" name="Shape 334"/>
          <p:cNvSpPr txBox="1"/>
          <p:nvPr/>
        </p:nvSpPr>
        <p:spPr>
          <a:xfrm>
            <a:off x="-16992" y="3887818"/>
            <a:ext cx="3302082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/>
            </a:lvl1pPr>
          </a:lstStyle>
          <a:p>
            <a:pPr/>
            <a:r>
              <a:t>Non-Blocking code</a:t>
            </a:r>
          </a:p>
        </p:txBody>
      </p:sp>
      <p:pic>
        <p:nvPicPr>
          <p:cNvPr id="295" name="01.tiff" descr="01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52649"/>
            <a:ext cx="9144000" cy="1805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338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Event emitter</a:t>
            </a:r>
          </a:p>
        </p:txBody>
      </p:sp>
      <p:pic>
        <p:nvPicPr>
          <p:cNvPr id="298" name="01.tiff" descr="01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166" y="2176958"/>
            <a:ext cx="6713754" cy="32081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41"/>
          <p:cNvSpPr txBox="1"/>
          <p:nvPr>
            <p:ph type="title"/>
          </p:nvPr>
        </p:nvSpPr>
        <p:spPr>
          <a:xfrm>
            <a:off x="685800" y="2130424"/>
            <a:ext cx="7772400" cy="1470028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301" name="Shape 344"/>
          <p:cNvSpPr txBox="1"/>
          <p:nvPr/>
        </p:nvSpPr>
        <p:spPr>
          <a:xfrm>
            <a:off x="1742600" y="2594549"/>
            <a:ext cx="5682601" cy="201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 algn="ctr">
              <a:defRPr b="1" sz="6000"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85"/>
          <p:cNvSpPr txBox="1"/>
          <p:nvPr>
            <p:ph type="title" idx="4294967295"/>
          </p:nvPr>
        </p:nvSpPr>
        <p:spPr>
          <a:xfrm>
            <a:off x="457200" y="2042361"/>
            <a:ext cx="8229600" cy="1143001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>
              <a:lnSpc>
                <a:spcPct val="150000"/>
              </a:lnSpc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 JavaScript, we do things differently.</a:t>
            </a:r>
          </a:p>
        </p:txBody>
      </p:sp>
      <p:sp>
        <p:nvSpPr>
          <p:cNvPr id="180" name="Shape 186"/>
          <p:cNvSpPr txBox="1"/>
          <p:nvPr/>
        </p:nvSpPr>
        <p:spPr>
          <a:xfrm>
            <a:off x="457200" y="348835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t>There’s only one thread in JavaScript,</a:t>
            </a:r>
            <a:br/>
            <a:r>
              <a:t>so we use that thread to get stuff done.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9"/>
          <p:cNvSpPr txBox="1"/>
          <p:nvPr/>
        </p:nvSpPr>
        <p:spPr>
          <a:xfrm>
            <a:off x="81050" y="990599"/>
            <a:ext cx="5640600" cy="551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 lvl="1"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OK, let’s talk about… </a:t>
            </a:r>
          </a:p>
        </p:txBody>
      </p:sp>
      <p:sp>
        <p:nvSpPr>
          <p:cNvPr id="183" name="Shape 190"/>
          <p:cNvSpPr txBox="1"/>
          <p:nvPr>
            <p:ph type="body" sz="half" idx="4294967295"/>
          </p:nvPr>
        </p:nvSpPr>
        <p:spPr>
          <a:xfrm>
            <a:off x="2127849" y="2080824"/>
            <a:ext cx="4888303" cy="3200882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The event loop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Callbacks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Promises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Observables</a:t>
            </a:r>
          </a:p>
          <a:p>
            <a:pPr marL="342899" indent="-342899">
              <a:spcBef>
                <a:spcPts val="700"/>
              </a:spcBef>
              <a:buClrTx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Coroutines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01.jpg" descr="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1454150"/>
            <a:ext cx="8102600" cy="394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96"/>
          <p:cNvSpPr txBox="1"/>
          <p:nvPr>
            <p:ph type="title" idx="4294967295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ctr">
              <a:lnSpc>
                <a:spcPct val="150000"/>
              </a:lnSpc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You’ve seen event loops before: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99"/>
          <p:cNvSpPr txBox="1"/>
          <p:nvPr>
            <p:ph type="body" idx="4294967295"/>
          </p:nvPr>
        </p:nvSpPr>
        <p:spPr>
          <a:xfrm>
            <a:off x="457200" y="1369899"/>
            <a:ext cx="8229600" cy="4525966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spcBef>
                <a:spcPts val="500"/>
              </a:spcBef>
              <a:buSzTx/>
              <a:buNone/>
              <a:defRPr sz="2200">
                <a:solidFill>
                  <a:srgbClr val="993333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WINAPI WinMain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HINSTANCE hInstance</a:t>
            </a:r>
            <a:r>
              <a:rPr>
                <a:solidFill>
                  <a:srgbClr val="339933"/>
                </a:solidFill>
              </a:rPr>
              <a:t>,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0000"/>
                </a:solidFill>
              </a:rPr>
              <a:t>                   HINSTANCE hPrevInstance</a:t>
            </a:r>
            <a:r>
              <a:rPr>
                <a:solidFill>
                  <a:srgbClr val="339933"/>
                </a:solidFill>
              </a:rPr>
              <a:t>,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0000"/>
                </a:solidFill>
              </a:rPr>
              <a:t>                   LPSTR lpCmdLine</a:t>
            </a:r>
            <a:r>
              <a:rPr>
                <a:solidFill>
                  <a:srgbClr val="339933"/>
                </a:solidFill>
              </a:rPr>
              <a:t>,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0000"/>
                </a:solidFill>
              </a:rPr>
              <a:t>                  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nCmdShow</a:t>
            </a:r>
            <a:r>
              <a:rPr>
                <a:solidFill>
                  <a:srgbClr val="009900"/>
                </a:solidFill>
              </a:rPr>
              <a:t>)</a:t>
            </a:r>
            <a:br>
              <a:rPr>
                <a:solidFill>
                  <a:srgbClr val="009900"/>
                </a:solidFill>
              </a:rPr>
            </a:b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rPr>
                <a:solidFill>
                  <a:srgbClr val="000000"/>
                </a:solidFill>
              </a:rPr>
              <a:t>  MSG msg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B1B100"/>
                </a:solidFill>
              </a:rPr>
              <a:t>while 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GetMessage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9933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msg</a:t>
            </a:r>
            <a:r>
              <a:rPr>
                <a:solidFill>
                  <a:srgbClr val="339933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00"/>
                </a:solidFill>
              </a:rPr>
              <a:t>NULL</a:t>
            </a:r>
            <a:r>
              <a:rPr>
                <a:solidFill>
                  <a:srgbClr val="339933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DD"/>
                </a:solidFill>
              </a:rPr>
              <a:t>0</a:t>
            </a:r>
            <a:r>
              <a:rPr>
                <a:solidFill>
                  <a:srgbClr val="339933"/>
                </a:solidFill>
              </a:rP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DD"/>
                </a:solidFill>
              </a:rPr>
              <a:t>0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993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DD"/>
                </a:solidFill>
              </a:rPr>
              <a:t>0</a:t>
            </a:r>
            <a:r>
              <a:rPr>
                <a:solidFill>
                  <a:srgbClr val="009900"/>
                </a:solidFill>
              </a:rPr>
              <a:t>)</a:t>
            </a:r>
            <a:br>
              <a:rPr>
                <a:solidFill>
                  <a:srgbClr val="009900"/>
                </a:solidFill>
              </a:rPr>
            </a:br>
            <a:r>
              <a:rPr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009900"/>
                </a:solidFill>
              </a:rPr>
              <a:t>{</a:t>
            </a:r>
            <a:br>
              <a:rPr>
                <a:solidFill>
                  <a:srgbClr val="009900"/>
                </a:solidFill>
              </a:rPr>
            </a:br>
            <a:r>
              <a:rPr>
                <a:solidFill>
                  <a:srgbClr val="000000"/>
                </a:solidFill>
              </a:rPr>
              <a:t>    TranslateMessage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9933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msg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0000"/>
                </a:solidFill>
              </a:rPr>
              <a:t>    DispatchMessage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339933"/>
                </a:solidFill>
              </a:rPr>
              <a:t>&amp;</a:t>
            </a:r>
            <a:r>
              <a:rPr>
                <a:solidFill>
                  <a:srgbClr val="000000"/>
                </a:solidFill>
              </a:rPr>
              <a:t>msg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009900"/>
                </a:solidFill>
              </a:rPr>
              <a:t>}</a:t>
            </a:r>
            <a:br>
              <a:rPr>
                <a:solidFill>
                  <a:srgbClr val="009900"/>
                </a:solidFill>
              </a:rPr>
            </a:br>
            <a:r>
              <a:rPr>
                <a:solidFill>
                  <a:srgbClr val="000000"/>
                </a:solidFill>
              </a:rPr>
              <a:t>  </a:t>
            </a:r>
            <a:r>
              <a:rPr>
                <a:solidFill>
                  <a:srgbClr val="B1B100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msg.</a:t>
            </a:r>
            <a:r>
              <a:rPr>
                <a:solidFill>
                  <a:srgbClr val="202020"/>
                </a:solidFill>
              </a:rPr>
              <a:t>wParam</a:t>
            </a:r>
            <a:r>
              <a:rPr>
                <a:solidFill>
                  <a:srgbClr val="339933"/>
                </a:solidFill>
              </a:rPr>
              <a:t>;</a:t>
            </a:r>
            <a:br>
              <a:rPr>
                <a:solidFill>
                  <a:srgbClr val="339933"/>
                </a:solidFill>
              </a:rPr>
            </a:br>
            <a:r>
              <a:rPr>
                <a:solidFill>
                  <a:srgbClr val="009900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ustom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ustom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ustom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