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defRPr sz="1100"/>
            </a:pPr>
            <a:r>
              <a:t>React построен на идее веб компонентов.</a:t>
            </a:r>
          </a:p>
          <a:p>
            <a:pPr>
              <a:defRPr sz="1100"/>
            </a:pPr>
            <a:r>
              <a:t>Компонент принимает данные на вход в виде props, и генерирует HTML.</a:t>
            </a:r>
          </a:p>
          <a:p>
            <a:pPr>
              <a:defRPr sz="1100"/>
            </a:pPr>
            <a:r>
              <a:t>Этот простой подход обеспечивает простое тестирование приложений.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defRPr sz="1100"/>
            </a:pPr>
            <a:r>
              <a:t>-- framework-independent:</a:t>
            </a:r>
          </a:p>
          <a:p>
            <a:pPr>
              <a:defRPr sz="1100"/>
            </a:pPr>
            <a:r>
              <a:t>Mocha - Mature, most popular, highly configurable, large community</a:t>
            </a:r>
          </a:p>
          <a:p>
            <a:pPr>
              <a:defRPr sz="1100"/>
            </a:pPr>
            <a:r>
              <a:t>Jasmine - very similar to Mocha</a:t>
            </a:r>
          </a:p>
          <a:p>
            <a:pPr>
              <a:defRPr sz="1100"/>
            </a:pPr>
          </a:p>
          <a:p>
            <a:pPr>
              <a:defRPr sz="1100"/>
            </a:pPr>
            <a:r>
              <a:t>-- related to React:</a:t>
            </a:r>
          </a:p>
          <a:p>
            <a:pPr>
              <a:defRPr sz="1100"/>
            </a:pPr>
            <a:r>
              <a:t>Jest - from Facebook, based on Jasmine, has some specific features for testing React. Interestingly, but it’s not the most popular for testing React.</a:t>
            </a:r>
          </a:p>
          <a:p>
            <a:pPr>
              <a:defRPr sz="1100"/>
            </a:pPr>
          </a:p>
          <a:p>
            <a:pPr>
              <a:defRPr sz="1100"/>
            </a:pPr>
            <a:r>
              <a:t>--others:</a:t>
            </a:r>
          </a:p>
          <a:p>
            <a:pPr>
              <a:defRPr sz="1100"/>
            </a:pPr>
            <a:r>
              <a:t>Tape - the minimal, the simplest on the list</a:t>
            </a:r>
          </a:p>
          <a:p>
            <a:pPr>
              <a:defRPr sz="1100"/>
            </a:pPr>
            <a:r>
              <a:t>AVA - concurrent test run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indent="152400">
              <a:lnSpc>
                <a:spcPct val="115000"/>
              </a:lnSpc>
              <a:defRPr b="1">
                <a:solidFill>
                  <a:srgbClr val="393939"/>
                </a:solidFill>
                <a:latin typeface="Calibri"/>
                <a:ea typeface="Calibri"/>
                <a:cs typeface="Calibri"/>
                <a:sym typeface="Calibri"/>
              </a:defRPr>
            </a:pPr>
            <a:r>
              <a:t>Monorepo</a:t>
            </a:r>
            <a:r>
              <a:rPr b="0"/>
              <a:t> At Facebook we have a huge monorepo that contains all of our JavaScript code</a:t>
            </a:r>
            <a:endParaRPr sz="1100"/>
          </a:p>
          <a:p>
            <a:pPr indent="152400">
              <a:lnSpc>
                <a:spcPct val="115000"/>
              </a:lnSpc>
              <a:defRPr b="1">
                <a:solidFill>
                  <a:srgbClr val="393939"/>
                </a:solidFill>
                <a:latin typeface="Calibri"/>
                <a:ea typeface="Calibri"/>
                <a:cs typeface="Calibri"/>
                <a:sym typeface="Calibri"/>
              </a:defRPr>
            </a:pPr>
            <a:r>
              <a:t>Sandboxing</a:t>
            </a:r>
            <a:r>
              <a:rPr b="0"/>
              <a:t> Another feature of Jest that's important to Facebook is how it virtualizes the test environment and wraps </a:t>
            </a:r>
            <a:r>
              <a:rPr b="0" sz="1100">
                <a:solidFill>
                  <a:srgbClr val="A05757"/>
                </a:solidFill>
                <a:latin typeface="Verdana"/>
                <a:ea typeface="Verdana"/>
                <a:cs typeface="Verdana"/>
                <a:sym typeface="Verdana"/>
              </a:rPr>
              <a:t>require</a:t>
            </a:r>
            <a:r>
              <a:rPr b="0"/>
              <a:t> in order to sandbox code execution and isolate individual tests</a:t>
            </a:r>
            <a:endParaRPr sz="1100"/>
          </a:p>
          <a:p>
            <a:pPr indent="152400">
              <a:lnSpc>
                <a:spcPct val="115000"/>
              </a:lnSpc>
              <a:defRPr b="1">
                <a:solidFill>
                  <a:srgbClr val="393939"/>
                </a:solidFill>
                <a:latin typeface="Calibri"/>
                <a:ea typeface="Calibri"/>
                <a:cs typeface="Calibri"/>
                <a:sym typeface="Calibri"/>
              </a:defRPr>
            </a:pPr>
            <a:r>
              <a:t>providesModule</a:t>
            </a:r>
            <a:r>
              <a:rPr b="0"/>
              <a:t> If you've looked at any of our open source JavaScript projects before, you may have noticed that we use a </a:t>
            </a:r>
            <a:r>
              <a:rPr b="0" sz="1100">
                <a:solidFill>
                  <a:srgbClr val="A05757"/>
                </a:solidFill>
                <a:latin typeface="Verdana"/>
                <a:ea typeface="Verdana"/>
                <a:cs typeface="Verdana"/>
                <a:sym typeface="Verdana"/>
              </a:rPr>
              <a:t>@providesModule</a:t>
            </a:r>
            <a:r>
              <a:rPr b="0"/>
              <a:t> header to assign globally unique IDs to modules. This does require some custom tooling, but it allows us to reference modules without relative paths which has helped us move incredibly fast, has scaled well as our engineering organization has grown, and has fostered code sharing across the entire company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a:defRPr sz="1100"/>
            </a:lvl1pPr>
          </a:lstStyle>
          <a:p>
            <a:pPr/>
            <a:r>
              <a:t>Nothing new here, if you’ve already worked with jasmine/mocha: describe (used to logically group tests) and it to wrap test.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lvl1pPr>
              <a:defRPr sz="1100"/>
            </a:lvl1pPr>
          </a:lstStyle>
          <a:p>
            <a:pPr/>
            <a:r>
              <a:t>Usually our code has not just timeouts, but it has some async ajax call.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lvl1pPr>
              <a:defRPr sz="1100"/>
            </a:lvl1pPr>
          </a:lstStyle>
          <a:p>
            <a:pPr/>
            <a:r>
              <a:t>Angular implemented DI to make it more testable. With jest you can easily mock modules also!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Текст заголовка"/>
          <p:cNvSpPr txBox="1"/>
          <p:nvPr>
            <p:ph type="title"/>
          </p:nvPr>
        </p:nvSpPr>
        <p:spPr>
          <a:xfrm>
            <a:off x="311708" y="744573"/>
            <a:ext cx="8520601" cy="2052604"/>
          </a:xfrm>
          <a:prstGeom prst="rect">
            <a:avLst/>
          </a:prstGeom>
        </p:spPr>
        <p:txBody>
          <a:bodyPr anchor="b"/>
          <a:lstStyle>
            <a:lvl1pPr algn="ctr">
              <a:defRPr sz="5200"/>
            </a:lvl1pPr>
          </a:lstStyle>
          <a:p>
            <a:pPr/>
            <a:r>
              <a:t>Текст заголовка</a:t>
            </a:r>
          </a:p>
        </p:txBody>
      </p:sp>
      <p:sp>
        <p:nvSpPr>
          <p:cNvPr id="12" name="Уровень текста 1…"/>
          <p:cNvSpPr txBox="1"/>
          <p:nvPr>
            <p:ph type="body" sz="quarter" idx="1"/>
          </p:nvPr>
        </p:nvSpPr>
        <p:spPr>
          <a:xfrm>
            <a:off x="311698" y="2834125"/>
            <a:ext cx="8520604" cy="792604"/>
          </a:xfrm>
          <a:prstGeom prst="rect">
            <a:avLst/>
          </a:prstGeom>
        </p:spPr>
        <p:txBody>
          <a:bodyPr/>
          <a:lstStyle>
            <a:lvl1pPr algn="ctr">
              <a:lnSpc>
                <a:spcPct val="100000"/>
              </a:lnSpc>
              <a:spcBef>
                <a:spcPts val="0"/>
              </a:spcBef>
              <a:defRPr sz="2800"/>
            </a:lvl1pPr>
            <a:lvl2pPr algn="ctr">
              <a:lnSpc>
                <a:spcPct val="100000"/>
              </a:lnSpc>
              <a:spcBef>
                <a:spcPts val="0"/>
              </a:spcBef>
              <a:defRPr sz="2800"/>
            </a:lvl2pPr>
            <a:lvl3pPr algn="ctr">
              <a:lnSpc>
                <a:spcPct val="100000"/>
              </a:lnSpc>
              <a:spcBef>
                <a:spcPts val="0"/>
              </a:spcBef>
              <a:defRPr sz="2800"/>
            </a:lvl3pPr>
            <a:lvl4pPr algn="ctr">
              <a:lnSpc>
                <a:spcPct val="100000"/>
              </a:lnSpc>
              <a:spcBef>
                <a:spcPts val="0"/>
              </a:spcBef>
              <a:defRPr sz="2800"/>
            </a:lvl4pPr>
            <a:lvl5pPr algn="ctr">
              <a:lnSpc>
                <a:spcPct val="100000"/>
              </a:lnSpc>
              <a:spcBef>
                <a:spcPts val="0"/>
              </a:spcBef>
              <a:defRPr sz="28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ig number">
    <p:spTree>
      <p:nvGrpSpPr>
        <p:cNvPr id="1" name=""/>
        <p:cNvGrpSpPr/>
        <p:nvPr/>
      </p:nvGrpSpPr>
      <p:grpSpPr>
        <a:xfrm>
          <a:off x="0" y="0"/>
          <a:ext cx="0" cy="0"/>
          <a:chOff x="0" y="0"/>
          <a:chExt cx="0" cy="0"/>
        </a:xfrm>
      </p:grpSpPr>
      <p:sp>
        <p:nvSpPr>
          <p:cNvPr id="91" name="Текст заголовка"/>
          <p:cNvSpPr txBox="1"/>
          <p:nvPr>
            <p:ph type="title"/>
          </p:nvPr>
        </p:nvSpPr>
        <p:spPr>
          <a:xfrm>
            <a:off x="311698" y="1106125"/>
            <a:ext cx="8520604" cy="1963500"/>
          </a:xfrm>
          <a:prstGeom prst="rect">
            <a:avLst/>
          </a:prstGeom>
        </p:spPr>
        <p:txBody>
          <a:bodyPr anchor="b"/>
          <a:lstStyle>
            <a:lvl1pPr algn="ctr">
              <a:defRPr sz="12000"/>
            </a:lvl1pPr>
          </a:lstStyle>
          <a:p>
            <a:pPr/>
            <a:r>
              <a:t>Текст заголовка</a:t>
            </a:r>
          </a:p>
        </p:txBody>
      </p:sp>
      <p:sp>
        <p:nvSpPr>
          <p:cNvPr id="92" name="Уровень текста 1…"/>
          <p:cNvSpPr txBox="1"/>
          <p:nvPr>
            <p:ph type="body" sz="half" idx="1"/>
          </p:nvPr>
        </p:nvSpPr>
        <p:spPr>
          <a:xfrm>
            <a:off x="311698" y="3152225"/>
            <a:ext cx="8520604" cy="1300800"/>
          </a:xfrm>
          <a:prstGeom prst="rect">
            <a:avLst/>
          </a:prstGeom>
        </p:spPr>
        <p:txBody>
          <a:bodyPr/>
          <a:lstStyle>
            <a:lvl1pPr algn="ctr"/>
            <a:lvl2pPr algn="ctr"/>
            <a:lvl3pPr algn="ctr"/>
            <a:lvl4pPr algn="ctr"/>
            <a:lvl5pPr algn="ct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93"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0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07" name="Уровень текста 1…"/>
          <p:cNvSpPr txBox="1"/>
          <p:nvPr>
            <p:ph type="body" sz="quarter" idx="1"/>
          </p:nvPr>
        </p:nvSpPr>
        <p:spPr>
          <a:xfrm>
            <a:off x="1616867" y="4091709"/>
            <a:ext cx="4800604" cy="285754"/>
          </a:xfrm>
          <a:prstGeom prst="rect">
            <a:avLst/>
          </a:prstGeom>
        </p:spPr>
        <p:txBody>
          <a:bodyPr lIns="34289" tIns="34289" rIns="34289" bIns="34289"/>
          <a:lstStyle>
            <a:lvl1pPr defTabSz="342900">
              <a:lnSpc>
                <a:spcPct val="100000"/>
              </a:lnSpc>
              <a:spcBef>
                <a:spcPts val="300"/>
              </a:spcBef>
              <a:defRPr cap="all" sz="1200">
                <a:solidFill>
                  <a:srgbClr val="464547"/>
                </a:solidFill>
                <a:latin typeface="Trebuchet MS"/>
                <a:ea typeface="Trebuchet MS"/>
                <a:cs typeface="Trebuchet MS"/>
                <a:sym typeface="Trebuchet MS"/>
              </a:defRPr>
            </a:lvl1pPr>
            <a:lvl2pPr defTabSz="342900">
              <a:lnSpc>
                <a:spcPct val="100000"/>
              </a:lnSpc>
              <a:spcBef>
                <a:spcPts val="300"/>
              </a:spcBef>
              <a:defRPr cap="all" sz="1200">
                <a:solidFill>
                  <a:srgbClr val="464547"/>
                </a:solidFill>
                <a:latin typeface="Trebuchet MS"/>
                <a:ea typeface="Trebuchet MS"/>
                <a:cs typeface="Trebuchet MS"/>
                <a:sym typeface="Trebuchet MS"/>
              </a:defRPr>
            </a:lvl2pPr>
            <a:lvl3pPr defTabSz="342900">
              <a:lnSpc>
                <a:spcPct val="100000"/>
              </a:lnSpc>
              <a:spcBef>
                <a:spcPts val="300"/>
              </a:spcBef>
              <a:defRPr cap="all" sz="1200">
                <a:solidFill>
                  <a:srgbClr val="464547"/>
                </a:solidFill>
                <a:latin typeface="Trebuchet MS"/>
                <a:ea typeface="Trebuchet MS"/>
                <a:cs typeface="Trebuchet MS"/>
                <a:sym typeface="Trebuchet MS"/>
              </a:defRPr>
            </a:lvl3pPr>
            <a:lvl4pPr defTabSz="342900">
              <a:lnSpc>
                <a:spcPct val="100000"/>
              </a:lnSpc>
              <a:spcBef>
                <a:spcPts val="300"/>
              </a:spcBef>
              <a:defRPr cap="all" sz="1200">
                <a:solidFill>
                  <a:srgbClr val="464547"/>
                </a:solidFill>
                <a:latin typeface="Trebuchet MS"/>
                <a:ea typeface="Trebuchet MS"/>
                <a:cs typeface="Trebuchet MS"/>
                <a:sym typeface="Trebuchet MS"/>
              </a:defRPr>
            </a:lvl4pPr>
            <a:lvl5pPr defTabSz="342900">
              <a:lnSpc>
                <a:spcPct val="100000"/>
              </a:lnSpc>
              <a:spcBef>
                <a:spcPts val="300"/>
              </a:spcBef>
              <a:defRPr cap="all" sz="1200">
                <a:solidFill>
                  <a:srgbClr val="464547"/>
                </a:solidFill>
                <a:latin typeface="Trebuchet MS"/>
                <a:ea typeface="Trebuchet MS"/>
                <a:cs typeface="Trebuchet MS"/>
                <a:sym typeface="Trebuchet MS"/>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08" name="Shape 108"/>
          <p:cNvSpPr/>
          <p:nvPr>
            <p:ph type="body" sz="quarter" idx="13"/>
          </p:nvPr>
        </p:nvSpPr>
        <p:spPr>
          <a:xfrm>
            <a:off x="1616866" y="3349656"/>
            <a:ext cx="2537223" cy="270078"/>
          </a:xfrm>
          <a:prstGeom prst="rect">
            <a:avLst/>
          </a:prstGeom>
          <a:solidFill>
            <a:srgbClr val="39C2D7"/>
          </a:solidFill>
        </p:spPr>
        <p:txBody>
          <a:bodyPr lIns="27432" tIns="27432" rIns="27432" bIns="27432"/>
          <a:lstStyle/>
          <a:p>
            <a:pPr/>
          </a:p>
        </p:txBody>
      </p:sp>
      <p:sp>
        <p:nvSpPr>
          <p:cNvPr id="109" name="Shape 109"/>
          <p:cNvSpPr/>
          <p:nvPr>
            <p:ph type="pic" sz="quarter" idx="14"/>
          </p:nvPr>
        </p:nvSpPr>
        <p:spPr>
          <a:xfrm>
            <a:off x="1613910" y="378617"/>
            <a:ext cx="932628" cy="343682"/>
          </a:xfrm>
          <a:prstGeom prst="rect">
            <a:avLst/>
          </a:prstGeom>
        </p:spPr>
        <p:txBody>
          <a:bodyPr lIns="91439" tIns="45719" rIns="91439" bIns="45719">
            <a:noAutofit/>
          </a:bodyPr>
          <a:lstStyle/>
          <a:p>
            <a:pPr/>
          </a:p>
        </p:txBody>
      </p:sp>
      <p:sp>
        <p:nvSpPr>
          <p:cNvPr id="110" name="Shape 110"/>
          <p:cNvSpPr/>
          <p:nvPr>
            <p:ph type="pic" sz="quarter" idx="15"/>
          </p:nvPr>
        </p:nvSpPr>
        <p:spPr>
          <a:xfrm>
            <a:off x="2857761" y="378617"/>
            <a:ext cx="1058697" cy="344165"/>
          </a:xfrm>
          <a:prstGeom prst="rect">
            <a:avLst/>
          </a:prstGeom>
        </p:spPr>
        <p:txBody>
          <a:bodyPr lIns="91439" tIns="45719" rIns="91439" bIns="45719">
            <a:noAutofit/>
          </a:bodyPr>
          <a:lstStyle/>
          <a:p>
            <a:pPr/>
          </a:p>
        </p:txBody>
      </p:sp>
      <p:sp>
        <p:nvSpPr>
          <p:cNvPr id="111" name="Shape 111"/>
          <p:cNvSpPr/>
          <p:nvPr/>
        </p:nvSpPr>
        <p:spPr>
          <a:xfrm>
            <a:off x="2697814" y="428623"/>
            <a:ext cx="4" cy="260539"/>
          </a:xfrm>
          <a:prstGeom prst="line">
            <a:avLst/>
          </a:prstGeom>
          <a:ln w="12700">
            <a:solidFill>
              <a:srgbClr val="CCCCCC"/>
            </a:solidFill>
          </a:ln>
        </p:spPr>
        <p:txBody>
          <a:bodyPr lIns="45718" tIns="45718" rIns="45718" bIns="45718"/>
          <a:lstStyle/>
          <a:p>
            <a:pPr/>
          </a:p>
        </p:txBody>
      </p:sp>
      <p:sp>
        <p:nvSpPr>
          <p:cNvPr id="112" name="Shape 112"/>
          <p:cNvSpPr/>
          <p:nvPr>
            <p:ph type="body" sz="quarter" idx="16"/>
          </p:nvPr>
        </p:nvSpPr>
        <p:spPr>
          <a:xfrm>
            <a:off x="1616866" y="1556682"/>
            <a:ext cx="5182797" cy="463592"/>
          </a:xfrm>
          <a:prstGeom prst="rect">
            <a:avLst/>
          </a:prstGeom>
        </p:spPr>
        <p:txBody>
          <a:bodyPr lIns="34289" tIns="34289" rIns="34289" bIns="34289"/>
          <a:lstStyle/>
          <a:p>
            <a:pPr/>
          </a:p>
        </p:txBody>
      </p:sp>
      <p:sp>
        <p:nvSpPr>
          <p:cNvPr id="113" name="Номер слайда"/>
          <p:cNvSpPr txBox="1"/>
          <p:nvPr>
            <p:ph type="sldNum" sz="quarter" idx="2"/>
          </p:nvPr>
        </p:nvSpPr>
        <p:spPr>
          <a:xfrm>
            <a:off x="5856741" y="4669473"/>
            <a:ext cx="201160" cy="195579"/>
          </a:xfrm>
          <a:prstGeom prst="rect">
            <a:avLst/>
          </a:prstGeom>
        </p:spPr>
        <p:txBody>
          <a:bodyPr lIns="34289" tIns="34289" rIns="34289" bIns="34289"/>
          <a:lstStyle>
            <a:lvl1pPr defTabSz="342900">
              <a:defRPr sz="900">
                <a:solidFill>
                  <a:srgbClr val="464547"/>
                </a:solidFill>
                <a:latin typeface="Trebuchet MS"/>
                <a:ea typeface="Trebuchet MS"/>
                <a:cs typeface="Trebuchet MS"/>
                <a:sym typeface="Trebuchet M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slide">
    <p:spTree>
      <p:nvGrpSpPr>
        <p:cNvPr id="1" name=""/>
        <p:cNvGrpSpPr/>
        <p:nvPr/>
      </p:nvGrpSpPr>
      <p:grpSpPr>
        <a:xfrm>
          <a:off x="0" y="0"/>
          <a:ext cx="0" cy="0"/>
          <a:chOff x="0" y="0"/>
          <a:chExt cx="0" cy="0"/>
        </a:xfrm>
      </p:grpSpPr>
      <p:sp>
        <p:nvSpPr>
          <p:cNvPr id="120" name="Текст заголовка"/>
          <p:cNvSpPr txBox="1"/>
          <p:nvPr>
            <p:ph type="title"/>
          </p:nvPr>
        </p:nvSpPr>
        <p:spPr>
          <a:xfrm>
            <a:off x="1657350" y="1597817"/>
            <a:ext cx="5829300" cy="1102521"/>
          </a:xfrm>
          <a:prstGeom prst="rect">
            <a:avLst/>
          </a:prstGeom>
        </p:spPr>
        <p:txBody>
          <a:bodyPr lIns="68566" tIns="68566" rIns="68566" bIns="68566" anchor="ctr"/>
          <a:lstStyle>
            <a:lvl1pPr algn="ctr" defTabSz="685800">
              <a:defRPr sz="3200">
                <a:latin typeface="Calibri"/>
                <a:ea typeface="Calibri"/>
                <a:cs typeface="Calibri"/>
                <a:sym typeface="Calibri"/>
              </a:defRPr>
            </a:lvl1pPr>
          </a:lstStyle>
          <a:p>
            <a:pPr/>
            <a:r>
              <a:t>Текст заголовка</a:t>
            </a:r>
          </a:p>
        </p:txBody>
      </p:sp>
      <p:sp>
        <p:nvSpPr>
          <p:cNvPr id="121" name="Уровень текста 1…"/>
          <p:cNvSpPr txBox="1"/>
          <p:nvPr>
            <p:ph type="body" sz="quarter" idx="1"/>
          </p:nvPr>
        </p:nvSpPr>
        <p:spPr>
          <a:xfrm>
            <a:off x="2171700" y="2914650"/>
            <a:ext cx="4800600" cy="1314450"/>
          </a:xfrm>
          <a:prstGeom prst="rect">
            <a:avLst/>
          </a:prstGeom>
        </p:spPr>
        <p:txBody>
          <a:bodyPr lIns="68566" tIns="68566" rIns="68566" bIns="68566"/>
          <a:lstStyle>
            <a:lvl1pPr algn="ctr" defTabSz="685800">
              <a:lnSpc>
                <a:spcPct val="100000"/>
              </a:lnSpc>
              <a:spcBef>
                <a:spcPts val="400"/>
              </a:spcBef>
              <a:defRPr sz="2400">
                <a:solidFill>
                  <a:srgbClr val="888888"/>
                </a:solidFill>
                <a:latin typeface="Calibri"/>
                <a:ea typeface="Calibri"/>
                <a:cs typeface="Calibri"/>
                <a:sym typeface="Calibri"/>
              </a:defRPr>
            </a:lvl1pPr>
            <a:lvl2pPr algn="ctr" defTabSz="685800">
              <a:lnSpc>
                <a:spcPct val="100000"/>
              </a:lnSpc>
              <a:spcBef>
                <a:spcPts val="400"/>
              </a:spcBef>
              <a:buSzPct val="100000"/>
              <a:buChar char="o"/>
              <a:defRPr sz="2400">
                <a:solidFill>
                  <a:srgbClr val="888888"/>
                </a:solidFill>
                <a:latin typeface="Calibri"/>
                <a:ea typeface="Calibri"/>
                <a:cs typeface="Calibri"/>
                <a:sym typeface="Calibri"/>
              </a:defRPr>
            </a:lvl2pPr>
            <a:lvl3pPr algn="ctr" defTabSz="685800">
              <a:lnSpc>
                <a:spcPct val="100000"/>
              </a:lnSpc>
              <a:spcBef>
                <a:spcPts val="400"/>
              </a:spcBef>
              <a:buSzPct val="100000"/>
              <a:buChar char="▪"/>
              <a:defRPr sz="2400">
                <a:solidFill>
                  <a:srgbClr val="888888"/>
                </a:solidFill>
                <a:latin typeface="Calibri"/>
                <a:ea typeface="Calibri"/>
                <a:cs typeface="Calibri"/>
                <a:sym typeface="Calibri"/>
              </a:defRPr>
            </a:lvl3pPr>
            <a:lvl4pPr algn="ctr" defTabSz="685800">
              <a:lnSpc>
                <a:spcPct val="100000"/>
              </a:lnSpc>
              <a:spcBef>
                <a:spcPts val="400"/>
              </a:spcBef>
              <a:buSzPct val="100000"/>
              <a:buChar char="●"/>
              <a:defRPr sz="2400">
                <a:solidFill>
                  <a:srgbClr val="888888"/>
                </a:solidFill>
                <a:latin typeface="Calibri"/>
                <a:ea typeface="Calibri"/>
                <a:cs typeface="Calibri"/>
                <a:sym typeface="Calibri"/>
              </a:defRPr>
            </a:lvl4pPr>
            <a:lvl5pPr algn="ctr" defTabSz="685800">
              <a:lnSpc>
                <a:spcPct val="100000"/>
              </a:lnSpc>
              <a:spcBef>
                <a:spcPts val="400"/>
              </a:spcBef>
              <a:buSzPct val="100000"/>
              <a:buChar char="o"/>
              <a:defRPr sz="2400">
                <a:solidFill>
                  <a:srgbClr val="888888"/>
                </a:solidFill>
                <a:latin typeface="Calibri"/>
                <a:ea typeface="Calibri"/>
                <a:cs typeface="Calibri"/>
                <a:sym typeface="Calibri"/>
              </a:defRPr>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2" name="Номер слайда"/>
          <p:cNvSpPr txBox="1"/>
          <p:nvPr>
            <p:ph type="sldNum" sz="quarter" idx="2"/>
          </p:nvPr>
        </p:nvSpPr>
        <p:spPr>
          <a:xfrm>
            <a:off x="6057900" y="4767845"/>
            <a:ext cx="291095" cy="272678"/>
          </a:xfrm>
          <a:prstGeom prst="rect">
            <a:avLst/>
          </a:prstGeom>
        </p:spPr>
        <p:txBody>
          <a:bodyPr lIns="68566" tIns="68566" rIns="68566" bIns="68566"/>
          <a:lstStyle>
            <a:lvl1pPr algn="l" defTabSz="685800">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0" name="Текст заголовка"/>
          <p:cNvSpPr txBox="1"/>
          <p:nvPr>
            <p:ph type="title"/>
          </p:nvPr>
        </p:nvSpPr>
        <p:spPr>
          <a:xfrm>
            <a:off x="311698" y="2150847"/>
            <a:ext cx="8520604" cy="841803"/>
          </a:xfrm>
          <a:prstGeom prst="rect">
            <a:avLst/>
          </a:prstGeom>
        </p:spPr>
        <p:txBody>
          <a:bodyPr anchor="ctr"/>
          <a:lstStyle>
            <a:lvl1pPr algn="ctr">
              <a:defRPr sz="3600"/>
            </a:lvl1pPr>
          </a:lstStyle>
          <a:p>
            <a:pPr/>
            <a:r>
              <a:t>Текст заголовка</a:t>
            </a:r>
          </a:p>
        </p:txBody>
      </p:sp>
      <p:sp>
        <p:nvSpPr>
          <p:cNvPr id="2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28" name="Текст заголовка"/>
          <p:cNvSpPr txBox="1"/>
          <p:nvPr>
            <p:ph type="title"/>
          </p:nvPr>
        </p:nvSpPr>
        <p:spPr>
          <a:prstGeom prst="rect">
            <a:avLst/>
          </a:prstGeom>
        </p:spPr>
        <p:txBody>
          <a:bodyPr/>
          <a:lstStyle/>
          <a:p>
            <a:pPr/>
            <a:r>
              <a:t>Текст заголовка</a:t>
            </a:r>
          </a:p>
        </p:txBody>
      </p:sp>
      <p:sp>
        <p:nvSpPr>
          <p:cNvPr id="29" name="Уровень текста 1…"/>
          <p:cNvSpPr txBox="1"/>
          <p:nvPr>
            <p:ph type="body" idx="1"/>
          </p:nvPr>
        </p:nvSpPr>
        <p:spPr>
          <a:prstGeom prst="rect">
            <a:avLst/>
          </a:prstGeom>
        </p:spPr>
        <p:txBody>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two columns">
    <p:spTree>
      <p:nvGrpSpPr>
        <p:cNvPr id="1" name=""/>
        <p:cNvGrpSpPr/>
        <p:nvPr/>
      </p:nvGrpSpPr>
      <p:grpSpPr>
        <a:xfrm>
          <a:off x="0" y="0"/>
          <a:ext cx="0" cy="0"/>
          <a:chOff x="0" y="0"/>
          <a:chExt cx="0" cy="0"/>
        </a:xfrm>
      </p:grpSpPr>
      <p:sp>
        <p:nvSpPr>
          <p:cNvPr id="37" name="Текст заголовка"/>
          <p:cNvSpPr txBox="1"/>
          <p:nvPr>
            <p:ph type="title"/>
          </p:nvPr>
        </p:nvSpPr>
        <p:spPr>
          <a:prstGeom prst="rect">
            <a:avLst/>
          </a:prstGeom>
        </p:spPr>
        <p:txBody>
          <a:bodyPr/>
          <a:lstStyle/>
          <a:p>
            <a:pPr/>
            <a:r>
              <a:t>Текст заголовка</a:t>
            </a:r>
          </a:p>
        </p:txBody>
      </p:sp>
      <p:sp>
        <p:nvSpPr>
          <p:cNvPr id="38" name="Уровень текста 1…"/>
          <p:cNvSpPr txBox="1"/>
          <p:nvPr>
            <p:ph type="body" sz="half" idx="1"/>
          </p:nvPr>
        </p:nvSpPr>
        <p:spPr>
          <a:xfrm>
            <a:off x="311698" y="1152475"/>
            <a:ext cx="3999904" cy="3416400"/>
          </a:xfrm>
          <a:prstGeom prst="rect">
            <a:avLst/>
          </a:prstGeom>
        </p:spPr>
        <p:txBody>
          <a:bodyPr/>
          <a:lstStyle>
            <a:lvl1pPr>
              <a:defRPr sz="1400"/>
            </a:lvl1pPr>
            <a:lvl2pPr>
              <a:defRPr sz="1400"/>
            </a:lvl2pPr>
            <a:lvl3pPr>
              <a:defRPr sz="1400"/>
            </a:lvl3pPr>
            <a:lvl4pPr>
              <a:defRPr sz="1400"/>
            </a:lvl4pPr>
            <a:lvl5pPr>
              <a:defRPr sz="14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9" name="Shape 39"/>
          <p:cNvSpPr/>
          <p:nvPr>
            <p:ph type="body" sz="half" idx="13"/>
          </p:nvPr>
        </p:nvSpPr>
        <p:spPr>
          <a:xfrm>
            <a:off x="4832396" y="1152475"/>
            <a:ext cx="3999906" cy="3416400"/>
          </a:xfrm>
          <a:prstGeom prst="rect">
            <a:avLst/>
          </a:prstGeom>
        </p:spPr>
        <p:txBody>
          <a:bodyPr/>
          <a:lstStyle/>
          <a:p>
            <a:pPr/>
          </a:p>
        </p:txBody>
      </p:sp>
      <p:sp>
        <p:nvSpPr>
          <p:cNvPr id="40"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7" name="Текст заголовка"/>
          <p:cNvSpPr txBox="1"/>
          <p:nvPr>
            <p:ph type="title"/>
          </p:nvPr>
        </p:nvSpPr>
        <p:spPr>
          <a:prstGeom prst="rect">
            <a:avLst/>
          </a:prstGeom>
        </p:spPr>
        <p:txBody>
          <a:bodyPr/>
          <a:lstStyle/>
          <a:p>
            <a:pPr/>
            <a:r>
              <a:t>Текст заголовка</a:t>
            </a:r>
          </a:p>
        </p:txBody>
      </p:sp>
      <p:sp>
        <p:nvSpPr>
          <p:cNvPr id="48"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One column text">
    <p:spTree>
      <p:nvGrpSpPr>
        <p:cNvPr id="1" name=""/>
        <p:cNvGrpSpPr/>
        <p:nvPr/>
      </p:nvGrpSpPr>
      <p:grpSpPr>
        <a:xfrm>
          <a:off x="0" y="0"/>
          <a:ext cx="0" cy="0"/>
          <a:chOff x="0" y="0"/>
          <a:chExt cx="0" cy="0"/>
        </a:xfrm>
      </p:grpSpPr>
      <p:sp>
        <p:nvSpPr>
          <p:cNvPr id="55" name="Текст заголовка"/>
          <p:cNvSpPr txBox="1"/>
          <p:nvPr>
            <p:ph type="title"/>
          </p:nvPr>
        </p:nvSpPr>
        <p:spPr>
          <a:xfrm>
            <a:off x="311698" y="555600"/>
            <a:ext cx="2808004" cy="755700"/>
          </a:xfrm>
          <a:prstGeom prst="rect">
            <a:avLst/>
          </a:prstGeom>
        </p:spPr>
        <p:txBody>
          <a:bodyPr anchor="b"/>
          <a:lstStyle>
            <a:lvl1pPr>
              <a:defRPr sz="2400"/>
            </a:lvl1pPr>
          </a:lstStyle>
          <a:p>
            <a:pPr/>
            <a:r>
              <a:t>Текст заголовка</a:t>
            </a:r>
          </a:p>
        </p:txBody>
      </p:sp>
      <p:sp>
        <p:nvSpPr>
          <p:cNvPr id="56" name="Уровень текста 1…"/>
          <p:cNvSpPr txBox="1"/>
          <p:nvPr>
            <p:ph type="body" sz="quarter" idx="1"/>
          </p:nvPr>
        </p:nvSpPr>
        <p:spPr>
          <a:xfrm>
            <a:off x="311698" y="1389598"/>
            <a:ext cx="2808004" cy="3179405"/>
          </a:xfrm>
          <a:prstGeom prst="rect">
            <a:avLst/>
          </a:prstGeom>
        </p:spPr>
        <p:txBody>
          <a:bodyPr/>
          <a:lstStyle>
            <a:lvl1pPr>
              <a:defRPr sz="1200"/>
            </a:lvl1pPr>
            <a:lvl2pPr>
              <a:defRPr sz="1200"/>
            </a:lvl2pPr>
            <a:lvl3pPr>
              <a:defRPr sz="1200"/>
            </a:lvl3pPr>
            <a:lvl4pPr>
              <a:defRPr sz="1200"/>
            </a:lvl4pPr>
            <a:lvl5pPr>
              <a:defRPr sz="12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57"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Main point">
    <p:spTree>
      <p:nvGrpSpPr>
        <p:cNvPr id="1" name=""/>
        <p:cNvGrpSpPr/>
        <p:nvPr/>
      </p:nvGrpSpPr>
      <p:grpSpPr>
        <a:xfrm>
          <a:off x="0" y="0"/>
          <a:ext cx="0" cy="0"/>
          <a:chOff x="0" y="0"/>
          <a:chExt cx="0" cy="0"/>
        </a:xfrm>
      </p:grpSpPr>
      <p:sp>
        <p:nvSpPr>
          <p:cNvPr id="64" name="Текст заголовка"/>
          <p:cNvSpPr txBox="1"/>
          <p:nvPr>
            <p:ph type="title"/>
          </p:nvPr>
        </p:nvSpPr>
        <p:spPr>
          <a:xfrm>
            <a:off x="490250" y="450148"/>
            <a:ext cx="6367801" cy="4090805"/>
          </a:xfrm>
          <a:prstGeom prst="rect">
            <a:avLst/>
          </a:prstGeom>
        </p:spPr>
        <p:txBody>
          <a:bodyPr anchor="ctr"/>
          <a:lstStyle>
            <a:lvl1pPr>
              <a:defRPr sz="4800"/>
            </a:lvl1pPr>
          </a:lstStyle>
          <a:p>
            <a:pPr/>
            <a:r>
              <a:t>Текст заголовка</a:t>
            </a:r>
          </a:p>
        </p:txBody>
      </p:sp>
      <p:sp>
        <p:nvSpPr>
          <p:cNvPr id="65"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Section title and description">
    <p:spTree>
      <p:nvGrpSpPr>
        <p:cNvPr id="1" name=""/>
        <p:cNvGrpSpPr/>
        <p:nvPr/>
      </p:nvGrpSpPr>
      <p:grpSpPr>
        <a:xfrm>
          <a:off x="0" y="0"/>
          <a:ext cx="0" cy="0"/>
          <a:chOff x="0" y="0"/>
          <a:chExt cx="0" cy="0"/>
        </a:xfrm>
      </p:grpSpPr>
      <p:sp>
        <p:nvSpPr>
          <p:cNvPr id="72" name="Shape 72"/>
          <p:cNvSpPr/>
          <p:nvPr/>
        </p:nvSpPr>
        <p:spPr>
          <a:xfrm>
            <a:off x="4572000" y="-128"/>
            <a:ext cx="4572000" cy="5143507"/>
          </a:xfrm>
          <a:prstGeom prst="rect">
            <a:avLst/>
          </a:prstGeom>
          <a:solidFill>
            <a:srgbClr val="EEEEEE"/>
          </a:solidFill>
          <a:ln w="12700">
            <a:miter lim="400000"/>
          </a:ln>
        </p:spPr>
        <p:txBody>
          <a:bodyPr lIns="45718" tIns="45718" rIns="45718" bIns="45718" anchor="ctr"/>
          <a:lstStyle/>
          <a:p>
            <a:pPr>
              <a:defRPr>
                <a:latin typeface="+mn-lt"/>
                <a:ea typeface="+mn-ea"/>
                <a:cs typeface="+mn-cs"/>
                <a:sym typeface="Arial"/>
              </a:defRPr>
            </a:pPr>
          </a:p>
        </p:txBody>
      </p:sp>
      <p:sp>
        <p:nvSpPr>
          <p:cNvPr id="73" name="Текст заголовка"/>
          <p:cNvSpPr txBox="1"/>
          <p:nvPr>
            <p:ph type="title"/>
          </p:nvPr>
        </p:nvSpPr>
        <p:spPr>
          <a:xfrm>
            <a:off x="265500" y="1233175"/>
            <a:ext cx="4045200" cy="1482302"/>
          </a:xfrm>
          <a:prstGeom prst="rect">
            <a:avLst/>
          </a:prstGeom>
        </p:spPr>
        <p:txBody>
          <a:bodyPr anchor="b"/>
          <a:lstStyle>
            <a:lvl1pPr algn="ctr">
              <a:defRPr sz="4200"/>
            </a:lvl1pPr>
          </a:lstStyle>
          <a:p>
            <a:pPr/>
            <a:r>
              <a:t>Текст заголовка</a:t>
            </a:r>
          </a:p>
        </p:txBody>
      </p:sp>
      <p:sp>
        <p:nvSpPr>
          <p:cNvPr id="74" name="Уровень текста 1…"/>
          <p:cNvSpPr txBox="1"/>
          <p:nvPr>
            <p:ph type="body" sz="quarter" idx="1"/>
          </p:nvPr>
        </p:nvSpPr>
        <p:spPr>
          <a:xfrm>
            <a:off x="265500" y="2803075"/>
            <a:ext cx="4045200" cy="1235101"/>
          </a:xfrm>
          <a:prstGeom prst="rect">
            <a:avLst/>
          </a:prstGeom>
        </p:spPr>
        <p:txBody>
          <a:bodyPr/>
          <a:lstStyle>
            <a:lvl1pPr algn="ctr">
              <a:lnSpc>
                <a:spcPct val="100000"/>
              </a:lnSpc>
              <a:spcBef>
                <a:spcPts val="0"/>
              </a:spcBef>
              <a:defRPr sz="2100"/>
            </a:lvl1pPr>
            <a:lvl2pPr algn="ctr">
              <a:lnSpc>
                <a:spcPct val="100000"/>
              </a:lnSpc>
              <a:spcBef>
                <a:spcPts val="0"/>
              </a:spcBef>
              <a:defRPr sz="2100"/>
            </a:lvl2pPr>
            <a:lvl3pPr algn="ctr">
              <a:lnSpc>
                <a:spcPct val="100000"/>
              </a:lnSpc>
              <a:spcBef>
                <a:spcPts val="0"/>
              </a:spcBef>
              <a:defRPr sz="2100"/>
            </a:lvl3pPr>
            <a:lvl4pPr algn="ctr">
              <a:lnSpc>
                <a:spcPct val="100000"/>
              </a:lnSpc>
              <a:spcBef>
                <a:spcPts val="0"/>
              </a:spcBef>
              <a:defRPr sz="2100"/>
            </a:lvl4pPr>
            <a:lvl5pPr algn="ctr">
              <a:lnSpc>
                <a:spcPct val="100000"/>
              </a:lnSpc>
              <a:spcBef>
                <a:spcPts val="0"/>
              </a:spcBef>
              <a:defRPr sz="2100"/>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5" name="Shape 75"/>
          <p:cNvSpPr/>
          <p:nvPr>
            <p:ph type="body" sz="half" idx="13"/>
          </p:nvPr>
        </p:nvSpPr>
        <p:spPr>
          <a:xfrm>
            <a:off x="4939500" y="724072"/>
            <a:ext cx="3837000" cy="3695107"/>
          </a:xfrm>
          <a:prstGeom prst="rect">
            <a:avLst/>
          </a:prstGeom>
        </p:spPr>
        <p:txBody>
          <a:bodyPr anchor="ctr"/>
          <a:lstStyle/>
          <a:p>
            <a:pPr/>
          </a:p>
        </p:txBody>
      </p:sp>
      <p:sp>
        <p:nvSpPr>
          <p:cNvPr id="76"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Caption">
    <p:spTree>
      <p:nvGrpSpPr>
        <p:cNvPr id="1" name=""/>
        <p:cNvGrpSpPr/>
        <p:nvPr/>
      </p:nvGrpSpPr>
      <p:grpSpPr>
        <a:xfrm>
          <a:off x="0" y="0"/>
          <a:ext cx="0" cy="0"/>
          <a:chOff x="0" y="0"/>
          <a:chExt cx="0" cy="0"/>
        </a:xfrm>
      </p:grpSpPr>
      <p:sp>
        <p:nvSpPr>
          <p:cNvPr id="83" name="Уровень текста 1…"/>
          <p:cNvSpPr txBox="1"/>
          <p:nvPr>
            <p:ph type="body" sz="quarter" idx="1"/>
          </p:nvPr>
        </p:nvSpPr>
        <p:spPr>
          <a:xfrm>
            <a:off x="311698" y="4230575"/>
            <a:ext cx="5998804" cy="605104"/>
          </a:xfrm>
          <a:prstGeom prst="rect">
            <a:avLst/>
          </a:prstGeom>
        </p:spPr>
        <p:txBody>
          <a:bodyPr anchor="ctr"/>
          <a:lstStyle>
            <a:lvl1pPr>
              <a:lnSpc>
                <a:spcPct val="100000"/>
              </a:lnSpc>
              <a:spcBef>
                <a:spcPts val="0"/>
              </a:spcBef>
            </a:lvl1pPr>
            <a:lvl2pPr>
              <a:lnSpc>
                <a:spcPct val="100000"/>
              </a:lnSpc>
              <a:spcBef>
                <a:spcPts val="0"/>
              </a:spcBef>
            </a:lvl2pPr>
            <a:lvl3pPr>
              <a:lnSpc>
                <a:spcPct val="100000"/>
              </a:lnSpc>
              <a:spcBef>
                <a:spcPts val="0"/>
              </a:spcBef>
            </a:lvl3pPr>
            <a:lvl4pPr>
              <a:lnSpc>
                <a:spcPct val="100000"/>
              </a:lnSpc>
              <a:spcBef>
                <a:spcPts val="0"/>
              </a:spcBef>
            </a:lvl4pPr>
            <a:lvl5pPr>
              <a:lnSpc>
                <a:spcPct val="100000"/>
              </a:lnSpc>
              <a:spcBef>
                <a:spcPts val="0"/>
              </a:spcBef>
            </a:lvl5p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4"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311698" y="445025"/>
            <a:ext cx="8520604" cy="572703"/>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Текст заголовка</a:t>
            </a:r>
          </a:p>
        </p:txBody>
      </p:sp>
      <p:sp>
        <p:nvSpPr>
          <p:cNvPr id="3" name="Уровень текста 1…"/>
          <p:cNvSpPr txBox="1"/>
          <p:nvPr>
            <p:ph type="body" idx="1"/>
          </p:nvPr>
        </p:nvSpPr>
        <p:spPr>
          <a:xfrm>
            <a:off x="311698" y="1152475"/>
            <a:ext cx="8520604" cy="341640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684352" y="4700821"/>
            <a:ext cx="336807" cy="318390"/>
          </a:xfrm>
          <a:prstGeom prst="rect">
            <a:avLst/>
          </a:prstGeom>
          <a:ln w="12700">
            <a:miter lim="400000"/>
          </a:ln>
        </p:spPr>
        <p:txBody>
          <a:bodyPr wrap="none" lIns="91421" tIns="91421" rIns="91421" bIns="91421" anchor="ctr">
            <a:spAutoFit/>
          </a:bodyPr>
          <a:lstStyle>
            <a:lvl1pPr algn="r">
              <a:defRPr sz="1000">
                <a:solidFill>
                  <a:srgbClr val="585858"/>
                </a:solidFill>
                <a:latin typeface="+mn-lt"/>
                <a:ea typeface="+mn-ea"/>
                <a:cs typeface="+mn-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rgbClr val="000000"/>
          </a:solidFill>
          <a:uFillTx/>
          <a:latin typeface="+mn-lt"/>
          <a:ea typeface="+mn-ea"/>
          <a:cs typeface="+mn-cs"/>
          <a:sym typeface="Arial"/>
        </a:defRPr>
      </a:lvl9pPr>
    </p:titleStyle>
    <p:bodyStyle>
      <a:lvl1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1pPr>
      <a:lvl2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2pPr>
      <a:lvl3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3pPr>
      <a:lvl4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4pPr>
      <a:lvl5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5pPr>
      <a:lvl6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6pPr>
      <a:lvl7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7pPr>
      <a:lvl8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8pPr>
      <a:lvl9pPr marL="0" marR="0" indent="0" algn="l" defTabSz="914400" rtl="0" latinLnBrk="0">
        <a:lnSpc>
          <a:spcPct val="115000"/>
        </a:lnSpc>
        <a:spcBef>
          <a:spcPts val="1600"/>
        </a:spcBef>
        <a:spcAft>
          <a:spcPts val="0"/>
        </a:spcAft>
        <a:buClrTx/>
        <a:buSzTx/>
        <a:buFontTx/>
        <a:buNone/>
        <a:tabLst/>
        <a:defRPr b="0" baseline="0" cap="none" i="0" spc="0" strike="noStrike" sz="1800" u="none">
          <a:ln>
            <a:noFill/>
          </a:ln>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 Id="rId3" Type="http://schemas.openxmlformats.org/officeDocument/2006/relationships/image" Target="../media/image1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kitos/react-testing" TargetMode="External"/><Relationship Id="rId3" Type="http://schemas.openxmlformats.org/officeDocument/2006/relationships/hyperlink" Target="http://redux.js.org/docs/recipes/WritingTests.html" TargetMode="External"/><Relationship Id="rId4" Type="http://schemas.openxmlformats.org/officeDocument/2006/relationships/hyperlink" Target="https://facebook.github.io/jest/#getting-started" TargetMode="External"/><Relationship Id="rId5" Type="http://schemas.openxmlformats.org/officeDocument/2006/relationships/hyperlink" Target="http://airbnb.io/enzyme/index.html" TargetMode="External"/><Relationship Id="rId6" Type="http://schemas.openxmlformats.org/officeDocument/2006/relationships/hyperlink" Target="https://facebook.github.io/react/docs/test-utils.html"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txBox="1"/>
          <p:nvPr>
            <p:ph type="title"/>
          </p:nvPr>
        </p:nvSpPr>
        <p:spPr>
          <a:xfrm>
            <a:off x="1657350" y="1597817"/>
            <a:ext cx="5829300" cy="1102521"/>
          </a:xfrm>
          <a:prstGeom prst="rect">
            <a:avLst/>
          </a:prstGeom>
        </p:spPr>
        <p:txBody>
          <a:bodyPr lIns="34274" tIns="34274" rIns="34274" bIns="34274"/>
          <a:lstStyle/>
          <a:p>
            <a:pPr/>
            <a:r>
              <a:t> </a:t>
            </a:r>
          </a:p>
        </p:txBody>
      </p:sp>
      <p:sp>
        <p:nvSpPr>
          <p:cNvPr id="132" name="Shape 132"/>
          <p:cNvSpPr txBox="1"/>
          <p:nvPr>
            <p:ph type="body" sz="quarter" idx="1"/>
          </p:nvPr>
        </p:nvSpPr>
        <p:spPr>
          <a:xfrm>
            <a:off x="2171699" y="2914650"/>
            <a:ext cx="4800602" cy="1314450"/>
          </a:xfrm>
          <a:prstGeom prst="rect">
            <a:avLst/>
          </a:prstGeom>
        </p:spPr>
        <p:txBody>
          <a:bodyPr lIns="34274" tIns="34274" rIns="34274" bIns="34274"/>
          <a:lstStyle/>
          <a:p>
            <a:pPr>
              <a:spcBef>
                <a:spcPts val="0"/>
              </a:spcBef>
            </a:pPr>
          </a:p>
        </p:txBody>
      </p:sp>
      <p:pic>
        <p:nvPicPr>
          <p:cNvPr id="133" name="image1.png" descr="image1.png"/>
          <p:cNvPicPr>
            <a:picLocks noChangeAspect="1"/>
          </p:cNvPicPr>
          <p:nvPr/>
        </p:nvPicPr>
        <p:blipFill>
          <a:blip r:embed="rId2">
            <a:extLst/>
          </a:blip>
          <a:srcRect l="14811" t="0" r="14811" b="0"/>
          <a:stretch>
            <a:fillRect/>
          </a:stretch>
        </p:blipFill>
        <p:spPr>
          <a:xfrm>
            <a:off x="-157" y="-838974"/>
            <a:ext cx="9144224" cy="6821448"/>
          </a:xfrm>
          <a:prstGeom prst="rect">
            <a:avLst/>
          </a:prstGeom>
          <a:ln w="12700">
            <a:miter lim="400000"/>
          </a:ln>
        </p:spPr>
      </p:pic>
      <p:sp>
        <p:nvSpPr>
          <p:cNvPr id="134" name="Shape 134"/>
          <p:cNvSpPr txBox="1"/>
          <p:nvPr/>
        </p:nvSpPr>
        <p:spPr>
          <a:xfrm>
            <a:off x="2441024" y="269511"/>
            <a:ext cx="4261954" cy="810233"/>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algn="ctr" defTabSz="685800">
              <a:defRPr b="1" sz="4400">
                <a:solidFill>
                  <a:srgbClr val="FFFFFF"/>
                </a:solidFill>
                <a:latin typeface="Bree Serif"/>
                <a:ea typeface="Bree Serif"/>
                <a:cs typeface="Bree Serif"/>
                <a:sym typeface="Bree Serif"/>
              </a:defRPr>
            </a:lvl1pPr>
          </a:lstStyle>
          <a:p>
            <a:pPr/>
            <a:r>
              <a:t> React</a:t>
            </a:r>
          </a:p>
        </p:txBody>
      </p:sp>
      <p:sp>
        <p:nvSpPr>
          <p:cNvPr id="135" name="Shape 135"/>
          <p:cNvSpPr txBox="1"/>
          <p:nvPr/>
        </p:nvSpPr>
        <p:spPr>
          <a:xfrm>
            <a:off x="1666270" y="4054218"/>
            <a:ext cx="5829305" cy="530833"/>
          </a:xfrm>
          <a:prstGeom prst="rect">
            <a:avLst/>
          </a:prstGeom>
          <a:ln w="12700">
            <a:miter lim="400000"/>
          </a:ln>
          <a:extLst>
            <a:ext uri="{C572A759-6A51-4108-AA02-DFA0A04FC94B}">
              <ma14:wrappingTextBoxFlag xmlns:ma14="http://schemas.microsoft.com/office/mac/drawingml/2011/main" val="1"/>
            </a:ext>
          </a:extLst>
        </p:spPr>
        <p:txBody>
          <a:bodyPr lIns="68566" tIns="68566" rIns="68566" bIns="68566">
            <a:spAutoFit/>
          </a:bodyPr>
          <a:lstStyle>
            <a:lvl1pPr algn="ctr" defTabSz="685800">
              <a:defRPr i="1" sz="2600">
                <a:solidFill>
                  <a:srgbClr val="FFFFFF"/>
                </a:solidFill>
                <a:latin typeface="Alegreya"/>
                <a:ea typeface="Alegreya"/>
                <a:cs typeface="Alegreya"/>
                <a:sym typeface="Alegreya"/>
              </a:defRPr>
            </a:lvl1pPr>
          </a:lstStyle>
          <a:p>
            <a:pPr/>
            <a:r>
              <a:t>Testing React Apps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Shape 177"/>
          <p:cNvSpPr txBox="1"/>
          <p:nvPr>
            <p:ph type="body" sz="quarter" idx="1"/>
          </p:nvPr>
        </p:nvSpPr>
        <p:spPr>
          <a:xfrm>
            <a:off x="1616867" y="3349656"/>
            <a:ext cx="2631253"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we have to test?</a:t>
            </a:r>
          </a:p>
        </p:txBody>
      </p:sp>
      <p:sp>
        <p:nvSpPr>
          <p:cNvPr id="178" name="Shape 178"/>
          <p:cNvSpPr/>
          <p:nvPr>
            <p:ph type="body" idx="16"/>
          </p:nvPr>
        </p:nvSpPr>
        <p:spPr>
          <a:xfrm>
            <a:off x="1616866" y="1556682"/>
            <a:ext cx="5182797"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What we test?</a:t>
            </a:r>
          </a:p>
        </p:txBody>
      </p:sp>
      <p:pic>
        <p:nvPicPr>
          <p:cNvPr id="179" name="image12.png" descr="image12.png"/>
          <p:cNvPicPr>
            <a:picLocks noChangeAspect="1"/>
          </p:cNvPicPr>
          <p:nvPr/>
        </p:nvPicPr>
        <p:blipFill>
          <a:blip r:embed="rId2">
            <a:extLst/>
          </a:blip>
          <a:stretch>
            <a:fillRect/>
          </a:stretch>
        </p:blipFill>
        <p:spPr>
          <a:xfrm>
            <a:off x="5832943" y="378617"/>
            <a:ext cx="1933434" cy="2179947"/>
          </a:xfrm>
          <a:prstGeom prst="rect">
            <a:avLst/>
          </a:prstGeom>
          <a:ln w="12700">
            <a:miter lim="400000"/>
          </a:ln>
        </p:spPr>
      </p:pic>
      <p:pic>
        <p:nvPicPr>
          <p:cNvPr id="180" name="image13.png" descr="image13.png"/>
          <p:cNvPicPr>
            <a:picLocks noChangeAspect="1"/>
          </p:cNvPicPr>
          <p:nvPr/>
        </p:nvPicPr>
        <p:blipFill>
          <a:blip r:embed="rId3">
            <a:extLst/>
          </a:blip>
          <a:stretch>
            <a:fillRect/>
          </a:stretch>
        </p:blipFill>
        <p:spPr>
          <a:xfrm>
            <a:off x="4547632" y="2636279"/>
            <a:ext cx="1869839" cy="2200694"/>
          </a:xfrm>
          <a:prstGeom prst="rect">
            <a:avLst/>
          </a:prstGeom>
          <a:ln w="12700">
            <a:miter lim="400000"/>
          </a:ln>
        </p:spPr>
      </p:pic>
      <p:pic>
        <p:nvPicPr>
          <p:cNvPr id="181" name="image14.png" descr="image14.png"/>
          <p:cNvPicPr>
            <a:picLocks noChangeAspect="1"/>
          </p:cNvPicPr>
          <p:nvPr/>
        </p:nvPicPr>
        <p:blipFill>
          <a:blip r:embed="rId4">
            <a:extLst/>
          </a:blip>
          <a:stretch>
            <a:fillRect/>
          </a:stretch>
        </p:blipFill>
        <p:spPr>
          <a:xfrm>
            <a:off x="2025916" y="1839472"/>
            <a:ext cx="1555006" cy="129247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txBox="1"/>
          <p:nvPr>
            <p:ph type="title"/>
          </p:nvPr>
        </p:nvSpPr>
        <p:spPr>
          <a:xfrm>
            <a:off x="311699" y="445025"/>
            <a:ext cx="8520602" cy="572704"/>
          </a:xfrm>
          <a:prstGeom prst="rect">
            <a:avLst/>
          </a:prstGeom>
        </p:spPr>
        <p:txBody>
          <a:bodyPr/>
          <a:lstStyle>
            <a:lvl1pPr defTabSz="877822">
              <a:defRPr sz="2600"/>
            </a:lvl1pPr>
          </a:lstStyle>
          <a:p>
            <a:pPr/>
            <a:r>
              <a:t>Test Frameworks</a:t>
            </a:r>
          </a:p>
        </p:txBody>
      </p:sp>
      <p:sp>
        <p:nvSpPr>
          <p:cNvPr id="184" name="Shape 184"/>
          <p:cNvSpPr txBox="1"/>
          <p:nvPr>
            <p:ph type="body" sz="half" idx="1"/>
          </p:nvPr>
        </p:nvSpPr>
        <p:spPr>
          <a:xfrm>
            <a:off x="311699" y="1152475"/>
            <a:ext cx="3999902" cy="3416400"/>
          </a:xfrm>
          <a:prstGeom prst="rect">
            <a:avLst/>
          </a:prstGeom>
        </p:spPr>
        <p:txBody>
          <a:bodyPr/>
          <a:lstStyle/>
          <a:p>
            <a:pPr>
              <a:defRPr b="1"/>
            </a:pPr>
            <a:r>
              <a:t>Test Frameworks</a:t>
            </a:r>
          </a:p>
          <a:p>
            <a:pPr indent="228600"/>
            <a:r>
              <a:t>Mocha</a:t>
            </a:r>
          </a:p>
          <a:p>
            <a:pPr indent="228600"/>
            <a:r>
              <a:t>Jasmine</a:t>
            </a:r>
          </a:p>
          <a:p>
            <a:pPr indent="228600">
              <a:defRPr b="1"/>
            </a:pPr>
            <a:r>
              <a:t>Jest</a:t>
            </a:r>
          </a:p>
          <a:p>
            <a:pPr indent="228600"/>
            <a:r>
              <a:t>Tape</a:t>
            </a:r>
          </a:p>
          <a:p>
            <a:pPr indent="228600"/>
            <a:r>
              <a:t>AVA</a:t>
            </a:r>
          </a:p>
        </p:txBody>
      </p:sp>
      <p:sp>
        <p:nvSpPr>
          <p:cNvPr id="185" name="Shape 18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Assertion Libraries</a:t>
            </a:r>
          </a:p>
          <a:p>
            <a:pPr indent="228600">
              <a:defRPr b="1" sz="1400"/>
            </a:pPr>
            <a:r>
              <a:t>Expect</a:t>
            </a:r>
          </a:p>
          <a:p>
            <a:pPr indent="228600">
              <a:defRPr sz="1400"/>
            </a:pPr>
            <a:r>
              <a:t>Should</a:t>
            </a:r>
          </a:p>
          <a:p>
            <a:pPr indent="228600">
              <a:defRPr sz="1400"/>
            </a:pPr>
            <a:r>
              <a:t>Assert</a:t>
            </a:r>
          </a:p>
          <a:p>
            <a:pPr indent="228600">
              <a:defRPr sz="1400"/>
            </a:pPr>
            <a:r>
              <a:t>Chai</a:t>
            </a:r>
          </a:p>
          <a:p>
            <a:pPr indent="228600">
              <a:defRPr sz="1400"/>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txBox="1"/>
          <p:nvPr>
            <p:ph type="title"/>
          </p:nvPr>
        </p:nvSpPr>
        <p:spPr>
          <a:xfrm>
            <a:off x="311699" y="445025"/>
            <a:ext cx="8520602" cy="572704"/>
          </a:xfrm>
          <a:prstGeom prst="rect">
            <a:avLst/>
          </a:prstGeom>
        </p:spPr>
        <p:txBody>
          <a:bodyPr/>
          <a:lstStyle>
            <a:lvl1pPr defTabSz="877822">
              <a:defRPr sz="2600"/>
            </a:lvl1pPr>
          </a:lstStyle>
          <a:p>
            <a:pPr/>
            <a:r>
              <a:t>Where to run tests?</a:t>
            </a:r>
          </a:p>
        </p:txBody>
      </p:sp>
      <p:sp>
        <p:nvSpPr>
          <p:cNvPr id="190" name="Shape 190"/>
          <p:cNvSpPr txBox="1"/>
          <p:nvPr>
            <p:ph type="body" idx="1"/>
          </p:nvPr>
        </p:nvSpPr>
        <p:spPr>
          <a:xfrm>
            <a:off x="311699" y="1152475"/>
            <a:ext cx="8520602" cy="3416400"/>
          </a:xfrm>
          <a:prstGeom prst="rect">
            <a:avLst/>
          </a:prstGeom>
        </p:spPr>
        <p:txBody>
          <a:bodyPr/>
          <a:lstStyle/>
          <a:p>
            <a:pPr indent="228600">
              <a:lnSpc>
                <a:spcPct val="200000"/>
              </a:lnSpc>
            </a:pPr>
            <a:r>
              <a:t>Real browsers</a:t>
            </a:r>
          </a:p>
          <a:p>
            <a:pPr indent="228600">
              <a:lnSpc>
                <a:spcPct val="200000"/>
              </a:lnSpc>
            </a:pPr>
            <a:r>
              <a:t>Headless browser (PhantomJS)</a:t>
            </a:r>
          </a:p>
          <a:p>
            <a:pPr indent="228600">
              <a:lnSpc>
                <a:spcPct val="200000"/>
              </a:lnSpc>
              <a:defRPr b="1"/>
            </a:pPr>
            <a:r>
              <a:t>JSDOM</a:t>
            </a:r>
          </a:p>
          <a:p>
            <a:pPr indent="228600">
              <a:lnSpc>
                <a:spcPct val="200000"/>
              </a:lnSpc>
            </a:pPr>
            <a:r>
              <a:t>Node Environment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txBox="1"/>
          <p:nvPr>
            <p:ph type="title"/>
          </p:nvPr>
        </p:nvSpPr>
        <p:spPr>
          <a:xfrm>
            <a:off x="311699" y="445025"/>
            <a:ext cx="8520602" cy="572704"/>
          </a:xfrm>
          <a:prstGeom prst="rect">
            <a:avLst/>
          </a:prstGeom>
        </p:spPr>
        <p:txBody>
          <a:bodyPr/>
          <a:lstStyle>
            <a:lvl1pPr defTabSz="877822">
              <a:defRPr sz="2600"/>
            </a:lvl1pPr>
          </a:lstStyle>
          <a:p>
            <a:pPr/>
            <a:r>
              <a:t>Jest</a:t>
            </a:r>
          </a:p>
        </p:txBody>
      </p:sp>
      <p:sp>
        <p:nvSpPr>
          <p:cNvPr id="193" name="Shape 193"/>
          <p:cNvSpPr txBox="1"/>
          <p:nvPr>
            <p:ph type="body" sz="half" idx="1"/>
          </p:nvPr>
        </p:nvSpPr>
        <p:spPr>
          <a:xfrm>
            <a:off x="4595774" y="1540474"/>
            <a:ext cx="4193400" cy="3484201"/>
          </a:xfrm>
          <a:prstGeom prst="rect">
            <a:avLst/>
          </a:prstGeom>
        </p:spPr>
        <p:txBody>
          <a:bodyPr/>
          <a:lstStyle/>
          <a:p>
            <a:pPr indent="152400">
              <a:defRPr sz="1200"/>
            </a:pPr>
            <a:r>
              <a:t>Error messages are helpful and color coded. Stack traces point to the source of problems quickly</a:t>
            </a:r>
          </a:p>
          <a:p>
            <a:pPr indent="152400">
              <a:defRPr sz="1200"/>
            </a:pPr>
            <a:r>
              <a:t>Integrated support for testing with promises and async/await</a:t>
            </a:r>
          </a:p>
          <a:p>
            <a:pPr indent="152400">
              <a:defRPr sz="1200"/>
            </a:pPr>
            <a:r>
              <a:t>Jest runs previously failed tests first. Together with --bail it provides useful signal quickly</a:t>
            </a:r>
          </a:p>
          <a:p>
            <a:pPr indent="152400">
              <a:defRPr sz="1200"/>
            </a:pPr>
            <a:r>
              <a:t>Integrated manual mocking library</a:t>
            </a:r>
          </a:p>
          <a:p>
            <a:pPr indent="152400">
              <a:defRPr sz="1200"/>
            </a:pPr>
            <a:r>
              <a:t>Automatically find tests related to changed files to execute in your project with -o</a:t>
            </a:r>
          </a:p>
          <a:p>
            <a:pPr indent="152400">
              <a:defRPr sz="1200"/>
            </a:pPr>
            <a:r>
              <a:t>Run tests in parallel processes to minimize test runtime</a:t>
            </a:r>
          </a:p>
        </p:txBody>
      </p:sp>
      <p:sp>
        <p:nvSpPr>
          <p:cNvPr id="194" name="Shape 194"/>
          <p:cNvSpPr/>
          <p:nvPr>
            <p:ph type="body" idx="13"/>
          </p:nvPr>
        </p:nvSpPr>
        <p:spPr>
          <a:xfrm>
            <a:off x="262298" y="1094747"/>
            <a:ext cx="3888303" cy="3416407"/>
          </a:xfrm>
          <a:prstGeom prst="rect">
            <a:avLst/>
          </a:prstGeom>
          <a:extLst>
            <a:ext uri="{C572A759-6A51-4108-AA02-DFA0A04FC94B}">
              <ma14:wrappingTextBoxFlag xmlns:ma14="http://schemas.microsoft.com/office/mac/drawingml/2011/main" val="1"/>
            </a:ext>
          </a:extLst>
        </p:spPr>
        <p:txBody>
          <a:bodyPr/>
          <a:lstStyle/>
          <a:p>
            <a:pPr>
              <a:lnSpc>
                <a:spcPct val="150000"/>
              </a:lnSpc>
              <a:defRPr sz="1400"/>
            </a:pPr>
            <a:r>
              <a:t>Jest is a bit different from most test runners. Facebook designed it to work well in the context of it's infrastructure:</a:t>
            </a:r>
          </a:p>
          <a:p>
            <a:pPr indent="228600">
              <a:lnSpc>
                <a:spcPct val="150000"/>
              </a:lnSpc>
              <a:defRPr sz="1400"/>
            </a:pPr>
            <a:r>
              <a:t>Monorepo</a:t>
            </a:r>
          </a:p>
          <a:p>
            <a:pPr indent="228600">
              <a:lnSpc>
                <a:spcPct val="150000"/>
              </a:lnSpc>
              <a:defRPr sz="1400"/>
            </a:pPr>
            <a:r>
              <a:t>Sandboxing</a:t>
            </a:r>
          </a:p>
          <a:p>
            <a:pPr indent="228600">
              <a:lnSpc>
                <a:spcPct val="150000"/>
              </a:lnSpc>
              <a:defRPr sz="1400"/>
            </a:pPr>
            <a:r>
              <a:t>providesModule</a:t>
            </a:r>
          </a:p>
        </p:txBody>
      </p:sp>
      <p:pic>
        <p:nvPicPr>
          <p:cNvPr id="195" name="image15.png" descr="image15.png"/>
          <p:cNvPicPr>
            <a:picLocks noChangeAspect="1"/>
          </p:cNvPicPr>
          <p:nvPr/>
        </p:nvPicPr>
        <p:blipFill>
          <a:blip r:embed="rId3">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txBox="1"/>
          <p:nvPr>
            <p:ph type="title"/>
          </p:nvPr>
        </p:nvSpPr>
        <p:spPr>
          <a:xfrm>
            <a:off x="311699" y="445025"/>
            <a:ext cx="8520602" cy="572704"/>
          </a:xfrm>
          <a:prstGeom prst="rect">
            <a:avLst/>
          </a:prstGeom>
        </p:spPr>
        <p:txBody>
          <a:bodyPr/>
          <a:lstStyle>
            <a:lvl1pPr defTabSz="877822">
              <a:defRPr sz="2600"/>
            </a:lvl1pPr>
          </a:lstStyle>
          <a:p>
            <a:pPr/>
            <a:r>
              <a:t>Jest. Describe, it</a:t>
            </a:r>
          </a:p>
        </p:txBody>
      </p:sp>
      <p:sp>
        <p:nvSpPr>
          <p:cNvPr id="200" name="Shape 200"/>
          <p:cNvSpPr txBox="1"/>
          <p:nvPr>
            <p:ph type="body" sz="quarter" idx="1"/>
          </p:nvPr>
        </p:nvSpPr>
        <p:spPr>
          <a:xfrm>
            <a:off x="311700" y="1594699"/>
            <a:ext cx="2966100" cy="2364905"/>
          </a:xfrm>
          <a:prstGeom prst="rect">
            <a:avLst/>
          </a:prstGeom>
        </p:spPr>
        <p:txBody>
          <a:bodyPr/>
          <a:lstStyle/>
          <a:p>
            <a:pPr>
              <a:spcBef>
                <a:spcPts val="0"/>
              </a:spcBef>
              <a:defRPr sz="1200"/>
            </a:pPr>
            <a:r>
              <a:t>// math.js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increment</a:t>
            </a:r>
            <a:r>
              <a:rPr b="0">
                <a:solidFill>
                  <a:srgbClr val="000000"/>
                </a:solidFill>
              </a:rPr>
              <a:t>(n)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++n;</a:t>
            </a:r>
          </a:p>
          <a:p>
            <a:pPr>
              <a:spcBef>
                <a:spcPts val="0"/>
              </a:spcBef>
              <a:defRPr sz="1200">
                <a:solidFill>
                  <a:srgbClr val="000000"/>
                </a:solidFill>
                <a:latin typeface="Courier New"/>
                <a:ea typeface="Courier New"/>
                <a:cs typeface="Courier New"/>
                <a:sym typeface="Courier New"/>
              </a:defRPr>
            </a:pPr>
            <a:r>
              <a:t>}</a:t>
            </a: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add</a:t>
            </a:r>
            <a:r>
              <a:rPr b="0">
                <a:solidFill>
                  <a:srgbClr val="000000"/>
                </a:solidFill>
              </a:rPr>
              <a:t>(a, b)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a + b;</a:t>
            </a:r>
          </a:p>
          <a:p>
            <a:pPr>
              <a:spcBef>
                <a:spcPts val="0"/>
              </a:spcBef>
              <a:defRPr sz="1200">
                <a:solidFill>
                  <a:srgbClr val="000000"/>
                </a:solidFill>
                <a:latin typeface="Courier New"/>
                <a:ea typeface="Courier New"/>
                <a:cs typeface="Courier New"/>
                <a:sym typeface="Courier New"/>
              </a:defRPr>
            </a:pPr>
            <a:r>
              <a:t>}</a:t>
            </a:r>
          </a:p>
        </p:txBody>
      </p:sp>
      <p:sp>
        <p:nvSpPr>
          <p:cNvPr id="201" name="Shape 201"/>
          <p:cNvSpPr/>
          <p:nvPr>
            <p:ph type="body" idx="13"/>
          </p:nvPr>
        </p:nvSpPr>
        <p:spPr>
          <a:xfrm>
            <a:off x="4133621" y="1283371"/>
            <a:ext cx="4946706" cy="3416406"/>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math.test.js</a:t>
            </a:r>
          </a:p>
          <a:p>
            <a:pPr>
              <a:spcBef>
                <a:spcPts val="0"/>
              </a:spcBef>
              <a:defRPr sz="1200"/>
            </a:pP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increment</a:t>
            </a:r>
            <a:r>
              <a:rPr b="0">
                <a:solidFill>
                  <a:srgbClr val="000000"/>
                </a:solidFill>
              </a:rPr>
              <a:t>, </a:t>
            </a:r>
            <a:r>
              <a:rPr b="0" i="1">
                <a:solidFill>
                  <a:srgbClr val="000000"/>
                </a:solidFill>
              </a:rPr>
              <a:t>add </a:t>
            </a:r>
            <a:r>
              <a:rPr b="0">
                <a:solidFill>
                  <a:srgbClr val="000000"/>
                </a:solidFill>
              </a:rPr>
              <a:t>} </a:t>
            </a:r>
            <a:r>
              <a:t>from </a:t>
            </a:r>
            <a:r>
              <a:rPr>
                <a:solidFill>
                  <a:srgbClr val="008000"/>
                </a:solidFill>
              </a:rPr>
              <a:t>'./math'</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increment'</a:t>
            </a:r>
            <a:r>
              <a:t>,</a:t>
            </a:r>
          </a:p>
          <a:p>
            <a:pPr>
              <a:spcBef>
                <a:spcPts val="0"/>
              </a:spcBef>
              <a:defRPr sz="1200">
                <a:solidFill>
                  <a:srgbClr val="000000"/>
                </a:solidFill>
                <a:latin typeface="Courier New"/>
                <a:ea typeface="Courier New"/>
                <a:cs typeface="Courier New"/>
                <a:sym typeface="Courier New"/>
              </a:defRPr>
            </a:pPr>
            <a:r>
              <a:t>     () =&gt; expect(</a:t>
            </a:r>
            <a:r>
              <a:rPr i="1"/>
              <a:t>increment</a:t>
            </a:r>
            <a:r>
              <a:t>(</a:t>
            </a:r>
            <a:r>
              <a:rPr>
                <a:solidFill>
                  <a:srgbClr val="0000FF"/>
                </a:solidFill>
              </a:rPr>
              <a:t>1</a:t>
            </a:r>
            <a:r>
              <a:t>)).toBe(</a:t>
            </a:r>
            <a:r>
              <a:rPr>
                <a:solidFill>
                  <a:srgbClr val="0000FF"/>
                </a:solidFill>
              </a:rPr>
              <a:t>2</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add'</a:t>
            </a:r>
            <a:r>
              <a:t>,</a:t>
            </a:r>
          </a:p>
          <a:p>
            <a:pPr>
              <a:spcBef>
                <a:spcPts val="0"/>
              </a:spcBef>
              <a:defRPr sz="1200">
                <a:solidFill>
                  <a:srgbClr val="000000"/>
                </a:solidFill>
                <a:latin typeface="Courier New"/>
                <a:ea typeface="Courier New"/>
                <a:cs typeface="Courier New"/>
                <a:sym typeface="Courier New"/>
              </a:defRPr>
            </a:pPr>
            <a:r>
              <a:t>     () =&gt; expect(</a:t>
            </a:r>
            <a:r>
              <a:rPr i="1"/>
              <a:t>add</a:t>
            </a:r>
            <a:r>
              <a:t>(</a:t>
            </a:r>
            <a:r>
              <a:rPr>
                <a:solidFill>
                  <a:srgbClr val="0000FF"/>
                </a:solidFill>
              </a:rPr>
              <a:t>2</a:t>
            </a:r>
            <a:r>
              <a:t>, </a:t>
            </a:r>
            <a:r>
              <a:rPr>
                <a:solidFill>
                  <a:srgbClr val="0000FF"/>
                </a:solidFill>
              </a:rPr>
              <a:t>3</a:t>
            </a:r>
            <a:r>
              <a:t>)).toBe(</a:t>
            </a:r>
            <a:r>
              <a:rPr>
                <a:solidFill>
                  <a:srgbClr val="0000FF"/>
                </a:solidFill>
              </a:rPr>
              <a:t>5</a:t>
            </a:r>
            <a:r>
              <a:t>));</a:t>
            </a:r>
          </a:p>
          <a:p>
            <a:pPr>
              <a:spcBef>
                <a:spcPts val="0"/>
              </a:spcBef>
              <a:defRPr sz="1200">
                <a:solidFill>
                  <a:srgbClr val="000000"/>
                </a:solidFill>
                <a:latin typeface="Courier New"/>
                <a:ea typeface="Courier New"/>
                <a:cs typeface="Courier New"/>
                <a:sym typeface="Courier New"/>
              </a:defRPr>
            </a:pPr>
            <a:r>
              <a:t>});</a:t>
            </a:r>
          </a:p>
        </p:txBody>
      </p:sp>
      <p:pic>
        <p:nvPicPr>
          <p:cNvPr id="202" name="image15.png" descr="image15.png"/>
          <p:cNvPicPr>
            <a:picLocks noChangeAspect="1"/>
          </p:cNvPicPr>
          <p:nvPr/>
        </p:nvPicPr>
        <p:blipFill>
          <a:blip r:embed="rId3">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txBox="1"/>
          <p:nvPr>
            <p:ph type="title"/>
          </p:nvPr>
        </p:nvSpPr>
        <p:spPr>
          <a:xfrm>
            <a:off x="311699" y="445025"/>
            <a:ext cx="8520602" cy="572704"/>
          </a:xfrm>
          <a:prstGeom prst="rect">
            <a:avLst/>
          </a:prstGeom>
        </p:spPr>
        <p:txBody>
          <a:bodyPr/>
          <a:lstStyle>
            <a:lvl1pPr defTabSz="877822">
              <a:defRPr sz="2600"/>
            </a:lvl1pPr>
          </a:lstStyle>
          <a:p>
            <a:pPr/>
            <a:r>
              <a:t>Jest. Assertions</a:t>
            </a:r>
          </a:p>
        </p:txBody>
      </p:sp>
      <p:sp>
        <p:nvSpPr>
          <p:cNvPr id="207" name="Shape 207"/>
          <p:cNvSpPr txBox="1"/>
          <p:nvPr>
            <p:ph type="body" sz="half" idx="1"/>
          </p:nvPr>
        </p:nvSpPr>
        <p:spPr>
          <a:xfrm>
            <a:off x="1090525" y="1503372"/>
            <a:ext cx="6166800" cy="3006905"/>
          </a:xfrm>
          <a:prstGeom prst="rect">
            <a:avLst/>
          </a:prstGeom>
        </p:spPr>
        <p:txBody>
          <a:bodyPr/>
          <a:lstStyle/>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'math.js'</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have add method'</a:t>
            </a:r>
            <a:r>
              <a:t>,</a:t>
            </a:r>
          </a:p>
          <a:p>
            <a:pPr>
              <a:lnSpc>
                <a:spcPct val="100000"/>
              </a:lnSpc>
              <a:spcBef>
                <a:spcPts val="0"/>
              </a:spcBef>
              <a:defRPr sz="1200">
                <a:solidFill>
                  <a:srgbClr val="000000"/>
                </a:solidFill>
                <a:latin typeface="Courier New"/>
                <a:ea typeface="Courier New"/>
                <a:cs typeface="Courier New"/>
                <a:sym typeface="Courier New"/>
              </a:defRPr>
            </a:pPr>
            <a:r>
              <a:t>       () =&gt; expect(</a:t>
            </a:r>
            <a:r>
              <a:rPr i="1"/>
              <a:t>add</a:t>
            </a:r>
            <a:r>
              <a: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describe(</a:t>
            </a:r>
            <a:r>
              <a:rPr b="1">
                <a:solidFill>
                  <a:srgbClr val="008000"/>
                </a:solidFill>
              </a:rPr>
              <a:t>'nonExistingMethod'</a:t>
            </a:r>
            <a:r>
              <a:t>, () =&gt; {</a:t>
            </a: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not exists'</a:t>
            </a:r>
            <a:r>
              <a:t>,</a:t>
            </a:r>
          </a:p>
          <a:p>
            <a:pPr>
              <a:lnSpc>
                <a:spcPct val="100000"/>
              </a:lnSpc>
              <a:spcBef>
                <a:spcPts val="0"/>
              </a:spcBef>
              <a:defRPr sz="1200">
                <a:solidFill>
                  <a:srgbClr val="000000"/>
                </a:solidFill>
                <a:latin typeface="Courier New"/>
                <a:ea typeface="Courier New"/>
                <a:cs typeface="Courier New"/>
                <a:sym typeface="Courier New"/>
              </a:defRPr>
            </a:pPr>
            <a:r>
              <a:t>           () =&gt; expect(nonExistingMethod).not.toBeDefined());</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throw'</a:t>
            </a:r>
            <a:r>
              <a:t>,</a:t>
            </a:r>
          </a:p>
          <a:p>
            <a:pPr>
              <a:lnSpc>
                <a:spcPct val="100000"/>
              </a:lnSpc>
              <a:spcBef>
                <a:spcPts val="0"/>
              </a:spcBef>
              <a:defRPr sz="1200">
                <a:solidFill>
                  <a:srgbClr val="000000"/>
                </a:solidFill>
                <a:latin typeface="Courier New"/>
                <a:ea typeface="Courier New"/>
                <a:cs typeface="Courier New"/>
                <a:sym typeface="Courier New"/>
              </a:defRPr>
            </a:pPr>
            <a:r>
              <a:t>           () =&gt; expect(() =&gt; nonExistingMethod()).toThrow());</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08"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txBox="1"/>
          <p:nvPr>
            <p:ph type="title"/>
          </p:nvPr>
        </p:nvSpPr>
        <p:spPr>
          <a:xfrm>
            <a:off x="311699" y="445025"/>
            <a:ext cx="8520602" cy="572704"/>
          </a:xfrm>
          <a:prstGeom prst="rect">
            <a:avLst/>
          </a:prstGeom>
        </p:spPr>
        <p:txBody>
          <a:bodyPr/>
          <a:lstStyle>
            <a:lvl1pPr defTabSz="877822">
              <a:defRPr sz="2600"/>
            </a:lvl1pPr>
          </a:lstStyle>
          <a:p>
            <a:pPr/>
            <a:r>
              <a:t>Jest. Mock, Spy</a:t>
            </a:r>
          </a:p>
        </p:txBody>
      </p:sp>
      <p:sp>
        <p:nvSpPr>
          <p:cNvPr id="211" name="Shape 211"/>
          <p:cNvSpPr txBox="1"/>
          <p:nvPr>
            <p:ph type="body" sz="half" idx="1"/>
          </p:nvPr>
        </p:nvSpPr>
        <p:spPr>
          <a:xfrm>
            <a:off x="3902550" y="1272296"/>
            <a:ext cx="5160903" cy="3416406"/>
          </a:xfrm>
          <a:prstGeom prst="rect">
            <a:avLst/>
          </a:prstGeom>
        </p:spPr>
        <p:txBody>
          <a:bodyPr/>
          <a:lstStyle/>
          <a:p>
            <a:pPr>
              <a:spcBef>
                <a:spcPts val="0"/>
              </a:spcBef>
              <a:defRPr sz="1200"/>
            </a:pPr>
            <a:r>
              <a:t>// mock.test.js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functionWithCallback </a:t>
            </a:r>
            <a:r>
              <a:rPr b="0">
                <a:solidFill>
                  <a:srgbClr val="000000"/>
                </a:solidFill>
              </a:rPr>
              <a:t>} </a:t>
            </a:r>
            <a:r>
              <a:t>from </a:t>
            </a:r>
            <a:r>
              <a:rPr>
                <a:solidFill>
                  <a:srgbClr val="008000"/>
                </a:solidFill>
              </a:rPr>
              <a:t>'./mock'</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'mock'</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.useFakeTimers();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execute callback'</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cb </a:t>
            </a:r>
            <a:r>
              <a:t>= </a:t>
            </a:r>
            <a:r>
              <a:rPr>
                <a:solidFill>
                  <a:srgbClr val="458383"/>
                </a:solidFill>
              </a:rPr>
              <a:t>jest</a:t>
            </a:r>
            <a:r>
              <a:t>.fn();</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i="1"/>
              <a:t>functionWithCallback</a:t>
            </a:r>
            <a:r>
              <a:t>(</a:t>
            </a:r>
            <a:r>
              <a:rPr>
                <a:solidFill>
                  <a:srgbClr val="458383"/>
                </a:solidFill>
              </a:rPr>
              <a:t>cb</a:t>
            </a:r>
            <a:r>
              <a:t>);</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.runAllTimers();</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expect(</a:t>
            </a:r>
            <a:r>
              <a:rPr>
                <a:solidFill>
                  <a:srgbClr val="458383"/>
                </a:solidFill>
              </a:rPr>
              <a:t>cb</a:t>
            </a:r>
            <a:r>
              <a:t>).toHaveBeenCalled();</a:t>
            </a:r>
          </a:p>
          <a:p>
            <a:pPr>
              <a:lnSpc>
                <a:spcPct val="100000"/>
              </a:lnSpc>
              <a:spcBef>
                <a:spcPts val="0"/>
              </a:spcBef>
              <a:defRPr sz="1200">
                <a:solidFill>
                  <a:srgbClr val="000000"/>
                </a:solidFill>
                <a:latin typeface="Courier New"/>
                <a:ea typeface="Courier New"/>
                <a:cs typeface="Courier New"/>
                <a:sym typeface="Courier New"/>
              </a:defRPr>
            </a:pPr>
            <a:r>
              <a:t>       expect(setTimeout.mock.calls[</a:t>
            </a:r>
            <a:r>
              <a:rPr>
                <a:solidFill>
                  <a:srgbClr val="0000FF"/>
                </a:solidFill>
              </a:rPr>
              <a:t>0</a:t>
            </a:r>
            <a:r>
              <a:t>][</a:t>
            </a:r>
            <a:r>
              <a:rPr>
                <a:solidFill>
                  <a:srgbClr val="0000FF"/>
                </a:solidFill>
              </a:rPr>
              <a:t>1</a:t>
            </a:r>
            <a:r>
              <a:t>]).toBe(</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r>
              <a:t>});</a:t>
            </a:r>
          </a:p>
        </p:txBody>
      </p:sp>
      <p:sp>
        <p:nvSpPr>
          <p:cNvPr id="212" name="Shape 212"/>
          <p:cNvSpPr/>
          <p:nvPr>
            <p:ph type="body" idx="13"/>
          </p:nvPr>
        </p:nvSpPr>
        <p:spPr>
          <a:xfrm>
            <a:off x="77024" y="2213697"/>
            <a:ext cx="3999902" cy="1533606"/>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mock.js</a:t>
            </a:r>
          </a:p>
          <a:p>
            <a:pPr>
              <a:lnSpc>
                <a:spcPct val="100000"/>
              </a:lnSpc>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functionWithCallback</a:t>
            </a:r>
            <a:r>
              <a:rPr b="0">
                <a:solidFill>
                  <a:srgbClr val="000000"/>
                </a:solidFill>
              </a:rPr>
              <a:t>(cb) {</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r>
              <a:t>   setTimeout(cb, </a:t>
            </a:r>
            <a:r>
              <a:rPr>
                <a:solidFill>
                  <a:srgbClr val="0000FF"/>
                </a:solidFill>
              </a:rPr>
              <a:t>1000</a:t>
            </a:r>
            <a:r>
              <a:t>);</a:t>
            </a: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13"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txBox="1"/>
          <p:nvPr>
            <p:ph type="title"/>
          </p:nvPr>
        </p:nvSpPr>
        <p:spPr>
          <a:xfrm>
            <a:off x="311699" y="445025"/>
            <a:ext cx="8520602" cy="572704"/>
          </a:xfrm>
          <a:prstGeom prst="rect">
            <a:avLst/>
          </a:prstGeom>
        </p:spPr>
        <p:txBody>
          <a:bodyPr/>
          <a:lstStyle>
            <a:lvl1pPr defTabSz="448055">
              <a:defRPr sz="1300"/>
            </a:lvl1pPr>
          </a:lstStyle>
          <a:p>
            <a:pPr/>
            <a:r>
              <a:t>Jest. Async / Promises</a:t>
            </a:r>
          </a:p>
        </p:txBody>
      </p:sp>
      <p:sp>
        <p:nvSpPr>
          <p:cNvPr id="216" name="Shape 216"/>
          <p:cNvSpPr txBox="1"/>
          <p:nvPr>
            <p:ph type="body" sz="quarter" idx="1"/>
          </p:nvPr>
        </p:nvSpPr>
        <p:spPr>
          <a:xfrm>
            <a:off x="157674" y="2102448"/>
            <a:ext cx="3625202" cy="2116804"/>
          </a:xfrm>
          <a:prstGeom prst="rect">
            <a:avLst/>
          </a:prstGeom>
        </p:spPr>
        <p:txBody>
          <a:bodyPr/>
          <a:lstStyle/>
          <a:p>
            <a:pPr>
              <a:spcBef>
                <a:spcPts val="0"/>
              </a:spcBef>
              <a:defRPr sz="1000"/>
            </a:pPr>
            <a:r>
              <a:t>// async.js</a:t>
            </a:r>
          </a:p>
          <a:p>
            <a:pPr>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ajaxGet</a:t>
            </a:r>
            <a:r>
              <a:rPr b="0">
                <a:solidFill>
                  <a:srgbClr val="000000"/>
                </a:solidFill>
              </a:rPr>
              <a:t>(url)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return new </a:t>
            </a:r>
            <a:r>
              <a:t>Promise((resolve, reject) =&gt; {</a:t>
            </a:r>
          </a:p>
          <a:p>
            <a:pPr>
              <a:spcBef>
                <a:spcPts val="0"/>
              </a:spcBef>
              <a:defRPr sz="1000">
                <a:solidFill>
                  <a:srgbClr val="000000"/>
                </a:solidFill>
                <a:latin typeface="Courier New"/>
                <a:ea typeface="Courier New"/>
                <a:cs typeface="Courier New"/>
                <a:sym typeface="Courier New"/>
              </a:defRPr>
            </a:pPr>
            <a:r>
              <a:t>       url === </a:t>
            </a:r>
            <a:r>
              <a:rPr b="1">
                <a:solidFill>
                  <a:srgbClr val="008000"/>
                </a:solidFill>
              </a:rPr>
              <a:t>'/known-endpoint'</a:t>
            </a:r>
            <a:endParaRPr b="1">
              <a:solidFill>
                <a:srgbClr val="008000"/>
              </a:solidFill>
            </a:endParaRPr>
          </a:p>
          <a:p>
            <a:pPr>
              <a:spcBef>
                <a:spcPts val="0"/>
              </a:spcBef>
              <a:defRPr b="1" sz="1000">
                <a:solidFill>
                  <a:srgbClr val="008000"/>
                </a:solidFill>
                <a:latin typeface="Courier New"/>
                <a:ea typeface="Courier New"/>
                <a:cs typeface="Courier New"/>
                <a:sym typeface="Courier New"/>
              </a:defRPr>
            </a:pPr>
            <a:r>
              <a:t>           </a:t>
            </a:r>
            <a:r>
              <a:rPr b="0">
                <a:solidFill>
                  <a:srgbClr val="000000"/>
                </a:solidFill>
              </a:rPr>
              <a:t>? resolve(</a:t>
            </a:r>
            <a:r>
              <a:t>'Some data'</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 reject(</a:t>
            </a:r>
            <a:r>
              <a:rPr b="1">
                <a:solidFill>
                  <a:srgbClr val="008000"/>
                </a:solidFill>
              </a:rPr>
              <a:t>'Error!'</a:t>
            </a:r>
            <a:r>
              <a: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r>
              <a:t>}</a:t>
            </a:r>
          </a:p>
        </p:txBody>
      </p:sp>
      <p:sp>
        <p:nvSpPr>
          <p:cNvPr id="217" name="Shape 217"/>
          <p:cNvSpPr/>
          <p:nvPr>
            <p:ph type="body" idx="13"/>
          </p:nvPr>
        </p:nvSpPr>
        <p:spPr>
          <a:xfrm>
            <a:off x="3649799" y="1330998"/>
            <a:ext cx="5494204" cy="3109505"/>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async.test.js</a:t>
            </a:r>
          </a:p>
          <a:p>
            <a:pPr>
              <a:lnSpc>
                <a:spcPct val="100000"/>
              </a:lnSpc>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ajaxGet </a:t>
            </a:r>
            <a:r>
              <a:rPr b="0">
                <a:solidFill>
                  <a:srgbClr val="000000"/>
                </a:solidFill>
              </a:rPr>
              <a:t>} </a:t>
            </a:r>
            <a:r>
              <a:t>from </a:t>
            </a:r>
            <a:r>
              <a:rPr>
                <a:solidFill>
                  <a:srgbClr val="008000"/>
                </a:solidFill>
              </a:rPr>
              <a:t>'./async'</a:t>
            </a:r>
            <a:r>
              <a:rPr b="0">
                <a:solidFill>
                  <a:srgbClr val="000000"/>
                </a:solidFill>
              </a:rPr>
              <a:t>;</a:t>
            </a:r>
            <a:endParaRPr>
              <a:solidFill>
                <a:srgbClr val="000000"/>
              </a:solidFill>
            </a:endParaRP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describe(</a:t>
            </a:r>
            <a:r>
              <a:rPr b="1">
                <a:solidFill>
                  <a:srgbClr val="008000"/>
                </a:solidFill>
              </a:rPr>
              <a:t>'ajax'</a:t>
            </a:r>
            <a:r>
              <a:t>, () =&gt;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some data'</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'/known-endpoint'</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then</a:t>
            </a:r>
            <a:r>
              <a:t>(data =&gt; expect(data).toBe(</a:t>
            </a:r>
            <a:r>
              <a:rPr b="1">
                <a:solidFill>
                  <a:srgbClr val="008000"/>
                </a:solidFill>
              </a:rPr>
              <a:t>'Some data'</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return error on other endpoints'</a:t>
            </a:r>
            <a:r>
              <a:t>, () =&gt; {</a:t>
            </a:r>
          </a:p>
          <a:p>
            <a:pPr>
              <a:lnSpc>
                <a:spcPct val="100000"/>
              </a:lnSpc>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ajaxGet</a:t>
            </a:r>
            <a:r>
              <a:t>(</a:t>
            </a:r>
            <a:r>
              <a:rPr b="1">
                <a:solidFill>
                  <a:srgbClr val="008000"/>
                </a:solidFill>
              </a:rPr>
              <a:t>'/other'</a:t>
            </a:r>
            <a:r>
              <a:t>)</a:t>
            </a:r>
          </a:p>
          <a:p>
            <a:pPr>
              <a:lnSpc>
                <a:spcPct val="100000"/>
              </a:lnSpc>
              <a:spcBef>
                <a:spcPts val="0"/>
              </a:spcBef>
              <a:defRPr sz="1200">
                <a:solidFill>
                  <a:srgbClr val="000000"/>
                </a:solidFill>
                <a:latin typeface="Courier New"/>
                <a:ea typeface="Courier New"/>
                <a:cs typeface="Courier New"/>
                <a:sym typeface="Courier New"/>
              </a:defRPr>
            </a:pPr>
            <a:r>
              <a:t>           .</a:t>
            </a:r>
            <a:r>
              <a:rPr>
                <a:solidFill>
                  <a:srgbClr val="7A7A43"/>
                </a:solidFill>
              </a:rPr>
              <a:t>catch</a:t>
            </a:r>
            <a:r>
              <a:t>(data =&gt; expect(data).toBe(</a:t>
            </a:r>
            <a:r>
              <a:rPr b="1">
                <a:solidFill>
                  <a:srgbClr val="008000"/>
                </a:solidFill>
              </a:rPr>
              <a:t>'Error!'</a:t>
            </a:r>
            <a:r>
              <a:t>));</a:t>
            </a:r>
          </a:p>
          <a:p>
            <a:pPr>
              <a:lnSpc>
                <a:spcPct val="100000"/>
              </a:lnSpc>
              <a:spcBef>
                <a:spcPts val="0"/>
              </a:spcBef>
              <a:defRPr sz="1200">
                <a:solidFill>
                  <a:srgbClr val="000000"/>
                </a:solidFill>
                <a:latin typeface="Courier New"/>
                <a:ea typeface="Courier New"/>
                <a:cs typeface="Courier New"/>
                <a:sym typeface="Courier New"/>
              </a:defRPr>
            </a:pPr>
            <a:r>
              <a:t>   });</a:t>
            </a:r>
          </a:p>
          <a:p>
            <a:pPr>
              <a:lnSpc>
                <a:spcPct val="100000"/>
              </a:lnSpc>
              <a:spcBef>
                <a:spcPts val="0"/>
              </a:spcBef>
              <a:defRPr sz="1200">
                <a:solidFill>
                  <a:srgbClr val="000000"/>
                </a:solidFill>
                <a:latin typeface="Courier New"/>
                <a:ea typeface="Courier New"/>
                <a:cs typeface="Courier New"/>
                <a:sym typeface="Courier New"/>
              </a:defRPr>
            </a:pPr>
          </a:p>
          <a:p>
            <a:pPr>
              <a:lnSpc>
                <a:spcPct val="100000"/>
              </a:lnSpc>
              <a:spcBef>
                <a:spcPts val="0"/>
              </a:spcBef>
              <a:defRPr sz="1200">
                <a:solidFill>
                  <a:srgbClr val="000000"/>
                </a:solidFill>
                <a:latin typeface="Courier New"/>
                <a:ea typeface="Courier New"/>
                <a:cs typeface="Courier New"/>
                <a:sym typeface="Courier New"/>
              </a:defRPr>
            </a:pPr>
            <a:r>
              <a:t>});</a:t>
            </a:r>
          </a:p>
        </p:txBody>
      </p:sp>
      <p:pic>
        <p:nvPicPr>
          <p:cNvPr id="218" name="image15.png" descr="image15.png"/>
          <p:cNvPicPr>
            <a:picLocks noChangeAspect="1"/>
          </p:cNvPicPr>
          <p:nvPr/>
        </p:nvPicPr>
        <p:blipFill>
          <a:blip r:embed="rId3">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txBox="1"/>
          <p:nvPr>
            <p:ph type="title"/>
          </p:nvPr>
        </p:nvSpPr>
        <p:spPr>
          <a:xfrm>
            <a:off x="311699" y="445025"/>
            <a:ext cx="8520602" cy="572704"/>
          </a:xfrm>
          <a:prstGeom prst="rect">
            <a:avLst/>
          </a:prstGeom>
        </p:spPr>
        <p:txBody>
          <a:bodyPr/>
          <a:lstStyle>
            <a:lvl1pPr defTabSz="448055">
              <a:defRPr sz="1300"/>
            </a:lvl1pPr>
          </a:lstStyle>
          <a:p>
            <a:pPr/>
            <a:r>
              <a:t>Jest. Mock modules</a:t>
            </a:r>
          </a:p>
        </p:txBody>
      </p:sp>
      <p:sp>
        <p:nvSpPr>
          <p:cNvPr id="223" name="Shape 223"/>
          <p:cNvSpPr txBox="1"/>
          <p:nvPr>
            <p:ph type="body" sz="half" idx="1"/>
          </p:nvPr>
        </p:nvSpPr>
        <p:spPr>
          <a:xfrm>
            <a:off x="311699" y="1223122"/>
            <a:ext cx="4577702" cy="2488206"/>
          </a:xfrm>
          <a:prstGeom prst="rect">
            <a:avLst/>
          </a:prstGeom>
        </p:spPr>
        <p:txBody>
          <a:bodyPr/>
          <a:lstStyle/>
          <a:p>
            <a:pPr>
              <a:spcBef>
                <a:spcPts val="0"/>
              </a:spcBef>
              <a:defRPr sz="1200"/>
            </a:pPr>
            <a:r>
              <a:t>// http.service.js</a:t>
            </a: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getJson</a:t>
            </a:r>
            <a:r>
              <a:rPr b="0">
                <a:solidFill>
                  <a:srgbClr val="000000"/>
                </a:solidFill>
              </a:rPr>
              <a:t>(url)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t>fetch(url,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credentials</a:t>
            </a:r>
            <a:r>
              <a:t>: </a:t>
            </a:r>
            <a:r>
              <a:rPr b="1">
                <a:solidFill>
                  <a:srgbClr val="008000"/>
                </a:solidFill>
              </a:rPr>
              <a:t>'same-origin'</a:t>
            </a:r>
            <a:r>
              <a:t>,</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headers</a:t>
            </a:r>
            <a:r>
              <a: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Accept</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r>
              <a:rPr b="1">
                <a:solidFill>
                  <a:srgbClr val="008000"/>
                </a:solidFill>
              </a:rPr>
              <a:t>'Content-Type'</a:t>
            </a:r>
            <a:r>
              <a:t>: </a:t>
            </a:r>
            <a:r>
              <a:rPr b="1">
                <a:solidFill>
                  <a:srgbClr val="008000"/>
                </a:solidFill>
              </a:rPr>
              <a:t>'application/json'</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r>
              <a:t>}</a:t>
            </a:r>
          </a:p>
        </p:txBody>
      </p:sp>
      <p:sp>
        <p:nvSpPr>
          <p:cNvPr id="224" name="Shape 224"/>
          <p:cNvSpPr/>
          <p:nvPr>
            <p:ph type="body" idx="13"/>
          </p:nvPr>
        </p:nvSpPr>
        <p:spPr>
          <a:xfrm>
            <a:off x="4720049" y="3041799"/>
            <a:ext cx="3986401" cy="1664401"/>
          </a:xfrm>
          <a:prstGeom prst="rect">
            <a:avLst/>
          </a:prstGeom>
          <a:extLst>
            <a:ext uri="{C572A759-6A51-4108-AA02-DFA0A04FC94B}">
              <ma14:wrappingTextBoxFlag xmlns:ma14="http://schemas.microsoft.com/office/mac/drawingml/2011/main" val="1"/>
            </a:ext>
          </a:extLst>
        </p:spPr>
        <p:txBody>
          <a:bodyPr/>
          <a:lstStyle/>
          <a:p>
            <a:pPr>
              <a:spcBef>
                <a:spcPts val="0"/>
              </a:spcBef>
              <a:defRPr sz="1200"/>
            </a:pPr>
            <a:r>
              <a:t>// user.service.js</a:t>
            </a:r>
          </a:p>
          <a:p>
            <a:pPr>
              <a:spcBef>
                <a:spcPts val="0"/>
              </a:spcBef>
              <a:defRPr b="1" sz="12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getJson </a:t>
            </a:r>
            <a:r>
              <a:rPr b="0">
                <a:solidFill>
                  <a:srgbClr val="000000"/>
                </a:solidFill>
              </a:rPr>
              <a:t>} </a:t>
            </a:r>
            <a:r>
              <a:t>from </a:t>
            </a:r>
            <a:r>
              <a:rPr>
                <a:solidFill>
                  <a:srgbClr val="008000"/>
                </a:solidFill>
              </a:rPr>
              <a:t>'./http.service'</a:t>
            </a:r>
            <a:r>
              <a:rPr b="0">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b="1" sz="1200">
                <a:solidFill>
                  <a:srgbClr val="000080"/>
                </a:solidFill>
                <a:latin typeface="Courier New"/>
                <a:ea typeface="Courier New"/>
                <a:cs typeface="Courier New"/>
                <a:sym typeface="Courier New"/>
              </a:defRPr>
            </a:pPr>
            <a:r>
              <a:t>export function </a:t>
            </a:r>
            <a:r>
              <a:rPr b="0" i="1">
                <a:solidFill>
                  <a:srgbClr val="000000"/>
                </a:solidFill>
              </a:rPr>
              <a:t>getUser</a:t>
            </a:r>
            <a:r>
              <a:rPr b="0">
                <a:solidFill>
                  <a:srgbClr val="000000"/>
                </a:solidFill>
              </a:rPr>
              <a:t>(id) {</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i="1"/>
              <a:t>getJson</a:t>
            </a:r>
            <a:r>
              <a:t>(</a:t>
            </a:r>
            <a:r>
              <a:rPr b="1">
                <a:solidFill>
                  <a:srgbClr val="008000"/>
                </a:solidFill>
              </a:rPr>
              <a:t>`/users/</a:t>
            </a:r>
            <a:r>
              <a:t>${id}</a:t>
            </a:r>
            <a:r>
              <a:rPr b="1">
                <a:solidFill>
                  <a:srgbClr val="008000"/>
                </a:solidFill>
              </a:rPr>
              <a:t>`</a:t>
            </a:r>
            <a:r>
              <a:t>);</a:t>
            </a:r>
          </a:p>
          <a:p>
            <a:pPr>
              <a:spcBef>
                <a:spcPts val="0"/>
              </a:spcBef>
              <a:defRPr sz="1200">
                <a:solidFill>
                  <a:srgbClr val="000000"/>
                </a:solidFill>
                <a:latin typeface="Courier New"/>
                <a:ea typeface="Courier New"/>
                <a:cs typeface="Courier New"/>
                <a:sym typeface="Courier New"/>
              </a:defRPr>
            </a:pPr>
            <a:r>
              <a:t>}</a:t>
            </a:r>
          </a:p>
        </p:txBody>
      </p:sp>
      <p:pic>
        <p:nvPicPr>
          <p:cNvPr id="225"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txBox="1"/>
          <p:nvPr>
            <p:ph type="title"/>
          </p:nvPr>
        </p:nvSpPr>
        <p:spPr>
          <a:xfrm>
            <a:off x="311699" y="445025"/>
            <a:ext cx="8520602" cy="572704"/>
          </a:xfrm>
          <a:prstGeom prst="rect">
            <a:avLst/>
          </a:prstGeom>
        </p:spPr>
        <p:txBody>
          <a:bodyPr/>
          <a:lstStyle>
            <a:lvl1pPr defTabSz="877822">
              <a:defRPr sz="2600"/>
            </a:lvl1pPr>
          </a:lstStyle>
          <a:p>
            <a:pPr/>
            <a:r>
              <a:t>Jest. Mock modules</a:t>
            </a:r>
          </a:p>
        </p:txBody>
      </p:sp>
      <p:sp>
        <p:nvSpPr>
          <p:cNvPr id="228" name="Shape 228"/>
          <p:cNvSpPr txBox="1"/>
          <p:nvPr>
            <p:ph type="body" idx="1"/>
          </p:nvPr>
        </p:nvSpPr>
        <p:spPr>
          <a:xfrm>
            <a:off x="545199" y="1129321"/>
            <a:ext cx="7642801" cy="3774606"/>
          </a:xfrm>
          <a:prstGeom prst="rect">
            <a:avLst/>
          </a:prstGeom>
        </p:spPr>
        <p:txBody>
          <a:bodyPr/>
          <a:lstStyle/>
          <a:p>
            <a:pPr>
              <a:spcBef>
                <a:spcPts val="0"/>
              </a:spcBef>
              <a:defRPr sz="1200">
                <a:solidFill>
                  <a:srgbClr val="000000"/>
                </a:solidFill>
                <a:latin typeface="Courier New"/>
                <a:ea typeface="Courier New"/>
                <a:cs typeface="Courier New"/>
                <a:sym typeface="Courier New"/>
              </a:defRPr>
            </a:pPr>
            <a:r>
              <a:t>describe(</a:t>
            </a:r>
            <a:r>
              <a:rPr b="1">
                <a:solidFill>
                  <a:srgbClr val="008000"/>
                </a:solidFill>
              </a:rPr>
              <a:t>'user.service'</a:t>
            </a:r>
            <a:r>
              <a:t>, () =&gt;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getJsonMock </a:t>
            </a:r>
            <a:r>
              <a:t>= </a:t>
            </a:r>
            <a:r>
              <a:rPr>
                <a:solidFill>
                  <a:srgbClr val="458383"/>
                </a:solidFill>
              </a:rPr>
              <a:t>jest</a:t>
            </a:r>
            <a:r>
              <a:t>.fn()</a:t>
            </a:r>
          </a:p>
          <a:p>
            <a:pPr>
              <a:spcBef>
                <a:spcPts val="0"/>
              </a:spcBef>
              <a:defRPr sz="1200">
                <a:solidFill>
                  <a:srgbClr val="000000"/>
                </a:solidFill>
                <a:latin typeface="Courier New"/>
                <a:ea typeface="Courier New"/>
                <a:cs typeface="Courier New"/>
                <a:sym typeface="Courier New"/>
              </a:defRPr>
            </a:pPr>
            <a:r>
              <a:t>       .mockReturnValue(Promise.</a:t>
            </a:r>
            <a:r>
              <a:rPr>
                <a:solidFill>
                  <a:srgbClr val="7A7A43"/>
                </a:solidFill>
              </a:rPr>
              <a:t>resolve</a:t>
            </a:r>
            <a:r>
              <a:t>(</a:t>
            </a:r>
            <a:r>
              <a:rPr b="1">
                <a:solidFill>
                  <a:srgbClr val="008000"/>
                </a:solidFill>
              </a:rPr>
              <a: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a:solidFill>
                  <a:srgbClr val="458383"/>
                </a:solidFill>
              </a:rPr>
              <a:t>jest</a:t>
            </a:r>
            <a:r>
              <a:t>.mock(</a:t>
            </a:r>
            <a:r>
              <a:rPr b="1">
                <a:solidFill>
                  <a:srgbClr val="008000"/>
                </a:solidFill>
              </a:rPr>
              <a:t>'./http.service'</a:t>
            </a:r>
            <a:r>
              <a:t>, () =&gt; ({</a:t>
            </a:r>
          </a:p>
          <a:p>
            <a:pPr>
              <a:spcBef>
                <a:spcPts val="0"/>
              </a:spcBef>
              <a:defRPr sz="1200">
                <a:solidFill>
                  <a:srgbClr val="000000"/>
                </a:solidFill>
                <a:latin typeface="Courier New"/>
                <a:ea typeface="Courier New"/>
                <a:cs typeface="Courier New"/>
                <a:sym typeface="Courier New"/>
              </a:defRPr>
            </a:pPr>
            <a:r>
              <a:t>       </a:t>
            </a:r>
            <a:r>
              <a:rPr b="1">
                <a:solidFill>
                  <a:srgbClr val="660E7A"/>
                </a:solidFill>
              </a:rPr>
              <a:t>getJson</a:t>
            </a:r>
            <a:r>
              <a:t>: </a:t>
            </a:r>
            <a:r>
              <a:rPr>
                <a:solidFill>
                  <a:srgbClr val="458383"/>
                </a:solidFill>
              </a:rPr>
              <a:t>getJsonMock</a:t>
            </a:r>
            <a:endParaRPr>
              <a:solidFill>
                <a:srgbClr val="458383"/>
              </a:solidFill>
            </a:endParaRPr>
          </a:p>
          <a:p>
            <a:pPr>
              <a:spcBef>
                <a:spcPts val="0"/>
              </a:spcBef>
              <a:defRPr sz="1200">
                <a:solidFill>
                  <a:srgbClr val="458383"/>
                </a:solidFill>
                <a:latin typeface="Courier New"/>
                <a:ea typeface="Courier New"/>
                <a:cs typeface="Courier New"/>
                <a:sym typeface="Courier New"/>
              </a:defRPr>
            </a:pPr>
            <a:r>
              <a:t>   </a:t>
            </a:r>
            <a:r>
              <a:rPr>
                <a:solidFill>
                  <a:srgbClr val="000000"/>
                </a:solidFill>
              </a:rPr>
              <a:t>}));</a:t>
            </a:r>
            <a:endParaRPr>
              <a:solidFill>
                <a:srgbClr val="000000"/>
              </a:solidFill>
            </a:endParaRP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getUser </a:t>
            </a:r>
            <a:r>
              <a:t>= require(</a:t>
            </a:r>
            <a:r>
              <a:rPr b="1">
                <a:solidFill>
                  <a:srgbClr val="008000"/>
                </a:solidFill>
              </a:rPr>
              <a:t>'./user.service'</a:t>
            </a:r>
            <a:r>
              <a:t>).</a:t>
            </a:r>
            <a:r>
              <a:rPr i="1"/>
              <a:t>getUser</a:t>
            </a:r>
            <a:r>
              <a:t>;</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   it(</a:t>
            </a:r>
            <a:r>
              <a:rPr b="1">
                <a:solidFill>
                  <a:srgbClr val="008000"/>
                </a:solidFill>
              </a:rPr>
              <a:t>'should request user by /user/:id'</a:t>
            </a:r>
            <a:r>
              <a:t>, () =&gt; {</a:t>
            </a:r>
          </a:p>
          <a:p>
            <a:pPr>
              <a:spcBef>
                <a:spcPts val="0"/>
              </a:spcBef>
              <a:defRPr sz="1200">
                <a:solidFill>
                  <a:srgbClr val="000000"/>
                </a:solidFill>
                <a:latin typeface="Courier New"/>
                <a:ea typeface="Courier New"/>
                <a:cs typeface="Courier New"/>
                <a:sym typeface="Courier New"/>
              </a:defRPr>
            </a:pPr>
            <a:r>
              <a:t>       </a:t>
            </a:r>
            <a:r>
              <a:rPr b="1">
                <a:solidFill>
                  <a:srgbClr val="000080"/>
                </a:solidFill>
              </a:rPr>
              <a:t>return </a:t>
            </a:r>
            <a:r>
              <a:rPr>
                <a:solidFill>
                  <a:srgbClr val="458383"/>
                </a:solidFill>
              </a:rPr>
              <a:t>getUser</a:t>
            </a:r>
            <a:r>
              <a:t>(</a:t>
            </a:r>
            <a:r>
              <a:rPr>
                <a:solidFill>
                  <a:srgbClr val="0000FF"/>
                </a:solidFill>
              </a:rPr>
              <a:t>1</a:t>
            </a:r>
            <a:r>
              <a:t>).</a:t>
            </a:r>
            <a:r>
              <a:rPr>
                <a:solidFill>
                  <a:srgbClr val="7A7A43"/>
                </a:solidFill>
              </a:rPr>
              <a:t>then</a:t>
            </a:r>
            <a:r>
              <a:t>(</a:t>
            </a:r>
          </a:p>
          <a:p>
            <a:pPr>
              <a:spcBef>
                <a:spcPts val="0"/>
              </a:spcBef>
              <a:defRPr sz="1200">
                <a:solidFill>
                  <a:srgbClr val="000000"/>
                </a:solidFill>
                <a:latin typeface="Courier New"/>
                <a:ea typeface="Courier New"/>
                <a:cs typeface="Courier New"/>
                <a:sym typeface="Courier New"/>
              </a:defRPr>
            </a:pPr>
            <a:r>
              <a:t>           () =&gt; expect(</a:t>
            </a:r>
            <a:r>
              <a:rPr>
                <a:solidFill>
                  <a:srgbClr val="458383"/>
                </a:solidFill>
              </a:rPr>
              <a:t>getJsonMock</a:t>
            </a:r>
            <a:r>
              <a:t>).toHaveBeenCalledWith(</a:t>
            </a:r>
            <a:r>
              <a:rPr b="1">
                <a:solidFill>
                  <a:srgbClr val="008000"/>
                </a:solidFill>
              </a:rPr>
              <a:t>'/users/1'</a:t>
            </a:r>
            <a:r>
              <a:t>));</a:t>
            </a:r>
          </a:p>
          <a:p>
            <a:pPr>
              <a:spcBef>
                <a:spcPts val="0"/>
              </a:spcBef>
              <a:defRPr sz="1200">
                <a:solidFill>
                  <a:srgbClr val="000000"/>
                </a:solidFill>
                <a:latin typeface="Courier New"/>
                <a:ea typeface="Courier New"/>
                <a:cs typeface="Courier New"/>
                <a:sym typeface="Courier New"/>
              </a:defRPr>
            </a:pPr>
            <a:r>
              <a:t>   });</a:t>
            </a:r>
          </a:p>
          <a:p>
            <a:pPr>
              <a:spcBef>
                <a:spcPts val="0"/>
              </a:spcBef>
              <a:defRPr sz="1200">
                <a:solidFill>
                  <a:srgbClr val="000000"/>
                </a:solidFill>
                <a:latin typeface="Courier New"/>
                <a:ea typeface="Courier New"/>
                <a:cs typeface="Courier New"/>
                <a:sym typeface="Courier New"/>
              </a:defRPr>
            </a:pPr>
          </a:p>
          <a:p>
            <a:pPr>
              <a:spcBef>
                <a:spcPts val="0"/>
              </a:spcBef>
              <a:defRPr sz="1200">
                <a:solidFill>
                  <a:srgbClr val="000000"/>
                </a:solidFill>
                <a:latin typeface="Courier New"/>
                <a:ea typeface="Courier New"/>
                <a:cs typeface="Courier New"/>
                <a:sym typeface="Courier New"/>
              </a:defRPr>
            </a:pPr>
            <a:r>
              <a:t>});</a:t>
            </a:r>
          </a:p>
        </p:txBody>
      </p:sp>
      <p:pic>
        <p:nvPicPr>
          <p:cNvPr id="229" name="image15.png" descr="image15.png"/>
          <p:cNvPicPr>
            <a:picLocks noChangeAspect="1"/>
          </p:cNvPicPr>
          <p:nvPr/>
        </p:nvPicPr>
        <p:blipFill>
          <a:blip r:embed="rId3">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txBox="1"/>
          <p:nvPr>
            <p:ph type="title"/>
          </p:nvPr>
        </p:nvSpPr>
        <p:spPr>
          <a:xfrm>
            <a:off x="490248" y="450150"/>
            <a:ext cx="8063704" cy="4090800"/>
          </a:xfrm>
          <a:prstGeom prst="rect">
            <a:avLst/>
          </a:prstGeom>
        </p:spPr>
        <p:txBody>
          <a:bodyPr/>
          <a:lstStyle>
            <a:lvl1pPr algn="ctr"/>
          </a:lstStyle>
          <a:p>
            <a:pPr/>
            <a:r>
              <a:t>component = ƒ(props, state)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txBox="1"/>
          <p:nvPr>
            <p:ph type="title"/>
          </p:nvPr>
        </p:nvSpPr>
        <p:spPr>
          <a:xfrm>
            <a:off x="311699" y="445025"/>
            <a:ext cx="8520602" cy="572704"/>
          </a:xfrm>
          <a:prstGeom prst="rect">
            <a:avLst/>
          </a:prstGeom>
        </p:spPr>
        <p:txBody>
          <a:bodyPr/>
          <a:lstStyle>
            <a:lvl1pPr defTabSz="877822">
              <a:defRPr sz="2600"/>
            </a:lvl1pPr>
          </a:lstStyle>
          <a:p>
            <a:pPr/>
            <a:r>
              <a:t>Jest. Lifecycle method</a:t>
            </a:r>
          </a:p>
        </p:txBody>
      </p:sp>
      <p:sp>
        <p:nvSpPr>
          <p:cNvPr id="234" name="Shape 234"/>
          <p:cNvSpPr txBox="1"/>
          <p:nvPr>
            <p:ph type="body" sz="quarter" idx="1"/>
          </p:nvPr>
        </p:nvSpPr>
        <p:spPr>
          <a:xfrm>
            <a:off x="2428350" y="2119072"/>
            <a:ext cx="3999901" cy="1437004"/>
          </a:xfrm>
          <a:prstGeom prst="rect">
            <a:avLst/>
          </a:prstGeom>
        </p:spPr>
        <p:txBody>
          <a:bodyPr/>
          <a:lstStyle/>
          <a:p>
            <a:pPr>
              <a:spcBef>
                <a:spcPts val="0"/>
              </a:spcBef>
              <a:defRPr>
                <a:solidFill>
                  <a:srgbClr val="000000"/>
                </a:solidFill>
                <a:latin typeface="Courier New"/>
                <a:ea typeface="Courier New"/>
                <a:cs typeface="Courier New"/>
                <a:sym typeface="Courier New"/>
              </a:defRPr>
            </a:pPr>
            <a:r>
              <a:t>afterEach(</a:t>
            </a:r>
            <a:r>
              <a:rPr b="1">
                <a:solidFill>
                  <a:srgbClr val="000080"/>
                </a:solidFill>
              </a:rPr>
              <a:t>function </a:t>
            </a:r>
            <a:r>
              <a:t>() {</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.resetAllMocks();</a:t>
            </a:r>
          </a:p>
          <a:p>
            <a:pPr>
              <a:spcBef>
                <a:spcPts val="0"/>
              </a:spcBef>
              <a:defRPr>
                <a:solidFill>
                  <a:srgbClr val="000000"/>
                </a:solidFill>
                <a:latin typeface="Courier New"/>
                <a:ea typeface="Courier New"/>
                <a:cs typeface="Courier New"/>
                <a:sym typeface="Courier New"/>
              </a:defRPr>
            </a:pPr>
            <a:r>
              <a:t>   </a:t>
            </a:r>
            <a:r>
              <a:rPr>
                <a:solidFill>
                  <a:srgbClr val="458383"/>
                </a:solidFill>
              </a:rPr>
              <a:t>jest</a:t>
            </a:r>
            <a:r>
              <a:t>.clearAllTimers();</a:t>
            </a:r>
          </a:p>
          <a:p>
            <a:pPr>
              <a:spcBef>
                <a:spcPts val="0"/>
              </a:spcBef>
              <a:defRPr>
                <a:solidFill>
                  <a:srgbClr val="000000"/>
                </a:solidFill>
                <a:latin typeface="Courier New"/>
                <a:ea typeface="Courier New"/>
                <a:cs typeface="Courier New"/>
                <a:sym typeface="Courier New"/>
              </a:defRPr>
            </a:pPr>
            <a:r>
              <a:t>});</a:t>
            </a:r>
          </a:p>
        </p:txBody>
      </p:sp>
      <p:pic>
        <p:nvPicPr>
          <p:cNvPr id="235"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7" name="Shape 237"/>
          <p:cNvSpPr txBox="1"/>
          <p:nvPr>
            <p:ph type="title"/>
          </p:nvPr>
        </p:nvSpPr>
        <p:spPr>
          <a:xfrm>
            <a:off x="311699" y="445025"/>
            <a:ext cx="8520602" cy="572704"/>
          </a:xfrm>
          <a:prstGeom prst="rect">
            <a:avLst/>
          </a:prstGeom>
        </p:spPr>
        <p:txBody>
          <a:bodyPr/>
          <a:lstStyle>
            <a:lvl1pPr defTabSz="877822">
              <a:defRPr sz="2600"/>
            </a:lvl1pPr>
          </a:lstStyle>
          <a:p>
            <a:pPr/>
            <a:r>
              <a:t>Jest. React Snapshot Testing</a:t>
            </a:r>
          </a:p>
        </p:txBody>
      </p:sp>
      <p:sp>
        <p:nvSpPr>
          <p:cNvPr id="238" name="Shape 238"/>
          <p:cNvSpPr txBox="1"/>
          <p:nvPr>
            <p:ph type="body" sz="half" idx="1"/>
          </p:nvPr>
        </p:nvSpPr>
        <p:spPr>
          <a:xfrm>
            <a:off x="311699" y="1152475"/>
            <a:ext cx="3999902" cy="3416400"/>
          </a:xfrm>
          <a:prstGeom prst="rect">
            <a:avLst/>
          </a:prstGeom>
        </p:spPr>
        <p:txBody>
          <a:bodyPr/>
          <a:lstStyle/>
          <a:p>
            <a:pPr>
              <a:spcBef>
                <a:spcPts val="0"/>
              </a:spcBef>
              <a:defRPr sz="1000"/>
            </a:pPr>
            <a:r>
              <a:t>// my-component.js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const </a:t>
            </a:r>
            <a:r>
              <a:rPr b="0" i="1">
                <a:solidFill>
                  <a:srgbClr val="000000"/>
                </a:solidFill>
              </a:rPr>
              <a:t>MyComponent </a:t>
            </a:r>
            <a:r>
              <a:rPr b="0">
                <a:solidFill>
                  <a:srgbClr val="000000"/>
                </a:solidFill>
              </a:rPr>
              <a:t>= ({ title, children }) =&gt; (</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header</a:t>
            </a:r>
            <a:r>
              <a:t>&gt;{title}&lt;/</a:t>
            </a:r>
            <a:r>
              <a:rPr b="1">
                <a:solidFill>
                  <a:srgbClr val="000080"/>
                </a:solidFill>
              </a:rPr>
              <a:t>header</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p</a:t>
            </a:r>
            <a:r>
              <a:t>&gt;{children}&lt;/</a:t>
            </a:r>
            <a:r>
              <a:rPr b="1">
                <a:solidFill>
                  <a:srgbClr val="000080"/>
                </a:solidFill>
              </a:rPr>
              <a:t>p</a:t>
            </a:r>
            <a:r>
              <a:t>&gt;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section</a:t>
            </a:r>
            <a:r>
              <a:t>&gt;</a:t>
            </a:r>
          </a:p>
          <a:p>
            <a:pPr>
              <a:spcBef>
                <a:spcPts val="0"/>
              </a:spcBef>
              <a:defRPr sz="1000">
                <a:solidFill>
                  <a:srgbClr val="000000"/>
                </a:solidFill>
                <a:latin typeface="Courier New"/>
                <a:ea typeface="Courier New"/>
                <a:cs typeface="Courier New"/>
                <a:sym typeface="Courier New"/>
              </a:defRPr>
            </a:pPr>
            <a:r>
              <a:t>);</a:t>
            </a: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export default </a:t>
            </a:r>
            <a:r>
              <a:rPr b="0" i="1">
                <a:solidFill>
                  <a:srgbClr val="000000"/>
                </a:solidFill>
              </a:rPr>
              <a:t>MyComponent</a:t>
            </a:r>
            <a:r>
              <a:rPr b="0">
                <a:solidFill>
                  <a:srgbClr val="000000"/>
                </a:solidFill>
              </a:rPr>
              <a:t>;</a:t>
            </a:r>
          </a:p>
        </p:txBody>
      </p:sp>
      <p:sp>
        <p:nvSpPr>
          <p:cNvPr id="239" name="Shape 239"/>
          <p:cNvSpPr/>
          <p:nvPr>
            <p:ph type="body" idx="13"/>
          </p:nvPr>
        </p:nvSpPr>
        <p:spPr>
          <a:xfrm>
            <a:off x="4263073" y="1554073"/>
            <a:ext cx="4741805" cy="3416405"/>
          </a:xfrm>
          <a:prstGeom prst="rect">
            <a:avLst/>
          </a:prstGeom>
          <a:extLst>
            <a:ext uri="{C572A759-6A51-4108-AA02-DFA0A04FC94B}">
              <ma14:wrappingTextBoxFlag xmlns:ma14="http://schemas.microsoft.com/office/mac/drawingml/2011/main" val="1"/>
            </a:ext>
          </a:extLst>
        </p:spPr>
        <p:txBody>
          <a:bodyPr/>
          <a:lstStyle/>
          <a:p>
            <a:pPr>
              <a:spcBef>
                <a:spcPts val="0"/>
              </a:spcBef>
              <a:defRPr sz="1000"/>
            </a:pPr>
            <a:r>
              <a:t>// my-component.test.js</a:t>
            </a: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React </a:t>
            </a:r>
            <a:r>
              <a:t>from </a:t>
            </a:r>
            <a:r>
              <a:rPr>
                <a:solidFill>
                  <a:srgbClr val="008000"/>
                </a:solidFill>
              </a:rPr>
              <a:t>'react'</a:t>
            </a:r>
            <a:r>
              <a:rPr b="0">
                <a:solidFill>
                  <a:srgbClr val="000000"/>
                </a:solidFill>
              </a:rPr>
              <a:t>;</a:t>
            </a:r>
            <a:endParaRPr>
              <a:solidFill>
                <a:srgbClr val="000000"/>
              </a:solidFill>
            </a:endParaRPr>
          </a:p>
          <a:p>
            <a:pPr>
              <a:spcBef>
                <a:spcPts val="0"/>
              </a:spcBef>
              <a:defRPr b="1" sz="1000">
                <a:solidFill>
                  <a:srgbClr val="000080"/>
                </a:solidFill>
                <a:latin typeface="Courier New"/>
                <a:ea typeface="Courier New"/>
                <a:cs typeface="Courier New"/>
                <a:sym typeface="Courier New"/>
              </a:defRPr>
            </a:pPr>
            <a:r>
              <a:t>import </a:t>
            </a:r>
            <a:r>
              <a:rPr b="0">
                <a:solidFill>
                  <a:srgbClr val="000000"/>
                </a:solidFill>
              </a:rPr>
              <a:t>renderer </a:t>
            </a:r>
            <a:r>
              <a:t>from </a:t>
            </a:r>
            <a:r>
              <a:rPr>
                <a:solidFill>
                  <a:srgbClr val="008000"/>
                </a:solidFill>
              </a:rPr>
              <a:t>'react-test-renderer'</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b="1" sz="1000">
                <a:solidFill>
                  <a:srgbClr val="000080"/>
                </a:solidFill>
                <a:latin typeface="Courier New"/>
                <a:ea typeface="Courier New"/>
                <a:cs typeface="Courier New"/>
                <a:sym typeface="Courier New"/>
              </a:defRPr>
            </a:pPr>
            <a:r>
              <a:t>import </a:t>
            </a:r>
            <a:r>
              <a:rPr b="0" i="1">
                <a:solidFill>
                  <a:srgbClr val="000000"/>
                </a:solidFill>
              </a:rPr>
              <a:t>MyComponent </a:t>
            </a:r>
            <a:r>
              <a:t>from </a:t>
            </a:r>
            <a:r>
              <a:rPr>
                <a:solidFill>
                  <a:srgbClr val="008000"/>
                </a:solidFill>
              </a:rPr>
              <a:t>'./my-component'</a:t>
            </a:r>
            <a:r>
              <a:rPr b="0">
                <a:solidFill>
                  <a:srgbClr val="000000"/>
                </a:solidFill>
              </a:rPr>
              <a:t>;</a:t>
            </a:r>
            <a:endParaRPr>
              <a:solidFill>
                <a:srgbClr val="000000"/>
              </a:solidFill>
            </a:endParaRP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it(</a:t>
            </a:r>
            <a:r>
              <a:rPr b="1">
                <a:solidFill>
                  <a:srgbClr val="008000"/>
                </a:solidFill>
              </a:rPr>
              <a:t>'should be rendered correctly'</a:t>
            </a:r>
            <a:r>
              <a:t>, () =&gt; {</a:t>
            </a: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component </a:t>
            </a:r>
            <a:r>
              <a:t>= renderer.</a:t>
            </a:r>
            <a:r>
              <a:rPr>
                <a:solidFill>
                  <a:srgbClr val="7A7A43"/>
                </a:solidFill>
              </a:rPr>
              <a:t>create</a:t>
            </a:r>
            <a:r>
              <a:t>(</a:t>
            </a:r>
          </a:p>
          <a:p>
            <a:pPr>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 </a:t>
            </a:r>
            <a:r>
              <a:rPr b="1">
                <a:solidFill>
                  <a:srgbClr val="0000FF"/>
                </a:solidFill>
              </a:rPr>
              <a:t>title</a:t>
            </a:r>
            <a:r>
              <a:rPr b="1">
                <a:solidFill>
                  <a:srgbClr val="008000"/>
                </a:solidFill>
              </a:rPr>
              <a:t>="some title"</a:t>
            </a:r>
            <a:r>
              <a:t>&gt;</a:t>
            </a:r>
          </a:p>
          <a:p>
            <a:pPr indent="457200">
              <a:spcBef>
                <a:spcPts val="0"/>
              </a:spcBef>
              <a:defRPr sz="1000">
                <a:solidFill>
                  <a:srgbClr val="000000"/>
                </a:solidFill>
                <a:latin typeface="Courier New"/>
                <a:ea typeface="Courier New"/>
                <a:cs typeface="Courier New"/>
                <a:sym typeface="Courier New"/>
              </a:defRPr>
            </a:pPr>
            <a:r>
              <a:t>   some content</a:t>
            </a:r>
          </a:p>
          <a:p>
            <a:pPr indent="387350">
              <a:spcBef>
                <a:spcPts val="0"/>
              </a:spcBef>
              <a:defRPr sz="1000">
                <a:solidFill>
                  <a:srgbClr val="000000"/>
                </a:solidFill>
                <a:latin typeface="Courier New"/>
                <a:ea typeface="Courier New"/>
                <a:cs typeface="Courier New"/>
                <a:sym typeface="Courier New"/>
              </a:defRPr>
            </a:pPr>
            <a:r>
              <a:t> &lt;/</a:t>
            </a:r>
            <a:r>
              <a:rPr b="1">
                <a:solidFill>
                  <a:srgbClr val="000080"/>
                </a:solidFill>
              </a:rPr>
              <a:t>MyComponent</a:t>
            </a:r>
            <a:r>
              <a:t>&gt;</a:t>
            </a:r>
          </a:p>
          <a:p>
            <a:pPr>
              <a:spcBef>
                <a:spcPts val="0"/>
              </a:spcBef>
              <a:defRPr sz="1000">
                <a:solidFill>
                  <a:srgbClr val="000000"/>
                </a:solidFill>
                <a:latin typeface="Courier New"/>
                <a:ea typeface="Courier New"/>
                <a:cs typeface="Courier New"/>
                <a:sym typeface="Courier New"/>
              </a:defRPr>
            </a:pPr>
            <a:r>
              <a:t>   );</a:t>
            </a:r>
          </a:p>
          <a:p>
            <a:pPr>
              <a:spcBef>
                <a:spcPts val="0"/>
              </a:spcBef>
              <a:defRPr sz="1000">
                <a:solidFill>
                  <a:srgbClr val="000000"/>
                </a:solidFill>
                <a:latin typeface="Courier New"/>
                <a:ea typeface="Courier New"/>
                <a:cs typeface="Courier New"/>
                <a:sym typeface="Courier New"/>
              </a:defRPr>
            </a:pPr>
          </a:p>
          <a:p>
            <a:pPr>
              <a:spcBef>
                <a:spcPts val="0"/>
              </a:spcBef>
              <a:defRPr sz="1000">
                <a:solidFill>
                  <a:srgbClr val="000000"/>
                </a:solidFill>
                <a:latin typeface="Courier New"/>
                <a:ea typeface="Courier New"/>
                <a:cs typeface="Courier New"/>
                <a:sym typeface="Courier New"/>
              </a:defRPr>
            </a:pPr>
            <a:r>
              <a:t>   </a:t>
            </a:r>
            <a:r>
              <a:rPr b="1">
                <a:solidFill>
                  <a:srgbClr val="000080"/>
                </a:solidFill>
              </a:rPr>
              <a:t>const </a:t>
            </a:r>
            <a:r>
              <a:rPr>
                <a:solidFill>
                  <a:srgbClr val="458383"/>
                </a:solidFill>
              </a:rPr>
              <a:t>tree </a:t>
            </a:r>
            <a:r>
              <a:t>= </a:t>
            </a:r>
            <a:r>
              <a:rPr>
                <a:solidFill>
                  <a:srgbClr val="458383"/>
                </a:solidFill>
              </a:rPr>
              <a:t>component</a:t>
            </a:r>
            <a:r>
              <a:t>.</a:t>
            </a:r>
            <a:r>
              <a:rPr>
                <a:solidFill>
                  <a:srgbClr val="7A7A43"/>
                </a:solidFill>
              </a:rPr>
              <a:t>toJSON</a:t>
            </a:r>
            <a:r>
              <a:t>();</a:t>
            </a:r>
          </a:p>
          <a:p>
            <a:pPr>
              <a:spcBef>
                <a:spcPts val="0"/>
              </a:spcBef>
              <a:defRPr sz="1000">
                <a:solidFill>
                  <a:srgbClr val="000000"/>
                </a:solidFill>
                <a:latin typeface="Courier New"/>
                <a:ea typeface="Courier New"/>
                <a:cs typeface="Courier New"/>
                <a:sym typeface="Courier New"/>
              </a:defRPr>
            </a:pPr>
            <a:r>
              <a:t>   expect(</a:t>
            </a:r>
            <a:r>
              <a:rPr>
                <a:solidFill>
                  <a:srgbClr val="458383"/>
                </a:solidFill>
              </a:rPr>
              <a:t>tree</a:t>
            </a:r>
            <a:r>
              <a:t>).toMatchSnapshot();</a:t>
            </a:r>
          </a:p>
          <a:p>
            <a:pPr>
              <a:spcBef>
                <a:spcPts val="0"/>
              </a:spcBef>
              <a:defRPr sz="1000">
                <a:solidFill>
                  <a:srgbClr val="000000"/>
                </a:solidFill>
                <a:latin typeface="Courier New"/>
                <a:ea typeface="Courier New"/>
                <a:cs typeface="Courier New"/>
                <a:sym typeface="Courier New"/>
              </a:defRPr>
            </a:pPr>
            <a:r>
              <a:t>});</a:t>
            </a:r>
          </a:p>
        </p:txBody>
      </p:sp>
      <p:pic>
        <p:nvPicPr>
          <p:cNvPr id="240"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txBox="1"/>
          <p:nvPr>
            <p:ph type="title"/>
          </p:nvPr>
        </p:nvSpPr>
        <p:spPr>
          <a:xfrm>
            <a:off x="311699" y="445025"/>
            <a:ext cx="8520602" cy="572704"/>
          </a:xfrm>
          <a:prstGeom prst="rect">
            <a:avLst/>
          </a:prstGeom>
        </p:spPr>
        <p:txBody>
          <a:bodyPr/>
          <a:lstStyle>
            <a:lvl1pPr defTabSz="877822">
              <a:defRPr sz="2600"/>
            </a:lvl1pPr>
          </a:lstStyle>
          <a:p>
            <a:pPr/>
            <a:r>
              <a:t>Jest. Coverage</a:t>
            </a:r>
          </a:p>
        </p:txBody>
      </p:sp>
      <p:sp>
        <p:nvSpPr>
          <p:cNvPr id="243" name="Shape 243"/>
          <p:cNvSpPr txBox="1"/>
          <p:nvPr>
            <p:ph type="body" sz="half" idx="1"/>
          </p:nvPr>
        </p:nvSpPr>
        <p:spPr>
          <a:xfrm>
            <a:off x="311699" y="1152475"/>
            <a:ext cx="3999902" cy="3416400"/>
          </a:xfrm>
          <a:prstGeom prst="rect">
            <a:avLst/>
          </a:prstGeom>
        </p:spPr>
        <p:txBody>
          <a:bodyPr/>
          <a:lstStyle/>
          <a:p>
            <a:pPr/>
          </a:p>
        </p:txBody>
      </p:sp>
      <p:sp>
        <p:nvSpPr>
          <p:cNvPr id="244" name="Shape 244"/>
          <p:cNvSpPr/>
          <p:nvPr>
            <p:ph type="body" idx="13"/>
          </p:nvPr>
        </p:nvSpPr>
        <p:spPr>
          <a:prstGeom prst="rect">
            <a:avLst/>
          </a:prstGeom>
        </p:spPr>
        <p:txBody>
          <a:bodyPr/>
          <a:lstStyle/>
          <a:p>
            <a:pPr>
              <a:defRPr sz="1400"/>
            </a:pPr>
          </a:p>
        </p:txBody>
      </p:sp>
      <p:pic>
        <p:nvPicPr>
          <p:cNvPr id="245" name="image16.png" descr="image16.png"/>
          <p:cNvPicPr>
            <a:picLocks noChangeAspect="1"/>
          </p:cNvPicPr>
          <p:nvPr/>
        </p:nvPicPr>
        <p:blipFill>
          <a:blip r:embed="rId2">
            <a:extLst/>
          </a:blip>
          <a:stretch>
            <a:fillRect/>
          </a:stretch>
        </p:blipFill>
        <p:spPr>
          <a:xfrm>
            <a:off x="311698" y="1152474"/>
            <a:ext cx="5673279" cy="2363425"/>
          </a:xfrm>
          <a:prstGeom prst="rect">
            <a:avLst/>
          </a:prstGeom>
          <a:ln w="12700">
            <a:miter lim="400000"/>
          </a:ln>
        </p:spPr>
      </p:pic>
      <p:pic>
        <p:nvPicPr>
          <p:cNvPr id="246" name="image17.png" descr="image17.png"/>
          <p:cNvPicPr>
            <a:picLocks noChangeAspect="1"/>
          </p:cNvPicPr>
          <p:nvPr/>
        </p:nvPicPr>
        <p:blipFill>
          <a:blip r:embed="rId3">
            <a:extLst/>
          </a:blip>
          <a:stretch>
            <a:fillRect/>
          </a:stretch>
        </p:blipFill>
        <p:spPr>
          <a:xfrm>
            <a:off x="4456048" y="2675600"/>
            <a:ext cx="4193700" cy="2141475"/>
          </a:xfrm>
          <a:prstGeom prst="rect">
            <a:avLst/>
          </a:prstGeom>
          <a:ln w="12700">
            <a:miter lim="400000"/>
          </a:ln>
        </p:spPr>
      </p:pic>
      <p:pic>
        <p:nvPicPr>
          <p:cNvPr id="247" name="image15.png" descr="image15.png"/>
          <p:cNvPicPr>
            <a:picLocks noChangeAspect="1"/>
          </p:cNvPicPr>
          <p:nvPr/>
        </p:nvPicPr>
        <p:blipFill>
          <a:blip r:embed="rId4">
            <a:extLst/>
          </a:blip>
          <a:srcRect l="39448" t="17854" r="39417" b="38308"/>
          <a:stretch>
            <a:fillRect/>
          </a:stretch>
        </p:blipFill>
        <p:spPr>
          <a:xfrm>
            <a:off x="7933500" y="179372"/>
            <a:ext cx="1018454" cy="1104003"/>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txBox="1"/>
          <p:nvPr>
            <p:ph type="title"/>
          </p:nvPr>
        </p:nvSpPr>
        <p:spPr>
          <a:xfrm>
            <a:off x="311699" y="445025"/>
            <a:ext cx="8520602" cy="572704"/>
          </a:xfrm>
          <a:prstGeom prst="rect">
            <a:avLst/>
          </a:prstGeom>
        </p:spPr>
        <p:txBody>
          <a:bodyPr/>
          <a:lstStyle>
            <a:lvl1pPr defTabSz="877822">
              <a:defRPr sz="2600"/>
            </a:lvl1pPr>
          </a:lstStyle>
          <a:p>
            <a:pPr/>
            <a:r>
              <a:t>Helper Libraries</a:t>
            </a:r>
          </a:p>
        </p:txBody>
      </p:sp>
      <p:sp>
        <p:nvSpPr>
          <p:cNvPr id="252" name="Shape 252"/>
          <p:cNvSpPr txBox="1"/>
          <p:nvPr>
            <p:ph type="body" idx="1"/>
          </p:nvPr>
        </p:nvSpPr>
        <p:spPr>
          <a:xfrm>
            <a:off x="311699" y="1152475"/>
            <a:ext cx="8520602" cy="3416400"/>
          </a:xfrm>
          <a:prstGeom prst="rect">
            <a:avLst/>
          </a:prstGeom>
        </p:spPr>
        <p:txBody>
          <a:bodyPr/>
          <a:lstStyle/>
          <a:p>
            <a:pPr indent="228600">
              <a:lnSpc>
                <a:spcPct val="200000"/>
              </a:lnSpc>
            </a:pPr>
            <a:r>
              <a:t>React Test Utils</a:t>
            </a:r>
          </a:p>
          <a:p>
            <a:pPr indent="228600">
              <a:lnSpc>
                <a:spcPct val="200000"/>
              </a:lnSpc>
            </a:pPr>
            <a:r>
              <a:t>Enzyme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txBox="1"/>
          <p:nvPr>
            <p:ph type="title"/>
          </p:nvPr>
        </p:nvSpPr>
        <p:spPr>
          <a:xfrm>
            <a:off x="311699" y="445025"/>
            <a:ext cx="8520602" cy="572704"/>
          </a:xfrm>
          <a:prstGeom prst="rect">
            <a:avLst/>
          </a:prstGeom>
        </p:spPr>
        <p:txBody>
          <a:bodyPr/>
          <a:lstStyle>
            <a:lvl1pPr defTabSz="877822">
              <a:defRPr sz="2600"/>
            </a:lvl1pPr>
          </a:lstStyle>
          <a:p>
            <a:pPr/>
            <a:r>
              <a:t>React Test Utils</a:t>
            </a:r>
          </a:p>
        </p:txBody>
      </p:sp>
      <p:sp>
        <p:nvSpPr>
          <p:cNvPr id="255" name="Shape 255"/>
          <p:cNvSpPr txBox="1"/>
          <p:nvPr>
            <p:ph type="body" idx="1"/>
          </p:nvPr>
        </p:nvSpPr>
        <p:spPr>
          <a:xfrm>
            <a:off x="311699" y="1152475"/>
            <a:ext cx="8520602" cy="3416400"/>
          </a:xfrm>
          <a:prstGeom prst="rect">
            <a:avLst/>
          </a:prstGeom>
        </p:spPr>
        <p:txBody>
          <a:bodyPr/>
          <a:lstStyle/>
          <a:p>
            <a:pPr indent="228600"/>
            <a:r>
              <a:t>Rendering the component</a:t>
            </a:r>
          </a:p>
          <a:p>
            <a:pPr indent="228600"/>
            <a:r>
              <a:t>Querying rendered components</a:t>
            </a:r>
          </a:p>
          <a:p>
            <a:pPr indent="228600"/>
            <a:r>
              <a:t>Assertions on a component</a:t>
            </a:r>
          </a:p>
          <a:p>
            <a:pPr indent="228600"/>
            <a:r>
              <a:t>Simulate events</a:t>
            </a:r>
          </a:p>
        </p:txBody>
      </p:sp>
      <p:pic>
        <p:nvPicPr>
          <p:cNvPr id="256"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txBox="1"/>
          <p:nvPr>
            <p:ph type="title"/>
          </p:nvPr>
        </p:nvSpPr>
        <p:spPr>
          <a:xfrm>
            <a:off x="311699" y="445025"/>
            <a:ext cx="8520602" cy="572704"/>
          </a:xfrm>
          <a:prstGeom prst="rect">
            <a:avLst/>
          </a:prstGeom>
        </p:spPr>
        <p:txBody>
          <a:bodyPr/>
          <a:lstStyle>
            <a:lvl1pPr defTabSz="877822">
              <a:defRPr sz="2600"/>
            </a:lvl1pPr>
          </a:lstStyle>
          <a:p>
            <a:pPr/>
            <a:r>
              <a:t>React Test Utils</a:t>
            </a:r>
          </a:p>
        </p:txBody>
      </p:sp>
      <p:sp>
        <p:nvSpPr>
          <p:cNvPr id="259" name="Shape 259"/>
          <p:cNvSpPr txBox="1"/>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class</a:t>
            </a:r>
            <a:r>
              <a:rPr>
                <a:solidFill>
                  <a:srgbClr val="000000"/>
                </a:solidFill>
              </a:rPr>
              <a:t> </a:t>
            </a:r>
            <a:r>
              <a:rPr>
                <a:solidFill>
                  <a:srgbClr val="660066"/>
                </a:solidFill>
              </a:rPr>
              <a:t>CheckboxWithLabel</a:t>
            </a:r>
            <a:r>
              <a:rPr>
                <a:solidFill>
                  <a:srgbClr val="000000"/>
                </a:solidFill>
              </a:rPr>
              <a:t> </a:t>
            </a:r>
            <a:r>
              <a:t>extends</a:t>
            </a:r>
            <a:r>
              <a:rPr>
                <a:solidFill>
                  <a:srgbClr val="000000"/>
                </a:solidFill>
              </a:rPr>
              <a:t> </a:t>
            </a:r>
            <a:r>
              <a:rPr>
                <a:solidFill>
                  <a:srgbClr val="660066"/>
                </a:solidFill>
              </a:rPr>
              <a:t>React</a:t>
            </a:r>
            <a:r>
              <a:rPr>
                <a:solidFill>
                  <a:srgbClr val="666600"/>
                </a:solidFill>
              </a:rPr>
              <a:t>.</a:t>
            </a:r>
            <a:r>
              <a:rPr>
                <a:solidFill>
                  <a:srgbClr val="660066"/>
                </a:solidFill>
              </a:rPr>
              <a:t>Component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render</a:t>
            </a:r>
            <a:r>
              <a:rPr>
                <a:solidFill>
                  <a:srgbClr val="666600"/>
                </a:solidFill>
              </a:rPr>
              <a:t>()</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&lt;input</a:t>
            </a:r>
          </a:p>
          <a:p>
            <a:pPr>
              <a:spcBef>
                <a:spcPts val="0"/>
              </a:spcBef>
              <a:defRPr sz="900">
                <a:solidFill>
                  <a:srgbClr val="000000"/>
                </a:solidFill>
                <a:latin typeface="Consolas"/>
                <a:ea typeface="Consolas"/>
                <a:cs typeface="Consolas"/>
                <a:sym typeface="Consolas"/>
              </a:defRPr>
            </a:pPr>
            <a:r>
              <a:t>          type</a:t>
            </a:r>
            <a:r>
              <a:rPr>
                <a:solidFill>
                  <a:srgbClr val="666600"/>
                </a:solidFill>
              </a:rPr>
              <a:t>=</a:t>
            </a:r>
            <a:r>
              <a:rPr>
                <a:solidFill>
                  <a:srgbClr val="008800"/>
                </a:solidFill>
              </a:rPr>
              <a:t>"checkbox"</a:t>
            </a:r>
            <a:endParaRPr>
              <a:solidFill>
                <a:srgbClr val="0088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checked</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a:t>
            </a:r>
          </a:p>
          <a:p>
            <a:pPr>
              <a:spcBef>
                <a:spcPts val="0"/>
              </a:spcBef>
              <a:defRPr sz="900">
                <a:solidFill>
                  <a:srgbClr val="000000"/>
                </a:solidFill>
                <a:latin typeface="Consolas"/>
                <a:ea typeface="Consolas"/>
                <a:cs typeface="Consolas"/>
                <a:sym typeface="Consolas"/>
              </a:defRPr>
            </a:pPr>
            <a:r>
              <a:t>          onChange</a:t>
            </a:r>
            <a:r>
              <a:rPr>
                <a:solidFill>
                  <a:srgbClr val="666600"/>
                </a:solidFill>
              </a:rPr>
              <a:t>={</a:t>
            </a:r>
            <a:r>
              <a:rPr>
                <a:solidFill>
                  <a:srgbClr val="000088"/>
                </a:solidFill>
              </a:rPr>
              <a:t>this</a:t>
            </a:r>
            <a:r>
              <a:rPr>
                <a:solidFill>
                  <a:srgbClr val="666600"/>
                </a:solidFill>
              </a:rPr>
              <a:t>.</a:t>
            </a:r>
            <a:r>
              <a:t>onChange}</a:t>
            </a:r>
          </a:p>
          <a:p>
            <a:pPr>
              <a:spcBef>
                <a:spcPts val="0"/>
              </a:spcBef>
              <a:defRPr sz="900">
                <a:solidFill>
                  <a:srgbClr val="000000"/>
                </a:solidFill>
                <a:latin typeface="Consolas"/>
                <a:ea typeface="Consolas"/>
                <a:cs typeface="Consolas"/>
                <a:sym typeface="Consolas"/>
              </a:defRPr>
            </a:pP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r>
              <a:rPr>
                <a:solidFill>
                  <a:srgbClr val="000088"/>
                </a:solidFill>
              </a:rPr>
              <a:t>this</a:t>
            </a:r>
            <a:r>
              <a:rPr>
                <a:solidFill>
                  <a:srgbClr val="666600"/>
                </a:solidFill>
              </a:rPr>
              <a:t>.</a:t>
            </a:r>
            <a:r>
              <a:t>state</a:t>
            </a:r>
            <a:r>
              <a:rPr>
                <a:solidFill>
                  <a:srgbClr val="666600"/>
                </a:solidFill>
              </a:rPr>
              <a:t>.</a:t>
            </a:r>
            <a:r>
              <a:t>isChecked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labelOn </a:t>
            </a:r>
            <a:r>
              <a:rPr>
                <a:solidFill>
                  <a:srgbClr val="666600"/>
                </a:solidFill>
              </a:rPr>
              <a:t>:</a:t>
            </a:r>
            <a:r>
              <a:t> </a:t>
            </a:r>
            <a:r>
              <a:rPr>
                <a:solidFill>
                  <a:srgbClr val="000088"/>
                </a:solidFill>
              </a:rPr>
              <a:t>this</a:t>
            </a:r>
            <a:r>
              <a:rPr>
                <a:solidFill>
                  <a:srgbClr val="666600"/>
                </a:solidFill>
              </a:rPr>
              <a:t>.</a:t>
            </a:r>
            <a:r>
              <a:t>props</a:t>
            </a:r>
            <a:r>
              <a:rPr>
                <a:solidFill>
                  <a:srgbClr val="666600"/>
                </a:solidFill>
              </a:rPr>
              <a:t>.</a:t>
            </a:r>
            <a:r>
              <a:t>labelOff}</a:t>
            </a:r>
          </a:p>
          <a:p>
            <a:pPr>
              <a:spcBef>
                <a:spcPts val="0"/>
              </a:spcBef>
              <a:defRPr sz="900">
                <a:solidFill>
                  <a:srgbClr val="000000"/>
                </a:solidFill>
                <a:latin typeface="Consolas"/>
                <a:ea typeface="Consolas"/>
                <a:cs typeface="Consolas"/>
                <a:sym typeface="Consolas"/>
              </a:defRPr>
            </a:pPr>
            <a:r>
              <a:t>      </a:t>
            </a:r>
            <a:r>
              <a:rPr>
                <a:solidFill>
                  <a:srgbClr val="000088"/>
                </a:solidFill>
              </a:rPr>
              <a:t>&lt;/label&gt;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p>
          <a:p>
            <a:pPr>
              <a:spcBef>
                <a:spcPts val="0"/>
              </a:spcBef>
              <a:defRPr sz="900">
                <a:solidFill>
                  <a:srgbClr val="000000"/>
                </a:solidFill>
                <a:latin typeface="Consolas"/>
                <a:ea typeface="Consolas"/>
                <a:cs typeface="Consolas"/>
                <a:sym typeface="Consolas"/>
              </a:defRPr>
            </a:pPr>
            <a:r>
              <a:t>}</a:t>
            </a:r>
          </a:p>
        </p:txBody>
      </p:sp>
      <p:sp>
        <p:nvSpPr>
          <p:cNvPr id="260" name="Shape 26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display labelOff by default'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b="1">
                <a:solidFill>
                  <a:srgbClr val="660066"/>
                </a:solidFill>
              </a:rPr>
              <a:t>ReactTestUtils</a:t>
            </a:r>
            <a:r>
              <a:rPr b="1">
                <a:solidFill>
                  <a:srgbClr val="666600"/>
                </a:solidFill>
              </a:rPr>
              <a:t>.</a:t>
            </a:r>
            <a:r>
              <a:rPr b="1"/>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b="1"/>
              <a:t>renderer</a:t>
            </a:r>
            <a:r>
              <a:rPr b="1">
                <a:solidFill>
                  <a:srgbClr val="666600"/>
                </a:solidFill>
              </a:rPr>
              <a:t>.</a:t>
            </a:r>
            <a:r>
              <a:rPr b="1"/>
              <a:t>render</a:t>
            </a:r>
            <a:r>
              <a:rPr>
                <a:solidFill>
                  <a:srgbClr val="666600"/>
                </a:solidFill>
              </a:rPr>
              <a:t>(&lt;</a:t>
            </a:r>
            <a:r>
              <a:rPr>
                <a:solidFill>
                  <a:srgbClr val="660066"/>
                </a:solidFill>
              </a:rPr>
              <a:t>CheckboxWithLabel</a:t>
            </a:r>
            <a:r>
              <a:t> labelOff</a:t>
            </a:r>
            <a:r>
              <a:rPr>
                <a:solidFill>
                  <a:srgbClr val="666600"/>
                </a:solidFill>
              </a:rPr>
              <a:t>=</a:t>
            </a:r>
            <a:r>
              <a:rPr>
                <a:solidFill>
                  <a:srgbClr val="008800"/>
                </a:solidFill>
              </a:rPr>
              <a:t>"Off"</a:t>
            </a:r>
            <a:r>
              <a:t> labelOn</a:t>
            </a:r>
            <a:r>
              <a:rPr>
                <a:solidFill>
                  <a:srgbClr val="666600"/>
                </a:solidFill>
              </a:rPr>
              <a:t>=</a:t>
            </a:r>
            <a:r>
              <a:rPr>
                <a:solidFill>
                  <a:srgbClr val="008800"/>
                </a:solidFill>
              </a:rPr>
              <a:t>"On"</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a:t>
            </a:r>
            <a:r>
              <a:rPr b="1"/>
              <a:t>renderer</a:t>
            </a:r>
            <a:r>
              <a:rPr b="1">
                <a:solidFill>
                  <a:srgbClr val="666600"/>
                </a:solidFill>
              </a:rPr>
              <a:t>.</a:t>
            </a:r>
            <a:r>
              <a:rPr b="1"/>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'label'</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label </a:t>
            </a:r>
            <a:r>
              <a:rPr>
                <a:solidFill>
                  <a:srgbClr val="666600"/>
                </a:solidFill>
              </a:rPr>
              <a:t>=</a:t>
            </a:r>
            <a:r>
              <a:t> result</a:t>
            </a:r>
            <a:r>
              <a:rPr>
                <a:solidFill>
                  <a:srgbClr val="666600"/>
                </a:solidFill>
              </a:rPr>
              <a:t>.</a:t>
            </a:r>
            <a:r>
              <a:t>props</a:t>
            </a:r>
            <a:r>
              <a:rPr>
                <a:solidFill>
                  <a:srgbClr val="666600"/>
                </a:solidFill>
              </a:rPr>
              <a:t>.</a:t>
            </a:r>
            <a:r>
              <a:t>children</a:t>
            </a:r>
            <a:r>
              <a:rPr>
                <a:solidFill>
                  <a:srgbClr val="666600"/>
                </a:solidFill>
              </a:rPr>
              <a:t>[</a:t>
            </a:r>
            <a:r>
              <a:rPr>
                <a:solidFill>
                  <a:srgbClr val="006666"/>
                </a:solidFill>
              </a:rPr>
              <a:t>1</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label</a:t>
            </a:r>
            <a:r>
              <a:rPr>
                <a:solidFill>
                  <a:srgbClr val="666600"/>
                </a:solidFill>
              </a:rPr>
              <a:t>).</a:t>
            </a:r>
            <a:r>
              <a:t>toEqual</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61"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txBox="1"/>
          <p:nvPr>
            <p:ph type="title"/>
          </p:nvPr>
        </p:nvSpPr>
        <p:spPr>
          <a:xfrm>
            <a:off x="311699" y="445025"/>
            <a:ext cx="8520602" cy="572704"/>
          </a:xfrm>
          <a:prstGeom prst="rect">
            <a:avLst/>
          </a:prstGeom>
        </p:spPr>
        <p:txBody>
          <a:bodyPr/>
          <a:lstStyle>
            <a:lvl1pPr defTabSz="877822">
              <a:defRPr sz="2600"/>
            </a:lvl1pPr>
          </a:lstStyle>
          <a:p>
            <a:pPr/>
            <a:r>
              <a:t>React Test Utils: Render Options</a:t>
            </a:r>
          </a:p>
        </p:txBody>
      </p:sp>
      <p:sp>
        <p:nvSpPr>
          <p:cNvPr id="264" name="Shape 264"/>
          <p:cNvSpPr txBox="1"/>
          <p:nvPr>
            <p:ph type="body" sz="half" idx="1"/>
          </p:nvPr>
        </p:nvSpPr>
        <p:spPr>
          <a:xfrm>
            <a:off x="311699" y="1152475"/>
            <a:ext cx="3999902" cy="3416400"/>
          </a:xfrm>
          <a:prstGeom prst="rect">
            <a:avLst/>
          </a:prstGeom>
        </p:spPr>
        <p:txBody>
          <a:bodyPr/>
          <a:lstStyle/>
          <a:p>
            <a:pPr>
              <a:defRPr b="1"/>
            </a:pPr>
            <a:r>
              <a:t>Shallow Render</a:t>
            </a:r>
          </a:p>
          <a:p>
            <a:pPr indent="228600">
              <a:lnSpc>
                <a:spcPct val="150000"/>
              </a:lnSpc>
            </a:pPr>
            <a:r>
              <a:t>Render component one level deep</a:t>
            </a:r>
          </a:p>
          <a:p>
            <a:pPr indent="228600">
              <a:lnSpc>
                <a:spcPct val="150000"/>
              </a:lnSpc>
            </a:pPr>
            <a:r>
              <a:t>No DOM required</a:t>
            </a:r>
          </a:p>
          <a:p>
            <a:pPr indent="228600">
              <a:lnSpc>
                <a:spcPct val="150000"/>
              </a:lnSpc>
            </a:pPr>
            <a:r>
              <a:t>Fast and simple</a:t>
            </a:r>
          </a:p>
          <a:p>
            <a:pPr indent="228600">
              <a:lnSpc>
                <a:spcPct val="150000"/>
              </a:lnSpc>
            </a:pPr>
            <a:r>
              <a:t>Does not support refs</a:t>
            </a:r>
          </a:p>
          <a:p>
            <a:pPr indent="228600">
              <a:lnSpc>
                <a:spcPct val="150000"/>
              </a:lnSpc>
            </a:pPr>
            <a:r>
              <a:t>Does not support event simulation</a:t>
            </a:r>
          </a:p>
          <a:p>
            <a:pPr indent="228600">
              <a:lnSpc>
                <a:spcPct val="150000"/>
              </a:lnSpc>
            </a:pPr>
            <a:r>
              <a:t>Component lifecycle limitations</a:t>
            </a:r>
          </a:p>
        </p:txBody>
      </p:sp>
      <p:sp>
        <p:nvSpPr>
          <p:cNvPr id="265" name="Shape 265"/>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Render into DOM</a:t>
            </a:r>
          </a:p>
          <a:p>
            <a:pPr indent="228600">
              <a:lnSpc>
                <a:spcPct val="150000"/>
              </a:lnSpc>
              <a:defRPr sz="1400"/>
            </a:pPr>
            <a:r>
              <a:t>Render component and children</a:t>
            </a:r>
          </a:p>
          <a:p>
            <a:pPr indent="228600">
              <a:lnSpc>
                <a:spcPct val="150000"/>
              </a:lnSpc>
              <a:defRPr sz="1400"/>
            </a:pPr>
            <a:r>
              <a:t>Requires DOM</a:t>
            </a:r>
          </a:p>
          <a:p>
            <a:pPr indent="228600">
              <a:lnSpc>
                <a:spcPct val="150000"/>
              </a:lnSpc>
              <a:defRPr sz="1400"/>
            </a:pPr>
            <a:r>
              <a:t>Supports interactions</a:t>
            </a:r>
          </a:p>
        </p:txBody>
      </p:sp>
      <p:pic>
        <p:nvPicPr>
          <p:cNvPr id="266"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txBox="1"/>
          <p:nvPr>
            <p:ph type="title"/>
          </p:nvPr>
        </p:nvSpPr>
        <p:spPr>
          <a:xfrm>
            <a:off x="311699" y="445025"/>
            <a:ext cx="8520602" cy="572704"/>
          </a:xfrm>
          <a:prstGeom prst="rect">
            <a:avLst/>
          </a:prstGeom>
        </p:spPr>
        <p:txBody>
          <a:bodyPr/>
          <a:lstStyle>
            <a:lvl1pPr defTabSz="877822">
              <a:defRPr sz="2600"/>
            </a:lvl1pPr>
          </a:lstStyle>
          <a:p>
            <a:pPr/>
            <a:r>
              <a:t>Shallow Rendering</a:t>
            </a:r>
          </a:p>
        </p:txBody>
      </p:sp>
      <p:sp>
        <p:nvSpPr>
          <p:cNvPr id="269" name="Shape 269"/>
          <p:cNvSpPr txBox="1"/>
          <p:nvPr>
            <p:ph type="body" sz="half" idx="1"/>
          </p:nvPr>
        </p:nvSpPr>
        <p:spPr>
          <a:xfrm>
            <a:off x="311699" y="1152475"/>
            <a:ext cx="39999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MyComponent</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&lt;span</a:t>
            </a:r>
            <a:r>
              <a:t> </a:t>
            </a:r>
            <a:r>
              <a:rPr>
                <a:solidFill>
                  <a:srgbClr val="660066"/>
                </a:solidFill>
              </a:rPr>
              <a:t>className</a:t>
            </a:r>
            <a:r>
              <a:rPr>
                <a:solidFill>
                  <a:srgbClr val="666600"/>
                </a:solidFill>
              </a:rPr>
              <a:t>=</a:t>
            </a:r>
            <a:r>
              <a:rPr>
                <a:solidFill>
                  <a:srgbClr val="008800"/>
                </a:solidFill>
              </a:rPr>
              <a:t>"heading"</a:t>
            </a:r>
            <a:r>
              <a:rPr>
                <a:solidFill>
                  <a:srgbClr val="000088"/>
                </a:solidFill>
              </a:rPr>
              <a:t>&gt;</a:t>
            </a:r>
            <a:r>
              <a:t>Title</a:t>
            </a:r>
            <a:r>
              <a:rPr>
                <a:solidFill>
                  <a:srgbClr val="000088"/>
                </a:solidFill>
              </a:rPr>
              <a:t>&lt;/span&gt;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&lt;Subcomponent</a:t>
            </a:r>
            <a:r>
              <a:t> </a:t>
            </a:r>
            <a:r>
              <a:rPr>
                <a:solidFill>
                  <a:srgbClr val="660066"/>
                </a:solidFill>
              </a:rPr>
              <a:t>foo</a:t>
            </a:r>
            <a:r>
              <a:rPr>
                <a:solidFill>
                  <a:srgbClr val="666600"/>
                </a:solidFill>
              </a:rPr>
              <a:t>=</a:t>
            </a:r>
            <a:r>
              <a:rPr>
                <a:solidFill>
                  <a:srgbClr val="008800"/>
                </a:solidFill>
              </a:rPr>
              <a:t>"bar"</a:t>
            </a:r>
            <a:r>
              <a:t> </a:t>
            </a:r>
            <a:r>
              <a:rPr>
                <a:solidFill>
                  <a:srgbClr val="000088"/>
                </a:solidFill>
              </a:rPr>
              <a:t>/&gt;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function</a:t>
            </a:r>
            <a:r>
              <a:rPr>
                <a:solidFill>
                  <a:srgbClr val="000000"/>
                </a:solidFill>
              </a:rPr>
              <a:t> </a:t>
            </a:r>
            <a:r>
              <a:rPr>
                <a:solidFill>
                  <a:srgbClr val="660066"/>
                </a:solidFill>
              </a:rPr>
              <a:t>Subcomponent</a:t>
            </a:r>
            <a:r>
              <a:rPr>
                <a:solidFill>
                  <a:srgbClr val="666600"/>
                </a:solidFill>
              </a:rPr>
              <a:t>({</a:t>
            </a:r>
            <a:r>
              <a:rPr>
                <a:solidFill>
                  <a:srgbClr val="000000"/>
                </a:solidFill>
              </a:rPr>
              <a:t>foo</a:t>
            </a:r>
            <a:r>
              <a:rPr>
                <a:solidFill>
                  <a:srgbClr val="666600"/>
                </a:solidFill>
              </a:rPr>
              <a:t>})</a:t>
            </a:r>
            <a:r>
              <a:rPr>
                <a:solidFill>
                  <a:srgbClr val="000000"/>
                </a:solidFill>
              </a:rPr>
              <a:t> {</a:t>
            </a:r>
            <a:endParaRPr>
              <a:solidFill>
                <a:srgbClr val="00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return</a:t>
            </a:r>
            <a:r>
              <a:t> (</a:t>
            </a:r>
          </a:p>
          <a:p>
            <a:pPr>
              <a:spcBef>
                <a:spcPts val="0"/>
              </a:spcBef>
              <a:defRPr sz="900">
                <a:solidFill>
                  <a:srgbClr val="000000"/>
                </a:solidFill>
                <a:latin typeface="Consolas"/>
                <a:ea typeface="Consolas"/>
                <a:cs typeface="Consolas"/>
                <a:sym typeface="Consolas"/>
              </a:defRPr>
            </a:pPr>
            <a:r>
              <a:t>    </a:t>
            </a:r>
            <a:r>
              <a:rPr>
                <a:solidFill>
                  <a:srgbClr val="000088"/>
                </a:solidFill>
              </a:rPr>
              <a:t>&lt;section&gt;</a:t>
            </a:r>
            <a:r>
              <a:t>{foo}</a:t>
            </a:r>
            <a:r>
              <a:rPr>
                <a:solidFill>
                  <a:srgbClr val="000088"/>
                </a:solidFill>
              </a:rPr>
              <a:t>&lt;/section&gt;</a:t>
            </a:r>
            <a:endParaRPr>
              <a:solidFill>
                <a:srgbClr val="000088"/>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a:t>
            </a:r>
          </a:p>
        </p:txBody>
      </p:sp>
      <p:sp>
        <p:nvSpPr>
          <p:cNvPr id="270" name="Shape 270"/>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spcBef>
                <a:spcPts val="0"/>
              </a:spcBef>
              <a:defRPr sz="900">
                <a:solidFill>
                  <a:srgbClr val="000000"/>
                </a:solidFill>
                <a:latin typeface="Consolas"/>
                <a:ea typeface="Consolas"/>
                <a:cs typeface="Consolas"/>
                <a:sym typeface="Consolas"/>
              </a:defRPr>
            </a:pPr>
            <a:r>
              <a:t>test</a:t>
            </a:r>
            <a:r>
              <a:rPr>
                <a:solidFill>
                  <a:srgbClr val="666600"/>
                </a:solidFill>
              </a:rPr>
              <a:t>(</a:t>
            </a:r>
            <a:r>
              <a:rPr>
                <a:solidFill>
                  <a:srgbClr val="008800"/>
                </a:solidFill>
              </a:rPr>
              <a:t>'Shallow render should render one level deep'</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renderer </a:t>
            </a:r>
            <a:r>
              <a:rPr>
                <a:solidFill>
                  <a:srgbClr val="666600"/>
                </a:solidFill>
              </a:rPr>
              <a:t>=</a:t>
            </a:r>
            <a:r>
              <a:t> </a:t>
            </a:r>
            <a:r>
              <a:rPr>
                <a:solidFill>
                  <a:srgbClr val="660066"/>
                </a:solidFill>
              </a:rPr>
              <a:t>ReactTestUtils</a:t>
            </a:r>
            <a:r>
              <a:rPr>
                <a:solidFill>
                  <a:srgbClr val="666600"/>
                </a:solidFill>
              </a:rPr>
              <a:t>.</a:t>
            </a:r>
            <a:r>
              <a:t>createRenderer</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renderer</a:t>
            </a:r>
            <a:r>
              <a:rPr>
                <a:solidFill>
                  <a:srgbClr val="666600"/>
                </a:solidFill>
              </a:rPr>
              <a:t>.</a:t>
            </a:r>
            <a:r>
              <a:t>render</a:t>
            </a:r>
            <a:r>
              <a:rPr>
                <a:solidFill>
                  <a:srgbClr val="666600"/>
                </a:solidFill>
              </a:rPr>
              <a:t>(&lt;</a:t>
            </a:r>
            <a:r>
              <a:rPr>
                <a:solidFill>
                  <a:srgbClr val="660066"/>
                </a:solidFill>
              </a:rPr>
              <a:t>MyComponent</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result </a:t>
            </a:r>
            <a:r>
              <a:rPr>
                <a:solidFill>
                  <a:srgbClr val="666600"/>
                </a:solidFill>
              </a:rPr>
              <a:t>=</a:t>
            </a:r>
            <a:r>
              <a:t> renderer</a:t>
            </a:r>
            <a:r>
              <a:rPr>
                <a:solidFill>
                  <a:srgbClr val="666600"/>
                </a:solidFill>
              </a:rPr>
              <a:t>.</a:t>
            </a:r>
            <a:r>
              <a:t>getRenderOutput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result</a:t>
            </a:r>
            <a:r>
              <a:rPr>
                <a:solidFill>
                  <a:srgbClr val="666600"/>
                </a:solidFill>
              </a:rPr>
              <a:t>.</a:t>
            </a:r>
            <a:r>
              <a:t>type</a:t>
            </a:r>
            <a:r>
              <a:rPr>
                <a:solidFill>
                  <a:srgbClr val="666600"/>
                </a:solidFill>
              </a:rPr>
              <a:t>).</a:t>
            </a:r>
            <a:r>
              <a:t>toBe</a:t>
            </a:r>
            <a:r>
              <a:rPr>
                <a:solidFill>
                  <a:srgbClr val="666600"/>
                </a:solidFill>
              </a:rPr>
              <a:t>(</a:t>
            </a:r>
            <a:r>
              <a:rPr>
                <a:solidFill>
                  <a:srgbClr val="008800"/>
                </a:solidFill>
              </a:rPr>
              <a:t>'section'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0</a:t>
            </a:r>
            <a:r>
              <a:rPr b="1">
                <a:solidFill>
                  <a:srgbClr val="666600"/>
                </a:solidFill>
              </a:rPr>
              <a:t>].</a:t>
            </a:r>
            <a:r>
              <a:rPr b="1"/>
              <a:t>type</a:t>
            </a:r>
            <a:r>
              <a:rPr b="1">
                <a:solidFill>
                  <a:srgbClr val="666600"/>
                </a:solidFill>
              </a:rPr>
              <a:t>).</a:t>
            </a:r>
            <a:r>
              <a:rPr b="1"/>
              <a:t>toBe</a:t>
            </a:r>
            <a:r>
              <a:rPr b="1">
                <a:solidFill>
                  <a:srgbClr val="666600"/>
                </a:solidFill>
              </a:rPr>
              <a:t>(</a:t>
            </a:r>
            <a:r>
              <a:rPr b="1">
                <a:solidFill>
                  <a:srgbClr val="008800"/>
                </a:solidFill>
              </a:rPr>
              <a:t>'span'</a:t>
            </a:r>
            <a:r>
              <a:rPr b="1">
                <a:solidFill>
                  <a:srgbClr val="666600"/>
                </a:solidFill>
              </a:rPr>
              <a: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b="1"/>
              <a:t>expect</a:t>
            </a:r>
            <a:r>
              <a:rPr b="1">
                <a:solidFill>
                  <a:srgbClr val="666600"/>
                </a:solidFill>
              </a:rPr>
              <a:t>(</a:t>
            </a:r>
            <a:r>
              <a:rPr b="1"/>
              <a:t>result</a:t>
            </a:r>
            <a:r>
              <a:rPr b="1">
                <a:solidFill>
                  <a:srgbClr val="666600"/>
                </a:solidFill>
              </a:rPr>
              <a:t>.</a:t>
            </a:r>
            <a:r>
              <a:rPr b="1"/>
              <a:t>props</a:t>
            </a:r>
            <a:r>
              <a:rPr b="1">
                <a:solidFill>
                  <a:srgbClr val="666600"/>
                </a:solidFill>
              </a:rPr>
              <a:t>.</a:t>
            </a:r>
            <a:r>
              <a:rPr b="1"/>
              <a:t>children</a:t>
            </a:r>
            <a:r>
              <a:rPr b="1">
                <a:solidFill>
                  <a:srgbClr val="666600"/>
                </a:solidFill>
              </a:rPr>
              <a:t>[</a:t>
            </a:r>
            <a:r>
              <a:rPr b="1">
                <a:solidFill>
                  <a:srgbClr val="006666"/>
                </a:solidFill>
              </a:rPr>
              <a:t>1</a:t>
            </a:r>
            <a:r>
              <a:rPr b="1">
                <a:solidFill>
                  <a:srgbClr val="666600"/>
                </a:solidFill>
              </a:rPr>
              <a:t>]).</a:t>
            </a:r>
            <a:r>
              <a:rPr b="1"/>
              <a:t>toEqual</a:t>
            </a:r>
            <a:r>
              <a:rPr b="1">
                <a:solidFill>
                  <a:srgbClr val="666600"/>
                </a:solidFill>
              </a:rPr>
              <a:t>(&lt;</a:t>
            </a:r>
            <a:r>
              <a:rPr b="1">
                <a:solidFill>
                  <a:srgbClr val="660066"/>
                </a:solidFill>
              </a:rPr>
              <a:t>Subcomponent</a:t>
            </a:r>
            <a:r>
              <a:rPr b="1"/>
              <a:t> foo</a:t>
            </a:r>
            <a:r>
              <a:rPr b="1">
                <a:solidFill>
                  <a:srgbClr val="666600"/>
                </a:solidFill>
              </a:rPr>
              <a:t>=</a:t>
            </a:r>
            <a:r>
              <a:rPr b="1">
                <a:solidFill>
                  <a:srgbClr val="008800"/>
                </a:solidFill>
              </a:rPr>
              <a:t>"bar"</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71"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txBox="1"/>
          <p:nvPr>
            <p:ph type="title"/>
          </p:nvPr>
        </p:nvSpPr>
        <p:spPr>
          <a:xfrm>
            <a:off x="311699" y="445025"/>
            <a:ext cx="8520602" cy="572704"/>
          </a:xfrm>
          <a:prstGeom prst="rect">
            <a:avLst/>
          </a:prstGeom>
        </p:spPr>
        <p:txBody>
          <a:bodyPr/>
          <a:lstStyle>
            <a:lvl1pPr defTabSz="877822">
              <a:defRPr sz="2600"/>
            </a:lvl1pPr>
          </a:lstStyle>
          <a:p>
            <a:pPr/>
            <a:r>
              <a:t>renderIntoDocument</a:t>
            </a:r>
          </a:p>
        </p:txBody>
      </p:sp>
      <p:sp>
        <p:nvSpPr>
          <p:cNvPr id="274" name="Shape 274"/>
          <p:cNvSpPr txBox="1"/>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ReactTestUtils</a:t>
            </a:r>
            <a:r>
              <a:rPr>
                <a:solidFill>
                  <a:srgbClr val="000000"/>
                </a:solidFill>
              </a:rPr>
              <a:t> </a:t>
            </a:r>
            <a:r>
              <a:t>from</a:t>
            </a:r>
            <a:r>
              <a:rPr>
                <a:solidFill>
                  <a:srgbClr val="000000"/>
                </a:solidFill>
              </a:rPr>
              <a:t> </a:t>
            </a:r>
            <a:r>
              <a:rPr>
                <a:solidFill>
                  <a:srgbClr val="008800"/>
                </a:solidFill>
              </a:rPr>
              <a:t>'react-addons-test-utils';</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'../components/CheckboxWithLabel';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'CheckboxWithLabel'</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a:solidFill>
                  <a:srgbClr val="660066"/>
                </a:solidFill>
              </a:rPr>
              <a:t>ReactTestUtils</a:t>
            </a:r>
            <a:r>
              <a:rPr>
                <a:solidFill>
                  <a:srgbClr val="666600"/>
                </a:solidFill>
              </a:rPr>
              <a:t>.</a:t>
            </a:r>
            <a:r>
              <a:rPr b="1"/>
              <a:t>renderIntoDocument</a:t>
            </a:r>
            <a:r>
              <a:rPr>
                <a:solidFill>
                  <a:srgbClr val="666600"/>
                </a:solidFill>
              </a:rPr>
              <a:t>(&lt;</a:t>
            </a:r>
            <a:r>
              <a:rPr>
                <a:solidFill>
                  <a:srgbClr val="660066"/>
                </a:solidFill>
              </a:rPr>
              <a:t>CheckboxWithLabel</a:t>
            </a:r>
            <a:r>
              <a:t> labelOn</a:t>
            </a:r>
            <a:r>
              <a:rPr>
                <a:solidFill>
                  <a:srgbClr val="666600"/>
                </a:solidFill>
              </a:rPr>
              <a:t>=</a:t>
            </a:r>
            <a:r>
              <a:rPr>
                <a:solidFill>
                  <a:srgbClr val="008800"/>
                </a:solidFill>
              </a:rPr>
              <a:t>"On"</a:t>
            </a:r>
            <a:r>
              <a:t> labelOff</a:t>
            </a:r>
            <a:r>
              <a:rPr>
                <a:solidFill>
                  <a:srgbClr val="666600"/>
                </a:solidFill>
              </a:rPr>
              <a:t>=</a:t>
            </a:r>
            <a:r>
              <a:rPr>
                <a:solidFill>
                  <a:srgbClr val="008800"/>
                </a:solidFill>
              </a:rPr>
              <a:t>"Off"</a:t>
            </a:r>
            <a:r>
              <a:t> </a:t>
            </a:r>
            <a:r>
              <a:rPr>
                <a:solidFill>
                  <a:srgbClr val="666600"/>
                </a:solidFill>
              </a:rPr>
              <a:t>/&gt;);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span </a:t>
            </a:r>
            <a:r>
              <a:rPr>
                <a:solidFill>
                  <a:srgbClr val="666600"/>
                </a:solidFill>
              </a:rPr>
              <a:t>=</a:t>
            </a:r>
            <a:r>
              <a:t> </a:t>
            </a:r>
            <a:r>
              <a:rPr>
                <a:solidFill>
                  <a:srgbClr val="660066"/>
                </a:solidFill>
              </a:rPr>
              <a:t>ReactTestUtils</a:t>
            </a:r>
            <a:r>
              <a:rPr>
                <a:solidFill>
                  <a:srgbClr val="666600"/>
                </a:solidFill>
              </a:rPr>
              <a:t>.</a:t>
            </a:r>
            <a:r>
              <a:t>findRenderedDOMComponentWithTag</a:t>
            </a:r>
            <a:r>
              <a:rPr>
                <a:solidFill>
                  <a:srgbClr val="666600"/>
                </a:solidFill>
              </a:rPr>
              <a:t>(</a:t>
            </a:r>
            <a:r>
              <a:t>component</a:t>
            </a:r>
            <a:r>
              <a:rPr>
                <a:solidFill>
                  <a:srgbClr val="666600"/>
                </a:solidFill>
              </a:rPr>
              <a:t>,</a:t>
            </a:r>
            <a:r>
              <a:t> </a:t>
            </a:r>
            <a:r>
              <a:rPr>
                <a:solidFill>
                  <a:srgbClr val="008800"/>
                </a:solidFill>
              </a:rPr>
              <a:t>'span'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660066"/>
                </a:solidFill>
              </a:rPr>
              <a:t>ReactTestUtils</a:t>
            </a:r>
            <a:r>
              <a:rPr>
                <a:solidFill>
                  <a:srgbClr val="666600"/>
                </a:solidFill>
              </a:rPr>
              <a:t>.</a:t>
            </a:r>
            <a:r>
              <a:rPr b="1">
                <a:solidFill>
                  <a:srgbClr val="660066"/>
                </a:solidFill>
              </a:rPr>
              <a:t>Simulate</a:t>
            </a:r>
            <a:r>
              <a:rPr b="1">
                <a:solidFill>
                  <a:srgbClr val="666600"/>
                </a:solidFill>
              </a:rPr>
              <a:t>.</a:t>
            </a:r>
            <a:r>
              <a:rPr b="1"/>
              <a:t>change</a:t>
            </a:r>
            <a:r>
              <a:rPr>
                <a:solidFill>
                  <a:srgbClr val="666600"/>
                </a:solidFill>
              </a:rPr>
              <a:t>(</a:t>
            </a:r>
            <a:r>
              <a:t>checkbox</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span</a:t>
            </a:r>
            <a:r>
              <a:rPr>
                <a:solidFill>
                  <a:srgbClr val="666600"/>
                </a:solidFill>
              </a:rPr>
              <a:t>.</a:t>
            </a:r>
            <a:r>
              <a:t>textContent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pic>
        <p:nvPicPr>
          <p:cNvPr id="275"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txBox="1"/>
          <p:nvPr>
            <p:ph type="title"/>
          </p:nvPr>
        </p:nvSpPr>
        <p:spPr>
          <a:xfrm>
            <a:off x="369888" y="436713"/>
            <a:ext cx="8520602" cy="572704"/>
          </a:xfrm>
          <a:prstGeom prst="rect">
            <a:avLst/>
          </a:prstGeom>
        </p:spPr>
        <p:txBody>
          <a:bodyPr/>
          <a:lstStyle>
            <a:lvl1pPr defTabSz="877822">
              <a:defRPr sz="2600"/>
            </a:lvl1pPr>
          </a:lstStyle>
          <a:p>
            <a:pPr/>
            <a:r>
              <a:t>The Plan</a:t>
            </a:r>
          </a:p>
        </p:txBody>
      </p:sp>
      <p:sp>
        <p:nvSpPr>
          <p:cNvPr id="142" name="Shape 142"/>
          <p:cNvSpPr txBox="1"/>
          <p:nvPr>
            <p:ph type="body" idx="1"/>
          </p:nvPr>
        </p:nvSpPr>
        <p:spPr>
          <a:xfrm>
            <a:off x="369888" y="1152473"/>
            <a:ext cx="8520602" cy="3519282"/>
          </a:xfrm>
          <a:prstGeom prst="rect">
            <a:avLst/>
          </a:prstGeom>
        </p:spPr>
        <p:txBody>
          <a:bodyPr/>
          <a:lstStyle/>
          <a:p>
            <a:pPr indent="187452" defTabSz="749808">
              <a:spcBef>
                <a:spcPts val="1300"/>
              </a:spcBef>
              <a:defRPr sz="1400"/>
            </a:pPr>
            <a:r>
              <a:t>Test types</a:t>
            </a:r>
          </a:p>
          <a:p>
            <a:pPr indent="187452" defTabSz="749808">
              <a:spcBef>
                <a:spcPts val="1300"/>
              </a:spcBef>
              <a:defRPr sz="1400"/>
            </a:pPr>
            <a:r>
              <a:t>What we have to test and what we can not test.</a:t>
            </a:r>
          </a:p>
          <a:p>
            <a:pPr indent="187452" defTabSz="749808">
              <a:spcBef>
                <a:spcPts val="1300"/>
              </a:spcBef>
              <a:defRPr sz="1400"/>
            </a:pPr>
            <a:r>
              <a:t>Tools:</a:t>
            </a:r>
          </a:p>
          <a:p>
            <a:pPr lvl="1" indent="562355" defTabSz="749808">
              <a:spcBef>
                <a:spcPts val="400"/>
              </a:spcBef>
              <a:defRPr sz="1100"/>
            </a:pPr>
            <a:r>
              <a:t>Test Frameworks</a:t>
            </a:r>
          </a:p>
          <a:p>
            <a:pPr lvl="1" indent="562355" defTabSz="749808">
              <a:spcBef>
                <a:spcPts val="400"/>
              </a:spcBef>
              <a:defRPr sz="1100"/>
            </a:pPr>
            <a:r>
              <a:t>Assertion Libraries</a:t>
            </a:r>
          </a:p>
          <a:p>
            <a:pPr lvl="1" indent="562355" defTabSz="749808">
              <a:spcBef>
                <a:spcPts val="400"/>
              </a:spcBef>
              <a:defRPr sz="1100"/>
            </a:pPr>
            <a:r>
              <a:t>Where to test</a:t>
            </a:r>
          </a:p>
          <a:p>
            <a:pPr indent="187452" defTabSz="749808">
              <a:spcBef>
                <a:spcPts val="400"/>
              </a:spcBef>
              <a:defRPr sz="1300"/>
            </a:pPr>
            <a:r>
              <a:t>Jest</a:t>
            </a:r>
          </a:p>
          <a:p>
            <a:pPr indent="187452" defTabSz="749808">
              <a:spcBef>
                <a:spcPts val="400"/>
              </a:spcBef>
              <a:defRPr sz="1400"/>
            </a:pPr>
            <a:r>
              <a:t>Helper libraries</a:t>
            </a:r>
          </a:p>
          <a:p>
            <a:pPr lvl="1" indent="468629" defTabSz="749808">
              <a:spcBef>
                <a:spcPts val="400"/>
              </a:spcBef>
              <a:defRPr sz="1400"/>
            </a:pPr>
            <a:r>
              <a:t>React Test Utils</a:t>
            </a:r>
            <a:endParaRPr sz="1100"/>
          </a:p>
          <a:p>
            <a:pPr lvl="1" indent="468629" defTabSz="749808">
              <a:spcBef>
                <a:spcPts val="400"/>
              </a:spcBef>
              <a:defRPr sz="1400"/>
            </a:pPr>
            <a:r>
              <a:t>Enzyme</a:t>
            </a:r>
            <a:endParaRPr sz="1100"/>
          </a:p>
          <a:p>
            <a:pPr indent="187452" defTabSz="749808">
              <a:spcBef>
                <a:spcPts val="400"/>
              </a:spcBef>
              <a:defRPr sz="1400"/>
            </a:pPr>
            <a:r>
              <a:t>Test Redux/Flux</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txBox="1"/>
          <p:nvPr>
            <p:ph type="title"/>
          </p:nvPr>
        </p:nvSpPr>
        <p:spPr>
          <a:xfrm>
            <a:off x="311699" y="445025"/>
            <a:ext cx="8520602" cy="572704"/>
          </a:xfrm>
          <a:prstGeom prst="rect">
            <a:avLst/>
          </a:prstGeom>
        </p:spPr>
        <p:txBody>
          <a:bodyPr/>
          <a:lstStyle>
            <a:lvl1pPr defTabSz="877822">
              <a:defRPr sz="2600"/>
            </a:lvl1pPr>
          </a:lstStyle>
          <a:p>
            <a:pPr/>
            <a:r>
              <a:t>React Test Utils API</a:t>
            </a:r>
          </a:p>
        </p:txBody>
      </p:sp>
      <p:sp>
        <p:nvSpPr>
          <p:cNvPr id="278" name="Shape 278"/>
          <p:cNvSpPr txBox="1"/>
          <p:nvPr>
            <p:ph type="body" sz="half" idx="1"/>
          </p:nvPr>
        </p:nvSpPr>
        <p:spPr>
          <a:xfrm>
            <a:off x="311699" y="1152475"/>
            <a:ext cx="3999902" cy="3416400"/>
          </a:xfrm>
          <a:prstGeom prst="rect">
            <a:avLst/>
          </a:prstGeom>
        </p:spPr>
        <p:txBody>
          <a:bodyPr/>
          <a:lstStyle/>
          <a:p>
            <a:pPr indent="201168" defTabSz="804672">
              <a:spcBef>
                <a:spcPts val="1400"/>
              </a:spcBef>
              <a:defRPr b="1" sz="1200"/>
            </a:pPr>
            <a:r>
              <a:t>shallowRenderer.render()</a:t>
            </a:r>
          </a:p>
          <a:p>
            <a:pPr indent="201168" defTabSz="804672">
              <a:spcBef>
                <a:spcPts val="1400"/>
              </a:spcBef>
              <a:defRPr b="1" sz="1200"/>
            </a:pPr>
            <a:r>
              <a:t>renderIntoDocument</a:t>
            </a:r>
            <a:r>
              <a:rPr b="0"/>
              <a:t>()</a:t>
            </a:r>
          </a:p>
          <a:p>
            <a:pPr indent="201168" defTabSz="804672">
              <a:spcBef>
                <a:spcPts val="1400"/>
              </a:spcBef>
              <a:defRPr b="1" sz="1200"/>
            </a:pPr>
            <a:r>
              <a:t>Simulate</a:t>
            </a:r>
          </a:p>
          <a:p>
            <a:pPr defTabSz="804672">
              <a:spcBef>
                <a:spcPts val="1400"/>
              </a:spcBef>
              <a:defRPr sz="1200"/>
            </a:pPr>
          </a:p>
          <a:p>
            <a:pPr indent="201168" defTabSz="804672">
              <a:spcBef>
                <a:spcPts val="1400"/>
              </a:spcBef>
              <a:defRPr sz="1200"/>
            </a:pPr>
            <a:r>
              <a:t>isElement()</a:t>
            </a:r>
          </a:p>
          <a:p>
            <a:pPr indent="201168" defTabSz="804672">
              <a:spcBef>
                <a:spcPts val="1400"/>
              </a:spcBef>
              <a:defRPr sz="1200"/>
            </a:pPr>
            <a:r>
              <a:t>isElementOfType()</a:t>
            </a:r>
          </a:p>
          <a:p>
            <a:pPr indent="201168" defTabSz="804672">
              <a:spcBef>
                <a:spcPts val="1400"/>
              </a:spcBef>
              <a:defRPr sz="1200"/>
            </a:pPr>
            <a:r>
              <a:t>isDOMComponent()</a:t>
            </a:r>
          </a:p>
          <a:p>
            <a:pPr indent="201168" defTabSz="804672">
              <a:spcBef>
                <a:spcPts val="1400"/>
              </a:spcBef>
              <a:defRPr sz="1200"/>
            </a:pPr>
            <a:r>
              <a:t>isCompositeComponent()</a:t>
            </a:r>
          </a:p>
          <a:p>
            <a:pPr indent="201168" defTabSz="804672">
              <a:spcBef>
                <a:spcPts val="1400"/>
              </a:spcBef>
              <a:defRPr sz="1200"/>
            </a:pPr>
            <a:r>
              <a:t>isCompositeComponentWithType()</a:t>
            </a:r>
          </a:p>
        </p:txBody>
      </p:sp>
      <p:sp>
        <p:nvSpPr>
          <p:cNvPr id="279" name="Shape 279"/>
          <p:cNvSpPr/>
          <p:nvPr>
            <p:ph type="body" idx="13"/>
          </p:nvPr>
        </p:nvSpPr>
        <p:spPr>
          <a:xfrm>
            <a:off x="4451398" y="1152475"/>
            <a:ext cx="4523102" cy="3416400"/>
          </a:xfrm>
          <a:prstGeom prst="rect">
            <a:avLst/>
          </a:prstGeom>
          <a:extLst>
            <a:ext uri="{C572A759-6A51-4108-AA02-DFA0A04FC94B}">
              <ma14:wrappingTextBoxFlag xmlns:ma14="http://schemas.microsoft.com/office/mac/drawingml/2011/main" val="1"/>
            </a:ext>
          </a:extLst>
        </p:spPr>
        <p:txBody>
          <a:bodyPr/>
          <a:lstStyle/>
          <a:p>
            <a:pPr indent="228600">
              <a:defRPr sz="1400"/>
            </a:pPr>
            <a:r>
              <a:t>findAllInRenderedTree()</a:t>
            </a:r>
          </a:p>
          <a:p>
            <a:pPr indent="228600">
              <a:defRPr sz="1400"/>
            </a:pPr>
            <a:r>
              <a:t>scryRenderedDOMComponentsWithClass()</a:t>
            </a:r>
          </a:p>
          <a:p>
            <a:pPr indent="228600">
              <a:defRPr sz="1400"/>
            </a:pPr>
            <a:r>
              <a:t>findRenderedDOMComponentWithClass()</a:t>
            </a:r>
          </a:p>
          <a:p>
            <a:pPr indent="228600">
              <a:defRPr sz="1400"/>
            </a:pPr>
            <a:r>
              <a:t>scryRenderedDOMComponentsWithTag()</a:t>
            </a:r>
          </a:p>
          <a:p>
            <a:pPr indent="228600">
              <a:defRPr sz="1400"/>
            </a:pPr>
            <a:r>
              <a:t>findRenderedDOMComponentWithTag()</a:t>
            </a:r>
          </a:p>
          <a:p>
            <a:pPr indent="228600">
              <a:defRPr sz="1400"/>
            </a:pPr>
            <a:r>
              <a:t>scryRenderedComponentsWithType()</a:t>
            </a:r>
          </a:p>
          <a:p>
            <a:pPr indent="228600">
              <a:defRPr sz="1400"/>
            </a:pPr>
            <a:r>
              <a:t>findRenderedComponentWithType()</a:t>
            </a:r>
          </a:p>
        </p:txBody>
      </p:sp>
      <p:pic>
        <p:nvPicPr>
          <p:cNvPr id="280" name="image18.png" descr="image18.png"/>
          <p:cNvPicPr>
            <a:picLocks noChangeAspect="1"/>
          </p:cNvPicPr>
          <p:nvPr/>
        </p:nvPicPr>
        <p:blipFill>
          <a:blip r:embed="rId2">
            <a:extLst/>
          </a:blip>
          <a:stretch>
            <a:fillRect/>
          </a:stretch>
        </p:blipFill>
        <p:spPr>
          <a:xfrm>
            <a:off x="8111900" y="155146"/>
            <a:ext cx="862579" cy="862578"/>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2" name="Shape 282"/>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txBox="1"/>
          <p:nvPr>
            <p:ph type="title"/>
          </p:nvPr>
        </p:nvSpPr>
        <p:spPr>
          <a:xfrm>
            <a:off x="311699" y="445025"/>
            <a:ext cx="8520602" cy="572704"/>
          </a:xfrm>
          <a:prstGeom prst="rect">
            <a:avLst/>
          </a:prstGeom>
        </p:spPr>
        <p:txBody>
          <a:bodyPr/>
          <a:lstStyle>
            <a:lvl1pPr defTabSz="877822">
              <a:defRPr sz="2600"/>
            </a:lvl1pPr>
          </a:lstStyle>
          <a:p>
            <a:pPr/>
            <a:r>
              <a:t>Enzyme</a:t>
            </a:r>
          </a:p>
        </p:txBody>
      </p:sp>
      <p:sp>
        <p:nvSpPr>
          <p:cNvPr id="285" name="Shape 285"/>
          <p:cNvSpPr txBox="1"/>
          <p:nvPr>
            <p:ph type="body" sz="half" idx="1"/>
          </p:nvPr>
        </p:nvSpPr>
        <p:spPr>
          <a:xfrm>
            <a:off x="311699" y="1152475"/>
            <a:ext cx="3999902" cy="3416400"/>
          </a:xfrm>
          <a:prstGeom prst="rect">
            <a:avLst/>
          </a:prstGeom>
        </p:spPr>
        <p:txBody>
          <a:bodyPr/>
          <a:lstStyle/>
          <a:p>
            <a:pPr defTabSz="905255">
              <a:spcBef>
                <a:spcPts val="1500"/>
              </a:spcBef>
              <a:defRPr b="1" sz="1300"/>
            </a:pPr>
            <a:r>
              <a:t>React Test Utils</a:t>
            </a:r>
          </a:p>
          <a:p>
            <a:pPr indent="226313" defTabSz="905255">
              <a:spcBef>
                <a:spcPts val="1500"/>
              </a:spcBef>
              <a:defRPr sz="1300"/>
            </a:pPr>
            <a:r>
              <a:t>findAllInRenderedTree()</a:t>
            </a:r>
          </a:p>
          <a:p>
            <a:pPr indent="226313" defTabSz="905255">
              <a:spcBef>
                <a:spcPts val="1500"/>
              </a:spcBef>
              <a:defRPr sz="1300"/>
            </a:pPr>
            <a:r>
              <a:t>scryRenderedDOMComponentsWithClass</a:t>
            </a:r>
          </a:p>
          <a:p>
            <a:pPr indent="226313" defTabSz="905255">
              <a:spcBef>
                <a:spcPts val="1500"/>
              </a:spcBef>
              <a:defRPr sz="1300"/>
            </a:pPr>
            <a:r>
              <a:t>findRenderedDOMComponentWithClass()</a:t>
            </a:r>
          </a:p>
          <a:p>
            <a:pPr indent="226313" defTabSz="905255">
              <a:spcBef>
                <a:spcPts val="1500"/>
              </a:spcBef>
              <a:defRPr sz="1300"/>
            </a:pPr>
            <a:r>
              <a:t>scryRenderedDOMComponentsWithTag()</a:t>
            </a:r>
          </a:p>
          <a:p>
            <a:pPr indent="226313" defTabSz="905255">
              <a:spcBef>
                <a:spcPts val="1500"/>
              </a:spcBef>
              <a:defRPr sz="1300"/>
            </a:pPr>
            <a:r>
              <a:t>findRenderedDOMComponentWithTag()</a:t>
            </a:r>
          </a:p>
          <a:p>
            <a:pPr indent="226313" defTabSz="905255">
              <a:spcBef>
                <a:spcPts val="1500"/>
              </a:spcBef>
              <a:defRPr sz="1300"/>
            </a:pPr>
            <a:r>
              <a:t>scryRenderedComponentsWithType()</a:t>
            </a:r>
          </a:p>
          <a:p>
            <a:pPr indent="226313" defTabSz="905255">
              <a:spcBef>
                <a:spcPts val="1500"/>
              </a:spcBef>
              <a:defRPr sz="1300"/>
            </a:pPr>
            <a:r>
              <a:t>findRenderedComponentWithType()</a:t>
            </a:r>
          </a:p>
        </p:txBody>
      </p:sp>
      <p:sp>
        <p:nvSpPr>
          <p:cNvPr id="286" name="Shape 286"/>
          <p:cNvSpPr/>
          <p:nvPr>
            <p:ph type="body" idx="13"/>
          </p:nvPr>
        </p:nvSpPr>
        <p:spPr>
          <a:prstGeom prst="rect">
            <a:avLst/>
          </a:prstGeom>
          <a:extLst>
            <a:ext uri="{C572A759-6A51-4108-AA02-DFA0A04FC94B}">
              <ma14:wrappingTextBoxFlag xmlns:ma14="http://schemas.microsoft.com/office/mac/drawingml/2011/main" val="1"/>
            </a:ext>
          </a:extLst>
        </p:spPr>
        <p:txBody>
          <a:bodyPr/>
          <a:lstStyle/>
          <a:p>
            <a:pPr>
              <a:defRPr b="1" sz="1400"/>
            </a:pPr>
            <a:r>
              <a:t>Enzyme</a:t>
            </a:r>
          </a:p>
          <a:p>
            <a:pPr indent="228600">
              <a:defRPr sz="1400"/>
            </a:pPr>
            <a:r>
              <a:t>find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txBox="1"/>
          <p:nvPr>
            <p:ph type="title"/>
          </p:nvPr>
        </p:nvSpPr>
        <p:spPr>
          <a:xfrm>
            <a:off x="311699" y="2150847"/>
            <a:ext cx="8520602" cy="841803"/>
          </a:xfrm>
          <a:prstGeom prst="rect">
            <a:avLst/>
          </a:prstGeom>
        </p:spPr>
        <p:txBody>
          <a:bodyPr/>
          <a:lstStyle/>
          <a:p>
            <a:pPr/>
            <a:r>
              <a:t>Enzyme = RTU + Cheerio</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txBox="1"/>
          <p:nvPr>
            <p:ph type="title"/>
          </p:nvPr>
        </p:nvSpPr>
        <p:spPr>
          <a:xfrm>
            <a:off x="311699" y="445025"/>
            <a:ext cx="8520602" cy="572704"/>
          </a:xfrm>
          <a:prstGeom prst="rect">
            <a:avLst/>
          </a:prstGeom>
        </p:spPr>
        <p:txBody>
          <a:bodyPr/>
          <a:lstStyle>
            <a:lvl1pPr defTabSz="877822">
              <a:defRPr sz="2600"/>
            </a:lvl1pPr>
          </a:lstStyle>
          <a:p>
            <a:pPr/>
            <a:r>
              <a:t>Testing with Enzyme</a:t>
            </a:r>
          </a:p>
        </p:txBody>
      </p:sp>
      <p:sp>
        <p:nvSpPr>
          <p:cNvPr id="291" name="Shape 291"/>
          <p:cNvSpPr txBox="1"/>
          <p:nvPr>
            <p:ph type="body" idx="1"/>
          </p:nvPr>
        </p:nvSpPr>
        <p:spPr>
          <a:xfrm>
            <a:off x="311699" y="1152475"/>
            <a:ext cx="8520602" cy="3416400"/>
          </a:xfrm>
          <a:prstGeom prst="rect">
            <a:avLst/>
          </a:prstGeom>
        </p:spPr>
        <p:txBody>
          <a:bodyPr/>
          <a:lstStyle/>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React</a:t>
            </a:r>
            <a:r>
              <a:rPr>
                <a:solidFill>
                  <a:srgbClr val="000000"/>
                </a:solidFill>
              </a:rPr>
              <a:t> </a:t>
            </a:r>
            <a:r>
              <a:t>from</a:t>
            </a:r>
            <a:r>
              <a:rPr>
                <a:solidFill>
                  <a:srgbClr val="000000"/>
                </a:solidFill>
              </a:rPr>
              <a:t> </a:t>
            </a:r>
            <a:r>
              <a:rPr>
                <a:solidFill>
                  <a:srgbClr val="008800"/>
                </a:solidFill>
              </a:rPr>
              <a:t>'react';</a:t>
            </a:r>
            <a:endParaRPr>
              <a:solidFill>
                <a:srgbClr val="008800"/>
              </a:solidFill>
            </a:endParaRPr>
          </a:p>
          <a:p>
            <a:pPr>
              <a:spcBef>
                <a:spcPts val="0"/>
              </a:spcBef>
              <a:defRPr b="1"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shallow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0066"/>
                </a:solidFill>
              </a:rPr>
              <a:t>CheckboxWithLabel</a:t>
            </a:r>
            <a:r>
              <a:rPr>
                <a:solidFill>
                  <a:srgbClr val="000000"/>
                </a:solidFill>
              </a:rPr>
              <a:t> </a:t>
            </a:r>
            <a:r>
              <a:t>from</a:t>
            </a:r>
            <a:r>
              <a:rPr>
                <a:solidFill>
                  <a:srgbClr val="000000"/>
                </a:solidFill>
              </a:rPr>
              <a:t> </a:t>
            </a:r>
            <a:r>
              <a:rPr>
                <a:solidFill>
                  <a:srgbClr val="008800"/>
                </a:solidFill>
              </a:rPr>
              <a:t>'./CheckboxWithLabel';</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describe</a:t>
            </a:r>
            <a:r>
              <a:rPr>
                <a:solidFill>
                  <a:srgbClr val="666600"/>
                </a:solidFill>
              </a:rPr>
              <a:t>(</a:t>
            </a:r>
            <a:r>
              <a:rPr>
                <a:solidFill>
                  <a:srgbClr val="008800"/>
                </a:solidFill>
              </a:rPr>
              <a:t>'&lt;CheckboxWithLabel /&gt;'</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it</a:t>
            </a:r>
            <a:r>
              <a:rPr>
                <a:solidFill>
                  <a:srgbClr val="666600"/>
                </a:solidFill>
              </a:rPr>
              <a:t>(</a:t>
            </a:r>
            <a:r>
              <a:rPr>
                <a:solidFill>
                  <a:srgbClr val="008800"/>
                </a:solidFill>
              </a:rPr>
              <a:t>'should update label on change'</a:t>
            </a:r>
            <a:r>
              <a:rPr>
                <a:solidFill>
                  <a:srgbClr val="666600"/>
                </a:solidFill>
              </a:rPr>
              <a:t>,</a:t>
            </a:r>
            <a:r>
              <a:t> </a:t>
            </a:r>
            <a:r>
              <a:rPr>
                <a:solidFill>
                  <a:srgbClr val="666600"/>
                </a:solidFill>
              </a:rPr>
              <a:t>()</a:t>
            </a:r>
            <a:r>
              <a:t> </a:t>
            </a:r>
            <a:r>
              <a:rPr>
                <a:solidFill>
                  <a:srgbClr val="666600"/>
                </a:solidFill>
              </a:rPr>
              <a:t>=&gt;</a:t>
            </a:r>
            <a:r>
              <a:t> {</a:t>
            </a:r>
          </a:p>
          <a:p>
            <a:pPr>
              <a:spcBef>
                <a:spcPts val="0"/>
              </a:spcBef>
              <a:defRPr sz="900">
                <a:solidFill>
                  <a:srgbClr val="000000"/>
                </a:solidFill>
                <a:latin typeface="Consolas"/>
                <a:ea typeface="Consolas"/>
                <a:cs typeface="Consolas"/>
                <a:sym typeface="Consolas"/>
              </a:defRPr>
            </a:pPr>
            <a:r>
              <a:t>    </a:t>
            </a:r>
            <a:r>
              <a:rPr>
                <a:solidFill>
                  <a:srgbClr val="880000"/>
                </a:solidFill>
              </a:rPr>
              <a:t>//Arrange</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component </a:t>
            </a:r>
            <a:r>
              <a:rPr>
                <a:solidFill>
                  <a:srgbClr val="666600"/>
                </a:solidFill>
              </a:rPr>
              <a:t>=</a:t>
            </a:r>
            <a:r>
              <a:t> </a:t>
            </a:r>
            <a:r>
              <a:rPr b="1"/>
              <a:t>shallow</a:t>
            </a:r>
            <a:r>
              <a:rPr b="1">
                <a:solidFill>
                  <a:srgbClr val="666600"/>
                </a:solidFill>
              </a:rPr>
              <a:t>(&lt;</a:t>
            </a:r>
            <a:r>
              <a:rPr b="1">
                <a:solidFill>
                  <a:srgbClr val="660066"/>
                </a:solidFill>
              </a:rPr>
              <a:t>CheckboxWithLabel</a:t>
            </a:r>
            <a:r>
              <a:rPr b="1"/>
              <a:t> labelOff</a:t>
            </a:r>
            <a:r>
              <a:rPr b="1">
                <a:solidFill>
                  <a:srgbClr val="666600"/>
                </a:solidFill>
              </a:rPr>
              <a:t>=</a:t>
            </a:r>
            <a:r>
              <a:rPr b="1">
                <a:solidFill>
                  <a:srgbClr val="008800"/>
                </a:solidFill>
              </a:rPr>
              <a:t>"Off"</a:t>
            </a:r>
            <a:r>
              <a:rPr b="1"/>
              <a:t> labelOn</a:t>
            </a:r>
            <a:r>
              <a:rPr b="1">
                <a:solidFill>
                  <a:srgbClr val="666600"/>
                </a:solidFill>
              </a:rPr>
              <a:t>=</a:t>
            </a:r>
            <a:r>
              <a:rPr b="1">
                <a:solidFill>
                  <a:srgbClr val="008800"/>
                </a:solidFill>
              </a:rPr>
              <a:t>"On"</a:t>
            </a:r>
            <a:r>
              <a:rPr b="1"/>
              <a:t> </a:t>
            </a:r>
            <a:r>
              <a:rPr b="1">
                <a:solidFill>
                  <a:srgbClr val="666600"/>
                </a:solidFill>
              </a:rPr>
              <a:t>/&gt;)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t>text</a:t>
            </a:r>
            <a:r>
              <a:rPr>
                <a:solidFill>
                  <a:srgbClr val="666600"/>
                </a:solidFill>
              </a:rPr>
              <a:t>()).</a:t>
            </a:r>
            <a:r>
              <a:t>toBe</a:t>
            </a:r>
            <a:r>
              <a:rPr>
                <a:solidFill>
                  <a:srgbClr val="666600"/>
                </a:solidFill>
              </a:rPr>
              <a:t>(</a:t>
            </a:r>
            <a:r>
              <a:rPr>
                <a:solidFill>
                  <a:srgbClr val="008800"/>
                </a:solidFill>
              </a:rPr>
              <a:t>'Off'</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//Act</a:t>
            </a:r>
            <a:endParaRPr>
              <a:solidFill>
                <a:srgbClr val="880000"/>
              </a:solidFill>
            </a:endParaRPr>
          </a:p>
          <a:p>
            <a:pPr>
              <a:spcBef>
                <a:spcPts val="0"/>
              </a:spcBef>
              <a:defRPr sz="900">
                <a:solidFill>
                  <a:srgbClr val="000000"/>
                </a:solidFill>
                <a:latin typeface="Consolas"/>
                <a:ea typeface="Consolas"/>
                <a:cs typeface="Consolas"/>
                <a:sym typeface="Consolas"/>
              </a:defRPr>
            </a:pPr>
            <a:r>
              <a:t>    </a:t>
            </a:r>
            <a:r>
              <a:rPr>
                <a:solidFill>
                  <a:srgbClr val="000088"/>
                </a:solidFill>
              </a:rPr>
              <a:t>const</a:t>
            </a:r>
            <a:r>
              <a:t> checkbox </a:t>
            </a:r>
            <a:r>
              <a:rPr>
                <a:solidFill>
                  <a:srgbClr val="666600"/>
                </a:solidFill>
              </a:rPr>
              <a:t>=</a:t>
            </a:r>
            <a:r>
              <a:t> component</a:t>
            </a:r>
            <a:r>
              <a:rPr>
                <a:solidFill>
                  <a:srgbClr val="666600"/>
                </a:solidFill>
              </a:rPr>
              <a:t>.</a:t>
            </a:r>
            <a:r>
              <a:rPr b="1"/>
              <a:t>find</a:t>
            </a:r>
            <a:r>
              <a:rPr>
                <a:solidFill>
                  <a:srgbClr val="666600"/>
                </a:solidFill>
              </a:rPr>
              <a:t>(</a:t>
            </a:r>
            <a:r>
              <a:rPr>
                <a:solidFill>
                  <a:srgbClr val="008800"/>
                </a:solidFill>
              </a:rPr>
              <a:t>'input'</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checkbox</a:t>
            </a:r>
            <a:r>
              <a:rPr>
                <a:solidFill>
                  <a:srgbClr val="666600"/>
                </a:solidFill>
              </a:rPr>
              <a:t>.</a:t>
            </a:r>
            <a:r>
              <a:rPr b="1"/>
              <a:t>simulate</a:t>
            </a:r>
            <a:r>
              <a:rPr>
                <a:solidFill>
                  <a:srgbClr val="666600"/>
                </a:solidFill>
              </a:rPr>
              <a:t>(</a:t>
            </a:r>
            <a:r>
              <a:rPr>
                <a:solidFill>
                  <a:srgbClr val="008800"/>
                </a:solidFill>
              </a:rPr>
              <a:t>'change'</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00"/>
                </a:solidFill>
                <a:latin typeface="Consolas"/>
                <a:ea typeface="Consolas"/>
                <a:cs typeface="Consolas"/>
                <a:sym typeface="Consolas"/>
              </a:defRPr>
            </a:pPr>
            <a:r>
              <a:t>    </a:t>
            </a:r>
            <a:r>
              <a:rPr>
                <a:solidFill>
                  <a:srgbClr val="880000"/>
                </a:solidFill>
              </a:rPr>
              <a:t>//Assert</a:t>
            </a:r>
            <a:endParaRPr>
              <a:solidFill>
                <a:srgbClr val="880000"/>
              </a:solidFill>
            </a:endParaRPr>
          </a:p>
          <a:p>
            <a:pPr>
              <a:spcBef>
                <a:spcPts val="0"/>
              </a:spcBef>
              <a:defRPr sz="900">
                <a:solidFill>
                  <a:srgbClr val="000000"/>
                </a:solidFill>
                <a:latin typeface="Consolas"/>
                <a:ea typeface="Consolas"/>
                <a:cs typeface="Consolas"/>
                <a:sym typeface="Consolas"/>
              </a:defRPr>
            </a:pPr>
            <a:r>
              <a:t>    expect</a:t>
            </a:r>
            <a:r>
              <a:rPr>
                <a:solidFill>
                  <a:srgbClr val="666600"/>
                </a:solidFill>
              </a:rPr>
              <a:t>(</a:t>
            </a:r>
            <a:r>
              <a:t>component</a:t>
            </a:r>
            <a:r>
              <a:rPr>
                <a:solidFill>
                  <a:srgbClr val="666600"/>
                </a:solidFill>
              </a:rPr>
              <a:t>.</a:t>
            </a:r>
            <a:r>
              <a:rPr b="1"/>
              <a:t>find</a:t>
            </a:r>
            <a:r>
              <a:rPr>
                <a:solidFill>
                  <a:srgbClr val="666600"/>
                </a:solidFill>
              </a:rPr>
              <a:t>(</a:t>
            </a:r>
            <a:r>
              <a:rPr>
                <a:solidFill>
                  <a:srgbClr val="008800"/>
                </a:solidFill>
              </a:rPr>
              <a:t>'span'</a:t>
            </a:r>
            <a:r>
              <a:rPr>
                <a:solidFill>
                  <a:srgbClr val="666600"/>
                </a:solidFill>
              </a:rPr>
              <a:t>).</a:t>
            </a:r>
            <a:r>
              <a:rPr b="1"/>
              <a:t>text</a:t>
            </a:r>
            <a:r>
              <a:rPr>
                <a:solidFill>
                  <a:srgbClr val="666600"/>
                </a:solidFill>
              </a:rPr>
              <a:t>()).</a:t>
            </a:r>
            <a:r>
              <a:t>toBe</a:t>
            </a:r>
            <a:r>
              <a:rPr>
                <a:solidFill>
                  <a:srgbClr val="666600"/>
                </a:solidFill>
              </a:rPr>
              <a:t>(</a:t>
            </a:r>
            <a:r>
              <a:rPr>
                <a:solidFill>
                  <a:srgbClr val="008800"/>
                </a:solidFill>
              </a:rPr>
              <a:t>'On'</a:t>
            </a:r>
            <a:r>
              <a:rPr>
                <a:solidFill>
                  <a:srgbClr val="666600"/>
                </a:solidFill>
              </a:rPr>
              <a:t>);</a:t>
            </a:r>
            <a:endParaRPr>
              <a:solidFill>
                <a:srgbClr val="666600"/>
              </a:solidFill>
            </a:endParaRPr>
          </a:p>
          <a:p>
            <a:pPr>
              <a:spcBef>
                <a:spcPts val="0"/>
              </a:spcBef>
              <a:defRPr sz="900">
                <a:solidFill>
                  <a:srgbClr val="000000"/>
                </a:solidFill>
                <a:latin typeface="Consolas"/>
                <a:ea typeface="Consolas"/>
                <a:cs typeface="Consolas"/>
                <a:sym typeface="Consolas"/>
              </a:defRPr>
            </a:pPr>
            <a:r>
              <a:t>  </a:t>
            </a:r>
            <a:r>
              <a:rPr>
                <a:solidFill>
                  <a:srgbClr val="666600"/>
                </a:solidFill>
              </a:rPr>
              <a:t>});</a:t>
            </a:r>
            <a:endParaRPr>
              <a:solidFill>
                <a:srgbClr val="666600"/>
              </a:solidFill>
            </a:endParaRPr>
          </a:p>
          <a:p>
            <a:pPr>
              <a:spcBef>
                <a:spcPts val="0"/>
              </a:spcBef>
              <a:defRPr sz="900">
                <a:solidFill>
                  <a:srgbClr val="666600"/>
                </a:solidFill>
                <a:latin typeface="Consolas"/>
                <a:ea typeface="Consolas"/>
                <a:cs typeface="Consolas"/>
                <a:sym typeface="Consolas"/>
              </a:defRPr>
            </a:pPr>
            <a:r>
              <a: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txBox="1"/>
          <p:nvPr>
            <p:ph type="title"/>
          </p:nvPr>
        </p:nvSpPr>
        <p:spPr>
          <a:xfrm>
            <a:off x="311699" y="445025"/>
            <a:ext cx="8520602" cy="572704"/>
          </a:xfrm>
          <a:prstGeom prst="rect">
            <a:avLst/>
          </a:prstGeom>
        </p:spPr>
        <p:txBody>
          <a:bodyPr/>
          <a:lstStyle>
            <a:lvl1pPr defTabSz="877822">
              <a:defRPr sz="2600"/>
            </a:lvl1pPr>
          </a:lstStyle>
          <a:p>
            <a:pPr/>
            <a:r>
              <a:t>Enzyme Rendering</a:t>
            </a:r>
          </a:p>
        </p:txBody>
      </p:sp>
      <p:sp>
        <p:nvSpPr>
          <p:cNvPr id="294" name="Shape 294"/>
          <p:cNvSpPr txBox="1"/>
          <p:nvPr>
            <p:ph type="body" sz="half" idx="1"/>
          </p:nvPr>
        </p:nvSpPr>
        <p:spPr>
          <a:xfrm>
            <a:off x="311699" y="1152475"/>
            <a:ext cx="2767802" cy="3416400"/>
          </a:xfrm>
          <a:prstGeom prst="rect">
            <a:avLst/>
          </a:prstGeom>
        </p:spPr>
        <p:txBody>
          <a:bodyPr/>
          <a:lstStyle/>
          <a:p>
            <a:pPr>
              <a:defRPr b="1"/>
            </a:pPr>
            <a:r>
              <a:t>Shallow Rendering</a:t>
            </a:r>
          </a:p>
          <a:p>
            <a:pPr>
              <a:spcBef>
                <a:spcPts val="0"/>
              </a:spcBef>
              <a:defRPr sz="900">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shallow</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008800"/>
              </a:solidFill>
            </a:endParaRPr>
          </a:p>
          <a:p>
            <a:pPr>
              <a:spcBef>
                <a:spcPts val="0"/>
              </a:spcBef>
              <a:defRPr sz="900">
                <a:solidFill>
                  <a:srgbClr val="000000"/>
                </a:solidFill>
                <a:latin typeface="Consolas"/>
                <a:ea typeface="Consolas"/>
                <a:cs typeface="Consolas"/>
                <a:sym typeface="Consolas"/>
              </a:defRPr>
            </a:pPr>
          </a:p>
          <a:p>
            <a:pPr>
              <a:spcBef>
                <a:spcPts val="0"/>
              </a:spcBef>
              <a:defRPr sz="900">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shallow</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666600"/>
              </a:solidFill>
            </a:endParaRPr>
          </a:p>
          <a:p>
            <a:pPr>
              <a:spcBef>
                <a:spcPts val="0"/>
              </a:spcBef>
              <a:defRPr sz="900">
                <a:solidFill>
                  <a:srgbClr val="880000"/>
                </a:solidFill>
                <a:latin typeface="Consolas"/>
                <a:ea typeface="Consolas"/>
                <a:cs typeface="Consolas"/>
                <a:sym typeface="Consolas"/>
              </a:defRPr>
            </a:pPr>
            <a:r>
              <a:t>// ...</a:t>
            </a:r>
          </a:p>
        </p:txBody>
      </p:sp>
      <p:sp>
        <p:nvSpPr>
          <p:cNvPr id="295" name="Shape 295"/>
          <p:cNvSpPr txBox="1"/>
          <p:nvPr/>
        </p:nvSpPr>
        <p:spPr>
          <a:xfrm>
            <a:off x="3292834" y="2025574"/>
            <a:ext cx="2767806" cy="119797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96111">
              <a:lnSpc>
                <a:spcPct val="115000"/>
              </a:lnSpc>
              <a:spcBef>
                <a:spcPts val="1500"/>
              </a:spcBef>
              <a:defRPr b="1" sz="1372">
                <a:solidFill>
                  <a:srgbClr val="585858"/>
                </a:solidFill>
                <a:latin typeface="+mn-lt"/>
                <a:ea typeface="+mn-ea"/>
                <a:cs typeface="+mn-cs"/>
                <a:sym typeface="Arial"/>
              </a:defRPr>
            </a:pPr>
            <a:r>
              <a:t>Full Rendering</a:t>
            </a:r>
          </a:p>
          <a:p>
            <a:pPr defTabSz="896111">
              <a:lnSpc>
                <a:spcPct val="115000"/>
              </a:lnSpc>
              <a:defRPr sz="882">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mount</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defTabSz="896111">
              <a:lnSpc>
                <a:spcPct val="115000"/>
              </a:lnSpc>
              <a:defRPr sz="882">
                <a:latin typeface="Consolas"/>
                <a:ea typeface="Consolas"/>
                <a:cs typeface="Consolas"/>
                <a:sym typeface="Consolas"/>
              </a:defRPr>
            </a:pPr>
          </a:p>
          <a:p>
            <a:pPr defTabSz="896111">
              <a:lnSpc>
                <a:spcPct val="115000"/>
              </a:lnSpc>
              <a:defRPr sz="882">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mount</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defTabSz="896111">
              <a:lnSpc>
                <a:spcPct val="115000"/>
              </a:lnSpc>
              <a:defRPr sz="882">
                <a:solidFill>
                  <a:srgbClr val="880000"/>
                </a:solidFill>
                <a:latin typeface="Consolas"/>
                <a:ea typeface="Consolas"/>
                <a:cs typeface="Consolas"/>
                <a:sym typeface="Consolas"/>
              </a:defRPr>
            </a:pPr>
            <a:r>
              <a:t>// ...</a:t>
            </a:r>
          </a:p>
        </p:txBody>
      </p:sp>
      <p:sp>
        <p:nvSpPr>
          <p:cNvPr id="296" name="Shape 296"/>
          <p:cNvSpPr txBox="1"/>
          <p:nvPr/>
        </p:nvSpPr>
        <p:spPr>
          <a:xfrm>
            <a:off x="6146174" y="2650874"/>
            <a:ext cx="2767804" cy="119797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96111">
              <a:lnSpc>
                <a:spcPct val="115000"/>
              </a:lnSpc>
              <a:spcBef>
                <a:spcPts val="1500"/>
              </a:spcBef>
              <a:defRPr b="1" sz="1372">
                <a:solidFill>
                  <a:srgbClr val="585858"/>
                </a:solidFill>
                <a:latin typeface="+mn-lt"/>
                <a:ea typeface="+mn-ea"/>
                <a:cs typeface="+mn-cs"/>
                <a:sym typeface="Arial"/>
              </a:defRPr>
            </a:pPr>
            <a:r>
              <a:t>Static Rendering</a:t>
            </a:r>
          </a:p>
          <a:p>
            <a:pPr defTabSz="896111">
              <a:lnSpc>
                <a:spcPct val="115000"/>
              </a:lnSpc>
              <a:defRPr sz="882">
                <a:solidFill>
                  <a:srgbClr val="000088"/>
                </a:solidFill>
                <a:latin typeface="Consolas"/>
                <a:ea typeface="Consolas"/>
                <a:cs typeface="Consolas"/>
                <a:sym typeface="Consolas"/>
              </a:defRPr>
            </a:pPr>
            <a:r>
              <a:t>import</a:t>
            </a:r>
            <a:r>
              <a:rPr>
                <a:solidFill>
                  <a:srgbClr val="000000"/>
                </a:solidFill>
              </a:rPr>
              <a:t> </a:t>
            </a:r>
            <a:r>
              <a:rPr>
                <a:solidFill>
                  <a:srgbClr val="666600"/>
                </a:solidFill>
              </a:rPr>
              <a:t>{</a:t>
            </a:r>
            <a:r>
              <a:rPr>
                <a:solidFill>
                  <a:srgbClr val="000000"/>
                </a:solidFill>
              </a:rPr>
              <a:t> </a:t>
            </a:r>
            <a:r>
              <a:rPr b="1">
                <a:solidFill>
                  <a:srgbClr val="000000"/>
                </a:solidFill>
              </a:rPr>
              <a:t>render</a:t>
            </a:r>
            <a:r>
              <a:rPr>
                <a:solidFill>
                  <a:srgbClr val="000000"/>
                </a:solidFill>
              </a:rPr>
              <a:t> </a:t>
            </a:r>
            <a:r>
              <a:rPr>
                <a:solidFill>
                  <a:srgbClr val="666600"/>
                </a:solidFill>
              </a:rPr>
              <a:t>}</a:t>
            </a:r>
            <a:r>
              <a:rPr>
                <a:solidFill>
                  <a:srgbClr val="000000"/>
                </a:solidFill>
              </a:rPr>
              <a:t> </a:t>
            </a:r>
            <a:r>
              <a:t>from</a:t>
            </a:r>
            <a:r>
              <a:rPr>
                <a:solidFill>
                  <a:srgbClr val="000000"/>
                </a:solidFill>
              </a:rPr>
              <a:t> </a:t>
            </a:r>
            <a:r>
              <a:rPr>
                <a:solidFill>
                  <a:srgbClr val="008800"/>
                </a:solidFill>
              </a:rPr>
              <a:t>'enzyme';</a:t>
            </a:r>
            <a:endParaRPr>
              <a:solidFill>
                <a:srgbClr val="585858"/>
              </a:solidFill>
            </a:endParaRPr>
          </a:p>
          <a:p>
            <a:pPr defTabSz="896111">
              <a:lnSpc>
                <a:spcPct val="115000"/>
              </a:lnSpc>
              <a:defRPr sz="882">
                <a:latin typeface="Consolas"/>
                <a:ea typeface="Consolas"/>
                <a:cs typeface="Consolas"/>
                <a:sym typeface="Consolas"/>
              </a:defRPr>
            </a:pPr>
          </a:p>
          <a:p>
            <a:pPr defTabSz="896111">
              <a:lnSpc>
                <a:spcPct val="115000"/>
              </a:lnSpc>
              <a:defRPr sz="882">
                <a:solidFill>
                  <a:srgbClr val="000088"/>
                </a:solidFill>
                <a:latin typeface="Consolas"/>
                <a:ea typeface="Consolas"/>
                <a:cs typeface="Consolas"/>
                <a:sym typeface="Consolas"/>
              </a:defRPr>
            </a:pPr>
            <a:r>
              <a:t>const</a:t>
            </a:r>
            <a:r>
              <a:rPr>
                <a:solidFill>
                  <a:srgbClr val="000000"/>
                </a:solidFill>
              </a:rPr>
              <a:t> wrapper </a:t>
            </a:r>
            <a:r>
              <a:rPr>
                <a:solidFill>
                  <a:srgbClr val="666600"/>
                </a:solidFill>
              </a:rPr>
              <a:t>=</a:t>
            </a:r>
            <a:r>
              <a:rPr>
                <a:solidFill>
                  <a:srgbClr val="000000"/>
                </a:solidFill>
              </a:rPr>
              <a:t> </a:t>
            </a:r>
            <a:r>
              <a:rPr b="1">
                <a:solidFill>
                  <a:srgbClr val="000000"/>
                </a:solidFill>
              </a:rPr>
              <a:t>render</a:t>
            </a:r>
            <a:r>
              <a:rPr>
                <a:solidFill>
                  <a:srgbClr val="666600"/>
                </a:solidFill>
              </a:rPr>
              <a:t>(&lt;</a:t>
            </a:r>
            <a:r>
              <a:rPr>
                <a:solidFill>
                  <a:srgbClr val="660066"/>
                </a:solidFill>
              </a:rPr>
              <a:t>MyComponent</a:t>
            </a:r>
            <a:r>
              <a:rPr>
                <a:solidFill>
                  <a:srgbClr val="000000"/>
                </a:solidFill>
              </a:rPr>
              <a:t> </a:t>
            </a:r>
            <a:r>
              <a:rPr>
                <a:solidFill>
                  <a:srgbClr val="666600"/>
                </a:solidFill>
              </a:rPr>
              <a:t>/&gt;);</a:t>
            </a:r>
            <a:endParaRPr>
              <a:solidFill>
                <a:srgbClr val="585858"/>
              </a:solidFill>
            </a:endParaRPr>
          </a:p>
          <a:p>
            <a:pPr defTabSz="896111">
              <a:lnSpc>
                <a:spcPct val="115000"/>
              </a:lnSpc>
              <a:defRPr sz="882">
                <a:solidFill>
                  <a:srgbClr val="880000"/>
                </a:solidFill>
                <a:latin typeface="Consolas"/>
                <a:ea typeface="Consolas"/>
                <a:cs typeface="Consolas"/>
                <a:sym typeface="Consolas"/>
              </a:defRPr>
            </a:pPr>
            <a:r>
              <a:t>//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txBox="1"/>
          <p:nvPr>
            <p:ph type="title"/>
          </p:nvPr>
        </p:nvSpPr>
        <p:spPr>
          <a:xfrm>
            <a:off x="311699" y="445025"/>
            <a:ext cx="8520602" cy="572704"/>
          </a:xfrm>
          <a:prstGeom prst="rect">
            <a:avLst/>
          </a:prstGeom>
        </p:spPr>
        <p:txBody>
          <a:bodyPr/>
          <a:lstStyle>
            <a:lvl1pPr defTabSz="877822">
              <a:defRPr sz="2600"/>
            </a:lvl1pPr>
          </a:lstStyle>
          <a:p>
            <a:pPr/>
            <a:r>
              <a:t>Enzyme Wrapper APIs</a:t>
            </a:r>
          </a:p>
        </p:txBody>
      </p:sp>
      <p:sp>
        <p:nvSpPr>
          <p:cNvPr id="299" name="Shape 299"/>
          <p:cNvSpPr txBox="1"/>
          <p:nvPr>
            <p:ph type="body" idx="1"/>
          </p:nvPr>
        </p:nvSpPr>
        <p:spPr>
          <a:xfrm>
            <a:off x="311699" y="1152475"/>
            <a:ext cx="8520602" cy="3416400"/>
          </a:xfrm>
          <a:prstGeom prst="rect">
            <a:avLst/>
          </a:prstGeom>
        </p:spPr>
        <p:txBody>
          <a:bodyPr/>
          <a:lstStyle/>
          <a:p>
            <a:pPr indent="217170" defTabSz="868680">
              <a:spcBef>
                <a:spcPts val="1500"/>
              </a:spcBef>
              <a:defRPr sz="1700"/>
            </a:pPr>
            <a:r>
              <a:t>.find(selector)</a:t>
            </a:r>
          </a:p>
          <a:p>
            <a:pPr indent="217170" defTabSz="868680">
              <a:spcBef>
                <a:spcPts val="1500"/>
              </a:spcBef>
              <a:defRPr sz="1700"/>
            </a:pPr>
            <a:r>
              <a:t>.hasClass(className)</a:t>
            </a:r>
          </a:p>
          <a:p>
            <a:pPr indent="217170" defTabSz="868680">
              <a:spcBef>
                <a:spcPts val="1500"/>
              </a:spcBef>
              <a:defRPr sz="1700"/>
            </a:pPr>
            <a:r>
              <a:t>.is(selector)</a:t>
            </a:r>
          </a:p>
          <a:p>
            <a:pPr indent="217170" defTabSz="868680">
              <a:spcBef>
                <a:spcPts val="1500"/>
              </a:spcBef>
              <a:defRPr sz="1700"/>
            </a:pPr>
            <a:r>
              <a:t>.children()</a:t>
            </a:r>
          </a:p>
          <a:p>
            <a:pPr indent="217170" defTabSz="868680">
              <a:spcBef>
                <a:spcPts val="1500"/>
              </a:spcBef>
              <a:defRPr sz="1700"/>
            </a:pPr>
            <a:r>
              <a:t>.parent()</a:t>
            </a:r>
          </a:p>
          <a:p>
            <a:pPr indent="217170" defTabSz="868680">
              <a:spcBef>
                <a:spcPts val="1500"/>
              </a:spcBef>
              <a:defRPr sz="1700"/>
            </a:pPr>
            <a:r>
              <a:t>.closest(selector)</a:t>
            </a:r>
          </a:p>
          <a:p>
            <a:pPr indent="217170" defTabSz="868680">
              <a:spcBef>
                <a:spcPts val="1500"/>
              </a:spcBef>
              <a:defRPr sz="1700"/>
            </a:pPr>
            <a:r>
              <a:t>...</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txBox="1"/>
          <p:nvPr>
            <p:ph type="title"/>
          </p:nvPr>
        </p:nvSpPr>
        <p:spPr>
          <a:xfrm>
            <a:off x="311699" y="445025"/>
            <a:ext cx="8520602" cy="572704"/>
          </a:xfrm>
          <a:prstGeom prst="rect">
            <a:avLst/>
          </a:prstGeom>
        </p:spPr>
        <p:txBody>
          <a:bodyPr/>
          <a:lstStyle>
            <a:lvl1pPr defTabSz="877822">
              <a:defRPr sz="2600"/>
            </a:lvl1pPr>
          </a:lstStyle>
          <a:p>
            <a:pPr/>
            <a:r>
              <a:t>Enzyme integrates with...</a:t>
            </a:r>
          </a:p>
        </p:txBody>
      </p:sp>
      <p:sp>
        <p:nvSpPr>
          <p:cNvPr id="302" name="Shape 302"/>
          <p:cNvSpPr txBox="1"/>
          <p:nvPr>
            <p:ph type="body" sz="half" idx="1"/>
          </p:nvPr>
        </p:nvSpPr>
        <p:spPr>
          <a:xfrm>
            <a:off x="311699" y="1152475"/>
            <a:ext cx="3999902" cy="3416400"/>
          </a:xfrm>
          <a:prstGeom prst="rect">
            <a:avLst/>
          </a:prstGeom>
        </p:spPr>
        <p:txBody>
          <a:bodyPr/>
          <a:lstStyle/>
          <a:p>
            <a:pPr indent="228600"/>
            <a:r>
              <a:t>chai-enzyme with Mocha/Chai</a:t>
            </a:r>
          </a:p>
          <a:p>
            <a:pPr indent="228600"/>
            <a:r>
              <a:t>jasmine-enzyme with Jasmine</a:t>
            </a:r>
          </a:p>
          <a:p>
            <a:pPr indent="228600"/>
            <a:r>
              <a:t>jest-enzyme with Jest</a:t>
            </a:r>
          </a:p>
          <a:p>
            <a:pPr indent="228600"/>
            <a:r>
              <a:t>...</a:t>
            </a:r>
          </a:p>
        </p:txBody>
      </p:sp>
      <p:sp>
        <p:nvSpPr>
          <p:cNvPr id="303" name="Shape 303"/>
          <p:cNvSpPr/>
          <p:nvPr>
            <p:ph type="body" idx="13"/>
          </p:nvPr>
        </p:nvSpPr>
        <p:spPr>
          <a:prstGeom prst="rect">
            <a:avLst/>
          </a:prstGeom>
        </p:spPr>
        <p:txBody>
          <a:bodyPr/>
          <a:lstStyle/>
          <a:p>
            <a:pPr>
              <a:defRPr sz="1400"/>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txBox="1"/>
          <p:nvPr>
            <p:ph type="title"/>
          </p:nvPr>
        </p:nvSpPr>
        <p:spPr>
          <a:xfrm>
            <a:off x="311699" y="2150847"/>
            <a:ext cx="8520602" cy="841803"/>
          </a:xfrm>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txBox="1"/>
          <p:nvPr>
            <p:ph type="title"/>
          </p:nvPr>
        </p:nvSpPr>
        <p:spPr>
          <a:xfrm>
            <a:off x="311699" y="445025"/>
            <a:ext cx="8520602" cy="572704"/>
          </a:xfrm>
          <a:prstGeom prst="rect">
            <a:avLst/>
          </a:prstGeom>
        </p:spPr>
        <p:txBody>
          <a:bodyPr/>
          <a:lstStyle>
            <a:lvl1pPr defTabSz="877822">
              <a:defRPr sz="2600"/>
            </a:lvl1pPr>
          </a:lstStyle>
          <a:p>
            <a:pPr/>
            <a:r>
              <a:t>Redux testing. Actions creators</a:t>
            </a:r>
          </a:p>
        </p:txBody>
      </p:sp>
      <p:sp>
        <p:nvSpPr>
          <p:cNvPr id="308" name="Shape 308"/>
          <p:cNvSpPr txBox="1"/>
          <p:nvPr>
            <p:ph type="body" sz="quarter" idx="1"/>
          </p:nvPr>
        </p:nvSpPr>
        <p:spPr>
          <a:xfrm>
            <a:off x="311698" y="1152474"/>
            <a:ext cx="3272403" cy="2234105"/>
          </a:xfrm>
          <a:prstGeom prst="rect">
            <a:avLst/>
          </a:prstGeom>
        </p:spPr>
        <p:txBody>
          <a:bodyPr/>
          <a:lstStyle/>
          <a:p>
            <a:pPr defTabSz="841247">
              <a:spcBef>
                <a:spcPts val="0"/>
              </a:spcBef>
              <a:defRPr sz="1000"/>
            </a:pPr>
            <a:r>
              <a:t>// action-creator.js</a:t>
            </a:r>
          </a:p>
          <a:p>
            <a:pPr defTabSz="841247">
              <a:spcBef>
                <a:spcPts val="0"/>
              </a:spcBef>
              <a:defRPr b="1" sz="1000">
                <a:solidFill>
                  <a:srgbClr val="000080"/>
                </a:solidFill>
                <a:latin typeface="Courier New"/>
                <a:ea typeface="Courier New"/>
                <a:cs typeface="Courier New"/>
                <a:sym typeface="Courier New"/>
              </a:defRPr>
            </a:pPr>
            <a:r>
              <a:t>let </a:t>
            </a:r>
            <a:r>
              <a:rPr b="0">
                <a:solidFill>
                  <a:srgbClr val="458383"/>
                </a:solidFill>
              </a:rPr>
              <a:t>id </a:t>
            </a:r>
            <a:r>
              <a:rPr b="0">
                <a:solidFill>
                  <a:srgbClr val="000000"/>
                </a:solidFill>
              </a:rPr>
              <a:t>= </a:t>
            </a:r>
            <a:r>
              <a:rPr b="0">
                <a:solidFill>
                  <a:srgbClr val="0000FF"/>
                </a:solidFill>
              </a:rPr>
              <a:t>0</a:t>
            </a:r>
            <a:r>
              <a:rPr b="0">
                <a:solidFill>
                  <a:srgbClr val="000000"/>
                </a:solidFill>
              </a:rPr>
              <a:t>;</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p>
          <a:p>
            <a:pPr defTabSz="841247">
              <a:spcBef>
                <a:spcPts val="0"/>
              </a:spcBef>
              <a:defRPr b="1" sz="1000">
                <a:solidFill>
                  <a:srgbClr val="000080"/>
                </a:solidFill>
                <a:latin typeface="Courier New"/>
                <a:ea typeface="Courier New"/>
                <a:cs typeface="Courier New"/>
                <a:sym typeface="Courier New"/>
              </a:defRPr>
            </a:pPr>
            <a:r>
              <a:t>export function </a:t>
            </a:r>
            <a:r>
              <a:rPr b="0" i="1">
                <a:solidFill>
                  <a:srgbClr val="000000"/>
                </a:solidFill>
              </a:rPr>
              <a:t>addTodo</a:t>
            </a:r>
            <a:r>
              <a:rPr b="0">
                <a:solidFill>
                  <a:srgbClr val="000000"/>
                </a:solidFill>
              </a:rPr>
              <a:t>(text) {</a:t>
            </a:r>
            <a:endParaRPr>
              <a:solidFill>
                <a:srgbClr val="000000"/>
              </a:solidFill>
            </a:endParaRPr>
          </a:p>
          <a:p>
            <a:pPr defTabSz="841247">
              <a:spcBef>
                <a:spcPts val="0"/>
              </a:spcBef>
              <a:defRPr sz="1000">
                <a:solidFill>
                  <a:srgbClr val="000000"/>
                </a:solidFill>
                <a:latin typeface="Courier New"/>
                <a:ea typeface="Courier New"/>
                <a:cs typeface="Courier New"/>
                <a:sym typeface="Courier New"/>
              </a:defRPr>
            </a:pPr>
            <a:r>
              <a:t>   </a:t>
            </a:r>
            <a:r>
              <a:rPr b="1">
                <a:solidFill>
                  <a:srgbClr val="000080"/>
                </a:solidFill>
              </a:rPr>
              <a:t>return </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type</a:t>
            </a:r>
            <a:r>
              <a:t>: </a:t>
            </a:r>
            <a:r>
              <a:rPr b="1">
                <a:solidFill>
                  <a:srgbClr val="008000"/>
                </a:solidFill>
              </a:rPr>
              <a:t>'add_todo'</a:t>
            </a:r>
            <a:r>
              <a:t>,</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payload</a:t>
            </a:r>
            <a:r>
              <a:t>: {</a:t>
            </a:r>
          </a:p>
          <a:p>
            <a:pPr defTabSz="841247">
              <a:spcBef>
                <a:spcPts val="0"/>
              </a:spcBef>
              <a:defRPr sz="1000">
                <a:solidFill>
                  <a:srgbClr val="000000"/>
                </a:solidFill>
                <a:latin typeface="Courier New"/>
                <a:ea typeface="Courier New"/>
                <a:cs typeface="Courier New"/>
                <a:sym typeface="Courier New"/>
              </a:defRPr>
            </a:pPr>
            <a:r>
              <a:t>           </a:t>
            </a:r>
            <a:r>
              <a:rPr b="1">
                <a:solidFill>
                  <a:srgbClr val="660E7A"/>
                </a:solidFill>
              </a:rPr>
              <a:t>id</a:t>
            </a:r>
            <a:r>
              <a:t>: </a:t>
            </a:r>
            <a:r>
              <a:rPr>
                <a:solidFill>
                  <a:srgbClr val="458383"/>
                </a:solidFill>
              </a:rPr>
              <a:t>id</a:t>
            </a:r>
            <a:r>
              <a:t>++,</a:t>
            </a:r>
          </a:p>
          <a:p>
            <a:pPr defTabSz="841247">
              <a:spcBef>
                <a:spcPts val="0"/>
              </a:spcBef>
              <a:defRPr sz="1000">
                <a:solidFill>
                  <a:srgbClr val="000000"/>
                </a:solidFill>
                <a:latin typeface="Courier New"/>
                <a:ea typeface="Courier New"/>
                <a:cs typeface="Courier New"/>
                <a:sym typeface="Courier New"/>
              </a:defRPr>
            </a:pPr>
            <a:r>
              <a:t>           text</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   }</a:t>
            </a:r>
          </a:p>
          <a:p>
            <a:pPr defTabSz="841247">
              <a:spcBef>
                <a:spcPts val="0"/>
              </a:spcBef>
              <a:defRPr sz="1000">
                <a:solidFill>
                  <a:srgbClr val="000000"/>
                </a:solidFill>
                <a:latin typeface="Courier New"/>
                <a:ea typeface="Courier New"/>
                <a:cs typeface="Courier New"/>
                <a:sym typeface="Courier New"/>
              </a:defRPr>
            </a:pPr>
            <a:r>
              <a:t>}</a:t>
            </a:r>
          </a:p>
        </p:txBody>
      </p:sp>
      <p:pic>
        <p:nvPicPr>
          <p:cNvPr id="309"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pic>
        <p:nvPicPr>
          <p:cNvPr id="310" name="image19.png" descr="image19.png"/>
          <p:cNvPicPr>
            <a:picLocks noChangeAspect="1"/>
          </p:cNvPicPr>
          <p:nvPr/>
        </p:nvPicPr>
        <p:blipFill>
          <a:blip r:embed="rId3">
            <a:extLst/>
          </a:blip>
          <a:stretch>
            <a:fillRect/>
          </a:stretch>
        </p:blipFill>
        <p:spPr>
          <a:xfrm>
            <a:off x="6555744" y="179373"/>
            <a:ext cx="1221539" cy="1104000"/>
          </a:xfrm>
          <a:prstGeom prst="rect">
            <a:avLst/>
          </a:prstGeom>
          <a:ln w="12700">
            <a:miter lim="400000"/>
          </a:ln>
        </p:spPr>
      </p:pic>
      <p:sp>
        <p:nvSpPr>
          <p:cNvPr id="311" name="Shape 311"/>
          <p:cNvSpPr txBox="1"/>
          <p:nvPr/>
        </p:nvSpPr>
        <p:spPr>
          <a:xfrm>
            <a:off x="3520722" y="1925775"/>
            <a:ext cx="5587806" cy="2424982"/>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a:lnSpc>
                <a:spcPct val="115000"/>
              </a:lnSpc>
              <a:defRPr sz="1100">
                <a:solidFill>
                  <a:srgbClr val="585858"/>
                </a:solidFill>
                <a:latin typeface="+mn-lt"/>
                <a:ea typeface="+mn-ea"/>
                <a:cs typeface="+mn-cs"/>
                <a:sym typeface="Arial"/>
              </a:defRPr>
            </a:pPr>
            <a:r>
              <a:t>// action-creator.test.js</a:t>
            </a:r>
            <a:endParaRPr sz="1800"/>
          </a:p>
          <a:p>
            <a:pPr>
              <a:lnSpc>
                <a:spcPct val="115000"/>
              </a:lnSpc>
              <a:defRPr b="1" sz="1000">
                <a:solidFill>
                  <a:srgbClr val="000080"/>
                </a:solidFill>
                <a:latin typeface="Courier New"/>
                <a:ea typeface="Courier New"/>
                <a:cs typeface="Courier New"/>
                <a:sym typeface="Courier New"/>
              </a:defRPr>
            </a:pPr>
            <a:r>
              <a:t>import </a:t>
            </a:r>
            <a:r>
              <a:rPr b="0">
                <a:solidFill>
                  <a:srgbClr val="000000"/>
                </a:solidFill>
              </a:rPr>
              <a:t>{ </a:t>
            </a:r>
            <a:r>
              <a:rPr b="0" i="1">
                <a:solidFill>
                  <a:srgbClr val="000000"/>
                </a:solidFill>
              </a:rPr>
              <a:t>addTodo </a:t>
            </a:r>
            <a:r>
              <a:rPr b="0">
                <a:solidFill>
                  <a:srgbClr val="000000"/>
                </a:solidFill>
              </a:rPr>
              <a:t>} </a:t>
            </a:r>
            <a:r>
              <a:t>from </a:t>
            </a:r>
            <a:r>
              <a:rPr>
                <a:solidFill>
                  <a:srgbClr val="008000"/>
                </a:solidFill>
              </a:rPr>
              <a:t>'./action-creator'</a:t>
            </a:r>
            <a:r>
              <a:rPr b="0">
                <a:solidFill>
                  <a:srgbClr val="000000"/>
                </a:solidFill>
              </a:rP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describe(</a:t>
            </a:r>
            <a:r>
              <a:rPr b="1">
                <a:solidFill>
                  <a:srgbClr val="008000"/>
                </a:solidFill>
              </a:rPr>
              <a:t>'action-creators'</a:t>
            </a:r>
            <a:r>
              <a:t>, () =&gt; {</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it(</a:t>
            </a:r>
            <a:r>
              <a:rPr b="1">
                <a:solidFill>
                  <a:srgbClr val="008000"/>
                </a:solidFill>
              </a:rPr>
              <a:t>'should return todo with passed text and generated id'</a:t>
            </a:r>
            <a:r>
              <a:t>, () =&gt; {</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rPr>
                <a:solidFill>
                  <a:srgbClr val="458383"/>
                </a:solidFill>
              </a:rPr>
              <a:t>text </a:t>
            </a:r>
            <a:r>
              <a:t>= </a:t>
            </a:r>
            <a:r>
              <a:rPr b="1">
                <a:solidFill>
                  <a:srgbClr val="008000"/>
                </a:solidFill>
              </a:rPr>
              <a:t>'write test'</a:t>
            </a:r>
            <a:r>
              <a:t>;</a:t>
            </a:r>
            <a:endParaRPr sz="1800">
              <a:solidFill>
                <a:srgbClr val="585858"/>
              </a:solidFill>
            </a:endParaRPr>
          </a:p>
          <a:p>
            <a:pPr>
              <a:lnSpc>
                <a:spcPct val="115000"/>
              </a:lnSpc>
              <a:defRPr sz="1000">
                <a:latin typeface="Courier New"/>
                <a:ea typeface="Courier New"/>
                <a:cs typeface="Courier New"/>
                <a:sym typeface="Courier New"/>
              </a:defRPr>
            </a:pPr>
            <a:r>
              <a:t>       </a:t>
            </a:r>
            <a:r>
              <a:rPr b="1">
                <a:solidFill>
                  <a:srgbClr val="000080"/>
                </a:solidFill>
              </a:rPr>
              <a:t>const </a:t>
            </a:r>
            <a:r>
              <a:t>addTodoAction = </a:t>
            </a:r>
            <a:r>
              <a:rPr i="1"/>
              <a:t>addTodo</a:t>
            </a:r>
            <a:r>
              <a:t>(</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p>
          <a:p>
            <a:pPr>
              <a:lnSpc>
                <a:spcPct val="115000"/>
              </a:lnSpc>
              <a:defRPr sz="1000">
                <a:latin typeface="Courier New"/>
                <a:ea typeface="Courier New"/>
                <a:cs typeface="Courier New"/>
                <a:sym typeface="Courier New"/>
              </a:defRPr>
            </a:pPr>
            <a:r>
              <a:t>       expect(addTodoAction.</a:t>
            </a:r>
            <a:r>
              <a:rPr b="1">
                <a:solidFill>
                  <a:srgbClr val="660E7A"/>
                </a:solidFill>
              </a:rPr>
              <a:t>type</a:t>
            </a:r>
            <a:r>
              <a:t>).toBe(</a:t>
            </a:r>
            <a:r>
              <a:rPr b="1">
                <a:solidFill>
                  <a:srgbClr val="008000"/>
                </a:solidFill>
              </a:rPr>
              <a:t>'add_todo'</a:t>
            </a:r>
            <a:r>
              <a:t>);</a:t>
            </a:r>
            <a:endParaRPr sz="1800">
              <a:solidFill>
                <a:srgbClr val="585858"/>
              </a:solidFill>
            </a:endParaRPr>
          </a:p>
          <a:p>
            <a:pPr>
              <a:lnSpc>
                <a:spcPct val="115000"/>
              </a:lnSpc>
              <a:defRPr sz="1000">
                <a:latin typeface="Courier New"/>
                <a:ea typeface="Courier New"/>
                <a:cs typeface="Courier New"/>
                <a:sym typeface="Courier New"/>
              </a:defRPr>
            </a:pPr>
            <a:r>
              <a:t>       expect(</a:t>
            </a:r>
            <a:r>
              <a:rPr b="1">
                <a:solidFill>
                  <a:srgbClr val="000080"/>
                </a:solidFill>
              </a:rPr>
              <a:t>typeof </a:t>
            </a:r>
            <a:r>
              <a:t>addTodoAction.</a:t>
            </a:r>
            <a:r>
              <a:rPr b="1">
                <a:solidFill>
                  <a:srgbClr val="660E7A"/>
                </a:solidFill>
              </a:rPr>
              <a:t>payload</a:t>
            </a:r>
            <a:r>
              <a:t>.</a:t>
            </a:r>
            <a:r>
              <a:rPr b="1">
                <a:solidFill>
                  <a:srgbClr val="660E7A"/>
                </a:solidFill>
              </a:rPr>
              <a:t>id</a:t>
            </a:r>
            <a:r>
              <a:t>).toBe(</a:t>
            </a:r>
            <a:r>
              <a:rPr b="1">
                <a:solidFill>
                  <a:srgbClr val="008000"/>
                </a:solidFill>
              </a:rPr>
              <a:t>'number'</a:t>
            </a:r>
            <a:r>
              <a:t>);</a:t>
            </a:r>
            <a:endParaRPr sz="1800">
              <a:solidFill>
                <a:srgbClr val="585858"/>
              </a:solidFill>
            </a:endParaRPr>
          </a:p>
          <a:p>
            <a:pPr>
              <a:lnSpc>
                <a:spcPct val="115000"/>
              </a:lnSpc>
              <a:defRPr sz="1000">
                <a:latin typeface="Courier New"/>
                <a:ea typeface="Courier New"/>
                <a:cs typeface="Courier New"/>
                <a:sym typeface="Courier New"/>
              </a:defRPr>
            </a:pPr>
            <a:r>
              <a:t>       expect(addTodoAction.</a:t>
            </a:r>
            <a:r>
              <a:rPr b="1">
                <a:solidFill>
                  <a:srgbClr val="660E7A"/>
                </a:solidFill>
              </a:rPr>
              <a:t>payload</a:t>
            </a:r>
            <a:r>
              <a:t>.text).toBe(</a:t>
            </a:r>
            <a:r>
              <a:rPr>
                <a:solidFill>
                  <a:srgbClr val="458383"/>
                </a:solidFill>
              </a:rPr>
              <a:t>text</a:t>
            </a:r>
            <a:r>
              <a:t>);</a:t>
            </a:r>
            <a:endParaRPr sz="1800">
              <a:solidFill>
                <a:srgbClr val="585858"/>
              </a:solidFill>
            </a:endParaRPr>
          </a:p>
          <a:p>
            <a:pPr>
              <a:lnSpc>
                <a:spcPct val="115000"/>
              </a:lnSpc>
              <a:defRPr sz="1000">
                <a:latin typeface="Courier New"/>
                <a:ea typeface="Courier New"/>
                <a:cs typeface="Courier New"/>
                <a:sym typeface="Courier New"/>
              </a:defRPr>
            </a:pPr>
            <a:r>
              <a:t>   });</a:t>
            </a:r>
            <a:endParaRPr sz="1800">
              <a:solidFill>
                <a:srgbClr val="585858"/>
              </a:solidFill>
            </a:endParaRPr>
          </a:p>
          <a:p>
            <a:pPr>
              <a:lnSpc>
                <a:spcPct val="115000"/>
              </a:lnSpc>
              <a:defRPr sz="1000">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txBox="1"/>
          <p:nvPr>
            <p:ph type="body" sz="quarter" idx="1"/>
          </p:nvPr>
        </p:nvSpPr>
        <p:spPr>
          <a:xfrm>
            <a:off x="1616866" y="3349656"/>
            <a:ext cx="4579866"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difference between Testing kinds</a:t>
            </a:r>
          </a:p>
        </p:txBody>
      </p:sp>
      <p:sp>
        <p:nvSpPr>
          <p:cNvPr id="145" name="Shape 145"/>
          <p:cNvSpPr/>
          <p:nvPr>
            <p:ph type="body" idx="16"/>
          </p:nvPr>
        </p:nvSpPr>
        <p:spPr>
          <a:xfrm>
            <a:off x="1616866" y="1556682"/>
            <a:ext cx="5182797"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Kind of testing</a:t>
            </a:r>
          </a:p>
        </p:txBody>
      </p:sp>
      <p:pic>
        <p:nvPicPr>
          <p:cNvPr id="146" name="image2.png" descr="image2.png"/>
          <p:cNvPicPr>
            <a:picLocks noChangeAspect="1"/>
          </p:cNvPicPr>
          <p:nvPr/>
        </p:nvPicPr>
        <p:blipFill>
          <a:blip r:embed="rId2">
            <a:extLst/>
          </a:blip>
          <a:stretch>
            <a:fillRect/>
          </a:stretch>
        </p:blipFill>
        <p:spPr>
          <a:xfrm>
            <a:off x="5475408" y="172913"/>
            <a:ext cx="2223342" cy="2223343"/>
          </a:xfrm>
          <a:prstGeom prst="rect">
            <a:avLst/>
          </a:prstGeom>
          <a:ln w="12700">
            <a:miter lim="400000"/>
          </a:ln>
        </p:spPr>
      </p:pic>
      <p:pic>
        <p:nvPicPr>
          <p:cNvPr id="147" name="image3.png" descr="image3.png"/>
          <p:cNvPicPr>
            <a:picLocks noChangeAspect="1"/>
          </p:cNvPicPr>
          <p:nvPr/>
        </p:nvPicPr>
        <p:blipFill>
          <a:blip r:embed="rId3">
            <a:extLst/>
          </a:blip>
          <a:stretch>
            <a:fillRect/>
          </a:stretch>
        </p:blipFill>
        <p:spPr>
          <a:xfrm>
            <a:off x="1614487" y="1792172"/>
            <a:ext cx="1692520" cy="1692523"/>
          </a:xfrm>
          <a:prstGeom prst="rect">
            <a:avLst/>
          </a:prstGeom>
          <a:ln w="12700">
            <a:miter lim="400000"/>
          </a:ln>
        </p:spPr>
      </p:pic>
      <p:pic>
        <p:nvPicPr>
          <p:cNvPr id="148" name="image4.png" descr="image4.png"/>
          <p:cNvPicPr>
            <a:picLocks noChangeAspect="1"/>
          </p:cNvPicPr>
          <p:nvPr/>
        </p:nvPicPr>
        <p:blipFill>
          <a:blip r:embed="rId4">
            <a:extLst/>
          </a:blip>
          <a:stretch>
            <a:fillRect/>
          </a:stretch>
        </p:blipFill>
        <p:spPr>
          <a:xfrm>
            <a:off x="3352882" y="2084515"/>
            <a:ext cx="1107834" cy="1107834"/>
          </a:xfrm>
          <a:prstGeom prst="rect">
            <a:avLst/>
          </a:prstGeom>
          <a:ln w="12700">
            <a:miter lim="400000"/>
          </a:ln>
        </p:spPr>
      </p:pic>
      <p:pic>
        <p:nvPicPr>
          <p:cNvPr id="149" name="image5.png" descr="image5.png"/>
          <p:cNvPicPr>
            <a:picLocks noChangeAspect="1"/>
          </p:cNvPicPr>
          <p:nvPr/>
        </p:nvPicPr>
        <p:blipFill>
          <a:blip r:embed="rId5">
            <a:extLst/>
          </a:blip>
          <a:stretch>
            <a:fillRect/>
          </a:stretch>
        </p:blipFill>
        <p:spPr>
          <a:xfrm>
            <a:off x="4506590" y="2086592"/>
            <a:ext cx="1212810" cy="121281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txBox="1"/>
          <p:nvPr>
            <p:ph type="title"/>
          </p:nvPr>
        </p:nvSpPr>
        <p:spPr>
          <a:xfrm>
            <a:off x="311699" y="445025"/>
            <a:ext cx="8520602" cy="572704"/>
          </a:xfrm>
          <a:prstGeom prst="rect">
            <a:avLst/>
          </a:prstGeom>
        </p:spPr>
        <p:txBody>
          <a:bodyPr/>
          <a:lstStyle>
            <a:lvl1pPr defTabSz="448055">
              <a:defRPr sz="1300"/>
            </a:lvl1pPr>
          </a:lstStyle>
          <a:p>
            <a:pPr/>
            <a:r>
              <a:t>Redux testing. Reducers</a:t>
            </a:r>
          </a:p>
        </p:txBody>
      </p:sp>
      <p:sp>
        <p:nvSpPr>
          <p:cNvPr id="314" name="Shape 314"/>
          <p:cNvSpPr txBox="1"/>
          <p:nvPr>
            <p:ph type="body" sz="quarter" idx="1"/>
          </p:nvPr>
        </p:nvSpPr>
        <p:spPr>
          <a:xfrm>
            <a:off x="2089697" y="2253150"/>
            <a:ext cx="4027506" cy="808804"/>
          </a:xfrm>
          <a:prstGeom prst="rect">
            <a:avLst/>
          </a:prstGeom>
        </p:spPr>
        <p:txBody>
          <a:bodyPr/>
          <a:lstStyle>
            <a:lvl1pPr>
              <a:defRPr sz="2400"/>
            </a:lvl1pPr>
          </a:lstStyle>
          <a:p>
            <a:pPr/>
            <a:r>
              <a:t>Big example, go to IDE...</a:t>
            </a:r>
          </a:p>
        </p:txBody>
      </p:sp>
      <p:pic>
        <p:nvPicPr>
          <p:cNvPr id="315" name="image15.png" descr="image15.png"/>
          <p:cNvPicPr>
            <a:picLocks noChangeAspect="1"/>
          </p:cNvPicPr>
          <p:nvPr/>
        </p:nvPicPr>
        <p:blipFill>
          <a:blip r:embed="rId2">
            <a:extLst/>
          </a:blip>
          <a:srcRect l="39448" t="17854" r="39417" b="38308"/>
          <a:stretch>
            <a:fillRect/>
          </a:stretch>
        </p:blipFill>
        <p:spPr>
          <a:xfrm>
            <a:off x="7933500" y="179372"/>
            <a:ext cx="1018454" cy="1104003"/>
          </a:xfrm>
          <a:prstGeom prst="rect">
            <a:avLst/>
          </a:prstGeom>
          <a:ln w="12700">
            <a:miter lim="400000"/>
          </a:ln>
        </p:spPr>
      </p:pic>
      <p:pic>
        <p:nvPicPr>
          <p:cNvPr id="316" name="image19.png" descr="image19.png"/>
          <p:cNvPicPr>
            <a:picLocks noChangeAspect="1"/>
          </p:cNvPicPr>
          <p:nvPr/>
        </p:nvPicPr>
        <p:blipFill>
          <a:blip r:embed="rId3">
            <a:extLst/>
          </a:blip>
          <a:stretch>
            <a:fillRect/>
          </a:stretch>
        </p:blipFill>
        <p:spPr>
          <a:xfrm>
            <a:off x="6555744" y="179373"/>
            <a:ext cx="1221539" cy="1104000"/>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Shape 318"/>
          <p:cNvSpPr txBox="1"/>
          <p:nvPr>
            <p:ph type="title"/>
          </p:nvPr>
        </p:nvSpPr>
        <p:spPr>
          <a:xfrm>
            <a:off x="311699" y="445025"/>
            <a:ext cx="8520602" cy="572704"/>
          </a:xfrm>
          <a:prstGeom prst="rect">
            <a:avLst/>
          </a:prstGeom>
        </p:spPr>
        <p:txBody>
          <a:bodyPr/>
          <a:lstStyle>
            <a:lvl1pPr defTabSz="877822">
              <a:defRPr sz="2600"/>
            </a:lvl1pPr>
          </a:lstStyle>
          <a:p>
            <a:pPr/>
            <a:r>
              <a:t>Examples</a:t>
            </a:r>
          </a:p>
        </p:txBody>
      </p:sp>
      <p:sp>
        <p:nvSpPr>
          <p:cNvPr id="319" name="Shape 319"/>
          <p:cNvSpPr txBox="1"/>
          <p:nvPr>
            <p:ph type="body" sz="quarter" idx="1"/>
          </p:nvPr>
        </p:nvSpPr>
        <p:spPr>
          <a:xfrm>
            <a:off x="311699" y="1152474"/>
            <a:ext cx="8520602" cy="717905"/>
          </a:xfrm>
          <a:prstGeom prst="rect">
            <a:avLst/>
          </a:prstGeom>
        </p:spPr>
        <p:txBody>
          <a:bodyPr/>
          <a:lstStyle/>
          <a:p>
            <a:pPr/>
            <a:r>
              <a:t>Can be found here </a:t>
            </a:r>
            <a:r>
              <a:rPr u="sng">
                <a:solidFill>
                  <a:srgbClr val="0000FF"/>
                </a:solidFill>
                <a:uFill>
                  <a:solidFill>
                    <a:srgbClr val="0000FF"/>
                  </a:solidFill>
                </a:uFill>
                <a:hlinkClick r:id="rId2" invalidUrl="" action="" tgtFrame="" tooltip="" history="1" highlightClick="0" endSnd="0"/>
              </a:rPr>
              <a:t>https://github.com/kitos/react-testing</a:t>
            </a:r>
          </a:p>
        </p:txBody>
      </p:sp>
      <p:sp>
        <p:nvSpPr>
          <p:cNvPr id="320" name="Shape 320"/>
          <p:cNvSpPr txBox="1"/>
          <p:nvPr/>
        </p:nvSpPr>
        <p:spPr>
          <a:xfrm>
            <a:off x="412149" y="2078125"/>
            <a:ext cx="8520602" cy="577614"/>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lvl1pPr defTabSz="877823">
              <a:defRPr sz="2688">
                <a:latin typeface="+mn-lt"/>
                <a:ea typeface="+mn-ea"/>
                <a:cs typeface="+mn-cs"/>
                <a:sym typeface="Arial"/>
              </a:defRPr>
            </a:lvl1pPr>
          </a:lstStyle>
          <a:p>
            <a:pPr/>
            <a:r>
              <a:t>Useful links</a:t>
            </a:r>
          </a:p>
        </p:txBody>
      </p:sp>
      <p:sp>
        <p:nvSpPr>
          <p:cNvPr id="321" name="Shape 321"/>
          <p:cNvSpPr txBox="1"/>
          <p:nvPr/>
        </p:nvSpPr>
        <p:spPr>
          <a:xfrm>
            <a:off x="311699" y="2858572"/>
            <a:ext cx="8520602" cy="1968420"/>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indent="228600">
              <a:lnSpc>
                <a:spcPct val="115000"/>
              </a:lnSpc>
              <a:spcBef>
                <a:spcPts val="1600"/>
              </a:spcBef>
              <a:defRPr sz="1800" u="sng">
                <a:solidFill>
                  <a:srgbClr val="0000FF"/>
                </a:solidFill>
                <a:uFill>
                  <a:solidFill>
                    <a:srgbClr val="0000FF"/>
                  </a:solidFill>
                </a:uFill>
                <a:latin typeface="+mn-lt"/>
                <a:ea typeface="+mn-ea"/>
                <a:cs typeface="+mn-cs"/>
                <a:sym typeface="Arial"/>
              </a:defRPr>
            </a:pPr>
            <a:r>
              <a:rPr>
                <a:hlinkClick r:id="rId3" invalidUrl="" action="" tgtFrame="" tooltip="" history="1" highlightClick="0" endSnd="0"/>
              </a:rPr>
              <a:t>http://redux.js.org/docs/recipes/WritingTests.html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n-lt"/>
                <a:ea typeface="+mn-ea"/>
                <a:cs typeface="+mn-cs"/>
                <a:sym typeface="Arial"/>
              </a:defRPr>
            </a:pPr>
            <a:r>
              <a:rPr>
                <a:hlinkClick r:id="rId4" invalidUrl="" action="" tgtFrame="" tooltip="" history="1" highlightClick="0" endSnd="0"/>
              </a:rPr>
              <a:t>https://facebook.github.io/jest/#getting-started</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n-lt"/>
                <a:ea typeface="+mn-ea"/>
                <a:cs typeface="+mn-cs"/>
                <a:sym typeface="Arial"/>
              </a:defRPr>
            </a:pPr>
            <a:r>
              <a:rPr>
                <a:hlinkClick r:id="rId5" invalidUrl="" action="" tgtFrame="" tooltip="" history="1" highlightClick="0" endSnd="0"/>
              </a:rPr>
              <a:t>http://airbnb.io/enzyme/index.html</a:t>
            </a:r>
            <a:endParaRPr>
              <a:solidFill>
                <a:srgbClr val="585858"/>
              </a:solidFill>
              <a:uFill>
                <a:solidFill>
                  <a:schemeClr val="accent5"/>
                </a:solidFill>
              </a:uFill>
            </a:endParaRPr>
          </a:p>
          <a:p>
            <a:pPr indent="228600">
              <a:lnSpc>
                <a:spcPct val="115000"/>
              </a:lnSpc>
              <a:spcBef>
                <a:spcPts val="1600"/>
              </a:spcBef>
              <a:defRPr sz="1800" u="sng">
                <a:solidFill>
                  <a:srgbClr val="0000FF"/>
                </a:solidFill>
                <a:uFill>
                  <a:solidFill>
                    <a:srgbClr val="0000FF"/>
                  </a:solidFill>
                </a:uFill>
                <a:latin typeface="+mn-lt"/>
                <a:ea typeface="+mn-ea"/>
                <a:cs typeface="+mn-cs"/>
                <a:sym typeface="Arial"/>
              </a:defRPr>
            </a:pPr>
            <a:r>
              <a:rPr>
                <a:hlinkClick r:id="rId6" invalidUrl="" action="" tgtFrame="" tooltip="" history="1" highlightClick="0" endSnd="0"/>
              </a:rPr>
              <a:t>https://facebook.github.io/react/docs/test-utils.html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txBox="1"/>
          <p:nvPr>
            <p:ph type="body" sz="quarter" idx="1"/>
          </p:nvPr>
        </p:nvSpPr>
        <p:spPr>
          <a:xfrm>
            <a:off x="1616866" y="3349656"/>
            <a:ext cx="4579866"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What difference between Testing kinds</a:t>
            </a:r>
          </a:p>
        </p:txBody>
      </p:sp>
      <p:sp>
        <p:nvSpPr>
          <p:cNvPr id="152" name="Shape 152"/>
          <p:cNvSpPr/>
          <p:nvPr>
            <p:ph type="body" idx="16"/>
          </p:nvPr>
        </p:nvSpPr>
        <p:spPr>
          <a:xfrm>
            <a:off x="1616866" y="1556682"/>
            <a:ext cx="5182797"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What is Unit testing?</a:t>
            </a:r>
          </a:p>
        </p:txBody>
      </p:sp>
      <p:pic>
        <p:nvPicPr>
          <p:cNvPr id="153" name="image2.png" descr="image2.png"/>
          <p:cNvPicPr>
            <a:picLocks noChangeAspect="1"/>
          </p:cNvPicPr>
          <p:nvPr/>
        </p:nvPicPr>
        <p:blipFill>
          <a:blip r:embed="rId2">
            <a:extLst/>
          </a:blip>
          <a:stretch>
            <a:fillRect/>
          </a:stretch>
        </p:blipFill>
        <p:spPr>
          <a:xfrm>
            <a:off x="5475408" y="172913"/>
            <a:ext cx="2223342" cy="22233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txBox="1"/>
          <p:nvPr>
            <p:ph type="body" sz="quarter" idx="1"/>
          </p:nvPr>
        </p:nvSpPr>
        <p:spPr>
          <a:xfrm>
            <a:off x="1614487" y="4562995"/>
            <a:ext cx="3578289"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RED – Green – Refactor Pattern</a:t>
            </a:r>
          </a:p>
        </p:txBody>
      </p:sp>
      <p:sp>
        <p:nvSpPr>
          <p:cNvPr id="156" name="Shape 156"/>
          <p:cNvSpPr/>
          <p:nvPr>
            <p:ph type="body" idx="16"/>
          </p:nvPr>
        </p:nvSpPr>
        <p:spPr>
          <a:xfrm>
            <a:off x="1614484" y="1062115"/>
            <a:ext cx="5182798"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TDD</a:t>
            </a:r>
          </a:p>
        </p:txBody>
      </p:sp>
      <p:pic>
        <p:nvPicPr>
          <p:cNvPr id="157" name="image6.png" descr="image6.png"/>
          <p:cNvPicPr>
            <a:picLocks noChangeAspect="1"/>
          </p:cNvPicPr>
          <p:nvPr/>
        </p:nvPicPr>
        <p:blipFill>
          <a:blip r:embed="rId2">
            <a:extLst/>
          </a:blip>
          <a:stretch>
            <a:fillRect/>
          </a:stretch>
        </p:blipFill>
        <p:spPr>
          <a:xfrm>
            <a:off x="2468445" y="1257670"/>
            <a:ext cx="3765309" cy="3213064"/>
          </a:xfrm>
          <a:prstGeom prst="rect">
            <a:avLst/>
          </a:prstGeom>
          <a:ln w="12700">
            <a:miter lim="400000"/>
          </a:ln>
        </p:spPr>
      </p:pic>
      <p:pic>
        <p:nvPicPr>
          <p:cNvPr id="158" name="image7.png" descr="image7.png"/>
          <p:cNvPicPr>
            <a:picLocks noChangeAspect="1"/>
          </p:cNvPicPr>
          <p:nvPr/>
        </p:nvPicPr>
        <p:blipFill>
          <a:blip r:embed="rId3">
            <a:extLst/>
          </a:blip>
          <a:stretch>
            <a:fillRect/>
          </a:stretch>
        </p:blipFill>
        <p:spPr>
          <a:xfrm>
            <a:off x="5849861" y="555749"/>
            <a:ext cx="1469785" cy="146978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txBox="1"/>
          <p:nvPr>
            <p:ph type="body" sz="quarter" idx="1"/>
          </p:nvPr>
        </p:nvSpPr>
        <p:spPr>
          <a:xfrm>
            <a:off x="1614486" y="4562995"/>
            <a:ext cx="3463500"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Behavior Driven development</a:t>
            </a:r>
          </a:p>
        </p:txBody>
      </p:sp>
      <p:sp>
        <p:nvSpPr>
          <p:cNvPr id="161" name="Shape 161"/>
          <p:cNvSpPr/>
          <p:nvPr>
            <p:ph type="body" idx="16"/>
          </p:nvPr>
        </p:nvSpPr>
        <p:spPr>
          <a:xfrm>
            <a:off x="1614484" y="1062115"/>
            <a:ext cx="5182798"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BDD</a:t>
            </a:r>
          </a:p>
        </p:txBody>
      </p:sp>
      <p:pic>
        <p:nvPicPr>
          <p:cNvPr id="162" name="image7.png" descr="image7.png"/>
          <p:cNvPicPr>
            <a:picLocks noChangeAspect="1"/>
          </p:cNvPicPr>
          <p:nvPr/>
        </p:nvPicPr>
        <p:blipFill>
          <a:blip r:embed="rId2">
            <a:extLst/>
          </a:blip>
          <a:stretch>
            <a:fillRect/>
          </a:stretch>
        </p:blipFill>
        <p:spPr>
          <a:xfrm>
            <a:off x="5849861" y="555749"/>
            <a:ext cx="1469785" cy="1469783"/>
          </a:xfrm>
          <a:prstGeom prst="rect">
            <a:avLst/>
          </a:prstGeom>
          <a:ln w="12700">
            <a:miter lim="400000"/>
          </a:ln>
        </p:spPr>
      </p:pic>
      <p:pic>
        <p:nvPicPr>
          <p:cNvPr id="163" name="image8.png" descr="image8.png"/>
          <p:cNvPicPr>
            <a:picLocks noChangeAspect="1"/>
          </p:cNvPicPr>
          <p:nvPr/>
        </p:nvPicPr>
        <p:blipFill>
          <a:blip r:embed="rId3">
            <a:extLst/>
          </a:blip>
          <a:stretch>
            <a:fillRect/>
          </a:stretch>
        </p:blipFill>
        <p:spPr>
          <a:xfrm>
            <a:off x="1345267" y="1519162"/>
            <a:ext cx="5974378" cy="283686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txBox="1"/>
          <p:nvPr>
            <p:ph type="body" sz="quarter" idx="1"/>
          </p:nvPr>
        </p:nvSpPr>
        <p:spPr>
          <a:xfrm>
            <a:off x="1614484" y="4562995"/>
            <a:ext cx="5710946"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Refactoring without unit tests calls ‘refucking’</a:t>
            </a:r>
          </a:p>
        </p:txBody>
      </p:sp>
      <p:sp>
        <p:nvSpPr>
          <p:cNvPr id="166" name="Shape 166"/>
          <p:cNvSpPr/>
          <p:nvPr>
            <p:ph type="body" idx="16"/>
          </p:nvPr>
        </p:nvSpPr>
        <p:spPr>
          <a:xfrm>
            <a:off x="1614484" y="1062115"/>
            <a:ext cx="5182798"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Refactoring</a:t>
            </a:r>
          </a:p>
        </p:txBody>
      </p:sp>
      <p:pic>
        <p:nvPicPr>
          <p:cNvPr id="167" name="image7.png" descr="image7.png"/>
          <p:cNvPicPr>
            <a:picLocks noChangeAspect="1"/>
          </p:cNvPicPr>
          <p:nvPr/>
        </p:nvPicPr>
        <p:blipFill>
          <a:blip r:embed="rId2">
            <a:extLst/>
          </a:blip>
          <a:stretch>
            <a:fillRect/>
          </a:stretch>
        </p:blipFill>
        <p:spPr>
          <a:xfrm>
            <a:off x="5849861" y="555749"/>
            <a:ext cx="1469785" cy="1469783"/>
          </a:xfrm>
          <a:prstGeom prst="rect">
            <a:avLst/>
          </a:prstGeom>
          <a:ln w="12700">
            <a:miter lim="400000"/>
          </a:ln>
        </p:spPr>
      </p:pic>
      <p:pic>
        <p:nvPicPr>
          <p:cNvPr id="168" name="image1.jpeg" descr="image1.jpeg"/>
          <p:cNvPicPr>
            <a:picLocks noChangeAspect="1"/>
          </p:cNvPicPr>
          <p:nvPr/>
        </p:nvPicPr>
        <p:blipFill>
          <a:blip r:embed="rId3">
            <a:extLst/>
          </a:blip>
          <a:stretch>
            <a:fillRect/>
          </a:stretch>
        </p:blipFill>
        <p:spPr>
          <a:xfrm>
            <a:off x="1614487" y="1545417"/>
            <a:ext cx="4602042" cy="299132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txBox="1"/>
          <p:nvPr>
            <p:ph type="body" sz="quarter" idx="1"/>
          </p:nvPr>
        </p:nvSpPr>
        <p:spPr>
          <a:xfrm>
            <a:off x="1614485" y="4562995"/>
            <a:ext cx="3709001" cy="270078"/>
          </a:xfrm>
          <a:prstGeom prst="rect">
            <a:avLst/>
          </a:prstGeom>
          <a:solidFill>
            <a:srgbClr val="39C2D7"/>
          </a:solidFill>
        </p:spPr>
        <p:txBody>
          <a:bodyPr lIns="27432" tIns="27432" rIns="27432" bIns="27432"/>
          <a:lstStyle>
            <a:lvl1pPr defTabSz="322324">
              <a:spcBef>
                <a:spcPts val="0"/>
              </a:spcBef>
              <a:defRPr sz="1100">
                <a:solidFill>
                  <a:srgbClr val="FFFFFF"/>
                </a:solidFill>
                <a:latin typeface="Arial Black"/>
                <a:ea typeface="Arial Black"/>
                <a:cs typeface="Arial Black"/>
                <a:sym typeface="Arial Black"/>
              </a:defRPr>
            </a:lvl1pPr>
          </a:lstStyle>
          <a:p>
            <a:pPr/>
            <a:r>
              <a:t>Javascript testing frameworks</a:t>
            </a:r>
          </a:p>
        </p:txBody>
      </p:sp>
      <p:sp>
        <p:nvSpPr>
          <p:cNvPr id="171" name="Shape 171"/>
          <p:cNvSpPr/>
          <p:nvPr>
            <p:ph type="body" idx="16"/>
          </p:nvPr>
        </p:nvSpPr>
        <p:spPr>
          <a:xfrm>
            <a:off x="1614484" y="1062115"/>
            <a:ext cx="5182798" cy="457051"/>
          </a:xfrm>
          <a:prstGeom prst="rect">
            <a:avLst/>
          </a:prstGeom>
          <a:extLst>
            <a:ext uri="{C572A759-6A51-4108-AA02-DFA0A04FC94B}">
              <ma14:wrappingTextBoxFlag xmlns:ma14="http://schemas.microsoft.com/office/mac/drawingml/2011/main" val="1"/>
            </a:ext>
          </a:extLst>
        </p:spPr>
        <p:txBody>
          <a:bodyPr/>
          <a:lstStyle>
            <a:lvl1pPr defTabSz="253745">
              <a:lnSpc>
                <a:spcPct val="80000"/>
              </a:lnSpc>
              <a:spcBef>
                <a:spcPts val="0"/>
              </a:spcBef>
              <a:defRPr spc="-200" sz="2200">
                <a:solidFill>
                  <a:srgbClr val="464547"/>
                </a:solidFill>
                <a:latin typeface="Arial Black"/>
                <a:ea typeface="Arial Black"/>
                <a:cs typeface="Arial Black"/>
                <a:sym typeface="Arial Black"/>
              </a:defRPr>
            </a:lvl1pPr>
          </a:lstStyle>
          <a:p>
            <a:pPr/>
            <a:r>
              <a:t>JavaScript Unit Test</a:t>
            </a:r>
          </a:p>
        </p:txBody>
      </p:sp>
      <p:pic>
        <p:nvPicPr>
          <p:cNvPr id="172" name="image7.png" descr="image7.png"/>
          <p:cNvPicPr>
            <a:picLocks noChangeAspect="1"/>
          </p:cNvPicPr>
          <p:nvPr/>
        </p:nvPicPr>
        <p:blipFill>
          <a:blip r:embed="rId2">
            <a:extLst/>
          </a:blip>
          <a:stretch>
            <a:fillRect/>
          </a:stretch>
        </p:blipFill>
        <p:spPr>
          <a:xfrm>
            <a:off x="5849861" y="555749"/>
            <a:ext cx="1469785" cy="1469783"/>
          </a:xfrm>
          <a:prstGeom prst="rect">
            <a:avLst/>
          </a:prstGeom>
          <a:ln w="12700">
            <a:miter lim="400000"/>
          </a:ln>
        </p:spPr>
      </p:pic>
      <p:pic>
        <p:nvPicPr>
          <p:cNvPr id="173" name="image9.png" descr="image9.png"/>
          <p:cNvPicPr>
            <a:picLocks noChangeAspect="1"/>
          </p:cNvPicPr>
          <p:nvPr/>
        </p:nvPicPr>
        <p:blipFill>
          <a:blip r:embed="rId3">
            <a:extLst/>
          </a:blip>
          <a:stretch>
            <a:fillRect/>
          </a:stretch>
        </p:blipFill>
        <p:spPr>
          <a:xfrm>
            <a:off x="1418495" y="2179709"/>
            <a:ext cx="3166698" cy="1722742"/>
          </a:xfrm>
          <a:prstGeom prst="rect">
            <a:avLst/>
          </a:prstGeom>
          <a:ln w="12700">
            <a:miter lim="400000"/>
          </a:ln>
        </p:spPr>
      </p:pic>
      <p:pic>
        <p:nvPicPr>
          <p:cNvPr id="174" name="image10.png" descr="image10.png"/>
          <p:cNvPicPr>
            <a:picLocks noChangeAspect="1"/>
          </p:cNvPicPr>
          <p:nvPr/>
        </p:nvPicPr>
        <p:blipFill>
          <a:blip r:embed="rId4">
            <a:extLst/>
          </a:blip>
          <a:stretch>
            <a:fillRect/>
          </a:stretch>
        </p:blipFill>
        <p:spPr>
          <a:xfrm>
            <a:off x="5967140" y="2257137"/>
            <a:ext cx="1799497" cy="1799496"/>
          </a:xfrm>
          <a:prstGeom prst="rect">
            <a:avLst/>
          </a:prstGeom>
          <a:ln w="12700">
            <a:miter lim="400000"/>
          </a:ln>
        </p:spPr>
      </p:pic>
      <p:pic>
        <p:nvPicPr>
          <p:cNvPr id="175" name="image11.png" descr="image11.png"/>
          <p:cNvPicPr>
            <a:picLocks noChangeAspect="1"/>
          </p:cNvPicPr>
          <p:nvPr/>
        </p:nvPicPr>
        <p:blipFill>
          <a:blip r:embed="rId5">
            <a:extLst/>
          </a:blip>
          <a:stretch>
            <a:fillRect/>
          </a:stretch>
        </p:blipFill>
        <p:spPr>
          <a:xfrm>
            <a:off x="4551291" y="2333151"/>
            <a:ext cx="1415853" cy="141585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a:ea typeface="Helvetica"/>
        <a:cs typeface="Helvetica"/>
      </a:majorFont>
      <a:minorFont>
        <a:latin typeface="Arial"/>
        <a:ea typeface="Arial"/>
        <a:cs typeface="Arial"/>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light-2">
  <a:themeElements>
    <a:clrScheme name="simple-light-2">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light-2">
      <a:majorFont>
        <a:latin typeface="Helvetica"/>
        <a:ea typeface="Helvetica"/>
        <a:cs typeface="Helvetica"/>
      </a:majorFont>
      <a:minorFont>
        <a:latin typeface="Arial"/>
        <a:ea typeface="Arial"/>
        <a:cs typeface="Arial"/>
      </a:minorFont>
    </a:fontScheme>
    <a:fmtScheme name="simple-light-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