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React построен на идее веб компонентов.</a:t>
            </a:r>
          </a:p>
          <a:p>
            <a:pPr>
              <a:defRPr sz="1100"/>
            </a:pPr>
            <a:r>
              <a:t>Компонент принимает данные на вход в виде props, и генерирует HTML.</a:t>
            </a:r>
          </a:p>
          <a:p>
            <a:pPr>
              <a:defRPr sz="1100"/>
            </a:pPr>
            <a:r>
              <a:t>Этот простой подход обеспечивает простое тестирование приложений.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-- framework-independent:</a:t>
            </a:r>
          </a:p>
          <a:p>
            <a:pPr>
              <a:defRPr sz="1100"/>
            </a:pPr>
            <a:r>
              <a:t>Mocha - Mature, most popular, highly configurable, large community</a:t>
            </a:r>
          </a:p>
          <a:p>
            <a:pPr>
              <a:defRPr sz="1100"/>
            </a:pPr>
            <a:r>
              <a:t>Jasmine - very similar to Mocha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-- related to React:</a:t>
            </a:r>
          </a:p>
          <a:p>
            <a:pPr>
              <a:defRPr sz="1100"/>
            </a:pPr>
            <a:r>
              <a:t>Jest - from Facebook, based on Jasmine, has some specific features for testing React. Interestingly, but it’s not the most popular for testing React.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--others:</a:t>
            </a:r>
          </a:p>
          <a:p>
            <a:pPr>
              <a:defRPr sz="1100"/>
            </a:pPr>
            <a:r>
              <a:t>Tape - the minimal, the simplest on the list</a:t>
            </a:r>
          </a:p>
          <a:p>
            <a:pPr>
              <a:defRPr sz="1100"/>
            </a:pPr>
            <a:r>
              <a:t>AVA - concurrent test run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4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4" cy="79260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8" y="1106125"/>
            <a:ext cx="8520604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4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1616867" y="4091709"/>
            <a:ext cx="4800604" cy="2857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lnSpc>
                <a:spcPct val="100000"/>
              </a:lnSpc>
              <a:spcBef>
                <a:spcPts val="300"/>
              </a:spcBef>
              <a:defRPr cap="all" sz="1200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defTabSz="342900">
              <a:lnSpc>
                <a:spcPct val="100000"/>
              </a:lnSpc>
              <a:spcBef>
                <a:spcPts val="300"/>
              </a:spcBef>
              <a:defRPr cap="all" sz="1200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defTabSz="342900">
              <a:lnSpc>
                <a:spcPct val="100000"/>
              </a:lnSpc>
              <a:spcBef>
                <a:spcPts val="300"/>
              </a:spcBef>
              <a:defRPr cap="all" sz="1200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defTabSz="342900">
              <a:lnSpc>
                <a:spcPct val="100000"/>
              </a:lnSpc>
              <a:spcBef>
                <a:spcPts val="300"/>
              </a:spcBef>
              <a:defRPr cap="all" sz="1200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defTabSz="342900">
              <a:lnSpc>
                <a:spcPct val="100000"/>
              </a:lnSpc>
              <a:spcBef>
                <a:spcPts val="300"/>
              </a:spcBef>
              <a:defRPr cap="all" sz="1200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/>
          <p:nvPr>
            <p:ph type="body" sz="quarter" idx="13"/>
          </p:nvPr>
        </p:nvSpPr>
        <p:spPr>
          <a:xfrm>
            <a:off x="1616866" y="3349656"/>
            <a:ext cx="2537224" cy="270078"/>
          </a:xfrm>
          <a:prstGeom prst="rect">
            <a:avLst/>
          </a:prstGeom>
          <a:solidFill>
            <a:srgbClr val="39C2D7"/>
          </a:solidFill>
        </p:spPr>
        <p:txBody>
          <a:bodyPr lIns="27432" tIns="27432" rIns="27432" bIns="27432"/>
          <a:lstStyle/>
          <a:p>
            <a:pPr/>
          </a:p>
        </p:txBody>
      </p:sp>
      <p:sp>
        <p:nvSpPr>
          <p:cNvPr id="109" name="Shape 109"/>
          <p:cNvSpPr/>
          <p:nvPr>
            <p:ph type="pic" sz="quarter" idx="14"/>
          </p:nvPr>
        </p:nvSpPr>
        <p:spPr>
          <a:xfrm>
            <a:off x="1613910" y="378617"/>
            <a:ext cx="932628" cy="34368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0" name="Shape 110"/>
          <p:cNvSpPr/>
          <p:nvPr>
            <p:ph type="pic" sz="quarter" idx="15"/>
          </p:nvPr>
        </p:nvSpPr>
        <p:spPr>
          <a:xfrm>
            <a:off x="2857761" y="378617"/>
            <a:ext cx="1058698" cy="3441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hape 111"/>
          <p:cNvSpPr/>
          <p:nvPr/>
        </p:nvSpPr>
        <p:spPr>
          <a:xfrm>
            <a:off x="2697814" y="428623"/>
            <a:ext cx="5" cy="260539"/>
          </a:xfrm>
          <a:prstGeom prst="line">
            <a:avLst/>
          </a:prstGeom>
          <a:ln w="12700">
            <a:solidFill>
              <a:srgbClr val="CCCCC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6"/>
          </p:nvPr>
        </p:nvSpPr>
        <p:spPr>
          <a:xfrm>
            <a:off x="1616866" y="1556682"/>
            <a:ext cx="5182797" cy="463593"/>
          </a:xfrm>
          <a:prstGeom prst="rect">
            <a:avLst/>
          </a:prstGeom>
        </p:spPr>
        <p:txBody>
          <a:bodyPr lIns="34289" tIns="34289" rIns="34289" bIns="34289"/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5856741" y="4669473"/>
            <a:ext cx="201160" cy="195579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1657350" y="1597817"/>
            <a:ext cx="5829300" cy="1102521"/>
          </a:xfrm>
          <a:prstGeom prst="rect">
            <a:avLst/>
          </a:prstGeom>
        </p:spPr>
        <p:txBody>
          <a:bodyPr lIns="68566" tIns="68566" rIns="68566" bIns="68566" anchor="ctr"/>
          <a:lstStyle>
            <a:lvl1pPr algn="ctr" defTabSz="685800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68566" tIns="68566" rIns="68566" bIns="68566"/>
          <a:lstStyle>
            <a:lvl1pPr algn="ctr" defTabSz="685800">
              <a:lnSpc>
                <a:spcPct val="100000"/>
              </a:lnSpc>
              <a:spcBef>
                <a:spcPts val="4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defTabSz="685800">
              <a:lnSpc>
                <a:spcPct val="100000"/>
              </a:lnSpc>
              <a:spcBef>
                <a:spcPts val="400"/>
              </a:spcBef>
              <a:buSzPct val="100000"/>
              <a:buChar char="o"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defTabSz="6858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defTabSz="685800">
              <a:lnSpc>
                <a:spcPct val="100000"/>
              </a:lnSpc>
              <a:spcBef>
                <a:spcPts val="400"/>
              </a:spcBef>
              <a:buSzPct val="100000"/>
              <a:buChar char="●"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defTabSz="685800">
              <a:lnSpc>
                <a:spcPct val="100000"/>
              </a:lnSpc>
              <a:spcBef>
                <a:spcPts val="400"/>
              </a:spcBef>
              <a:buSzPct val="100000"/>
              <a:buChar char="o"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6057900" y="4767845"/>
            <a:ext cx="291095" cy="272678"/>
          </a:xfrm>
          <a:prstGeom prst="rect">
            <a:avLst/>
          </a:prstGeom>
        </p:spPr>
        <p:txBody>
          <a:bodyPr lIns="68566" tIns="68566" rIns="68566" bIns="68566"/>
          <a:lstStyle>
            <a:lvl1pPr algn="l"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7"/>
            <a:ext cx="8520604" cy="84180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4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>
            <p:ph type="body" sz="half" idx="13"/>
          </p:nvPr>
        </p:nvSpPr>
        <p:spPr>
          <a:xfrm>
            <a:off x="4832396" y="1152475"/>
            <a:ext cx="3999906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4" cy="317940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5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572000" y="-128"/>
            <a:ext cx="4572000" cy="5143507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body" sz="half" idx="13"/>
          </p:nvPr>
        </p:nvSpPr>
        <p:spPr>
          <a:xfrm>
            <a:off x="4939500" y="724071"/>
            <a:ext cx="3837000" cy="3695108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</a:lvl1pPr>
            <a:lvl2pPr>
              <a:lnSpc>
                <a:spcPct val="100000"/>
              </a:lnSpc>
              <a:spcBef>
                <a:spcPts val="0"/>
              </a:spcBef>
            </a:lvl2pPr>
            <a:lvl3pPr>
              <a:lnSpc>
                <a:spcPct val="100000"/>
              </a:lnSpc>
              <a:spcBef>
                <a:spcPts val="0"/>
              </a:spcBef>
            </a:lvl3pPr>
            <a:lvl4pPr>
              <a:lnSpc>
                <a:spcPct val="100000"/>
              </a:lnSpc>
              <a:spcBef>
                <a:spcPts val="0"/>
              </a:spcBef>
            </a:lvl4pPr>
            <a:lvl5pPr>
              <a:lnSpc>
                <a:spcPct val="100000"/>
              </a:lnSpc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4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54" y="4700822"/>
            <a:ext cx="336806" cy="318388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 anchor="ctr">
            <a:sp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kitos/react-testing" TargetMode="External"/><Relationship Id="rId3" Type="http://schemas.openxmlformats.org/officeDocument/2006/relationships/hyperlink" Target="http://redux.js.org/docs/recipes/WritingTests.html" TargetMode="External"/><Relationship Id="rId4" Type="http://schemas.openxmlformats.org/officeDocument/2006/relationships/hyperlink" Target="https://facebook.github.io/jest/#getting-started" TargetMode="External"/><Relationship Id="rId5" Type="http://schemas.openxmlformats.org/officeDocument/2006/relationships/hyperlink" Target="http://airbnb.io/enzyme/index.html" TargetMode="External"/><Relationship Id="rId6" Type="http://schemas.openxmlformats.org/officeDocument/2006/relationships/hyperlink" Target="https://facebook.github.io/react/docs/test-utils.htm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657350" y="1597817"/>
            <a:ext cx="5829300" cy="1102521"/>
          </a:xfrm>
          <a:prstGeom prst="rect">
            <a:avLst/>
          </a:prstGeom>
        </p:spPr>
        <p:txBody>
          <a:bodyPr lIns="34274" tIns="34274" rIns="34274" bIns="34274"/>
          <a:lstStyle/>
          <a:p>
            <a:pPr/>
            <a:r>
              <a:t> </a:t>
            </a:r>
          </a:p>
        </p:txBody>
      </p:sp>
      <p:sp>
        <p:nvSpPr>
          <p:cNvPr id="132" name="Shape 132"/>
          <p:cNvSpPr txBox="1"/>
          <p:nvPr>
            <p:ph type="body" sz="quarter" idx="1"/>
          </p:nvPr>
        </p:nvSpPr>
        <p:spPr>
          <a:xfrm>
            <a:off x="2171699" y="2914650"/>
            <a:ext cx="4800602" cy="1314450"/>
          </a:xfrm>
          <a:prstGeom prst="rect">
            <a:avLst/>
          </a:prstGeom>
        </p:spPr>
        <p:txBody>
          <a:bodyPr lIns="34274" tIns="34274" rIns="34274" bIns="34274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3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14811" t="0" r="14811" b="0"/>
          <a:stretch>
            <a:fillRect/>
          </a:stretch>
        </p:blipFill>
        <p:spPr>
          <a:xfrm>
            <a:off x="-157" y="-838974"/>
            <a:ext cx="9144224" cy="682144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 txBox="1"/>
          <p:nvPr/>
        </p:nvSpPr>
        <p:spPr>
          <a:xfrm>
            <a:off x="2441024" y="269510"/>
            <a:ext cx="4261954" cy="81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6" tIns="68566" rIns="68566" bIns="68566">
            <a:spAutoFit/>
          </a:bodyPr>
          <a:lstStyle>
            <a:lvl1pPr algn="ctr" defTabSz="685800">
              <a:defRPr b="1" sz="4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 React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666269" y="4054218"/>
            <a:ext cx="5829307" cy="530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6" tIns="68566" rIns="68566" bIns="68566">
            <a:spAutoFit/>
          </a:bodyPr>
          <a:lstStyle>
            <a:lvl1pPr algn="ctr" defTabSz="685800">
              <a:defRPr i="1" sz="260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defRPr>
            </a:lvl1pPr>
          </a:lstStyle>
          <a:p>
            <a:pPr/>
            <a:r>
              <a:t>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body" sz="quarter" idx="1"/>
          </p:nvPr>
        </p:nvSpPr>
        <p:spPr>
          <a:xfrm>
            <a:off x="1616867" y="3349656"/>
            <a:ext cx="2631253" cy="270078"/>
          </a:xfrm>
          <a:prstGeom prst="rect">
            <a:avLst/>
          </a:prstGeom>
          <a:solidFill>
            <a:srgbClr val="39C2D7"/>
          </a:solidFill>
        </p:spPr>
        <p:txBody>
          <a:bodyPr lIns="27432" tIns="27432" rIns="27432" bIns="27432"/>
          <a:lstStyle>
            <a:lvl1pPr defTabSz="322324">
              <a:spcBef>
                <a:spcPts val="0"/>
              </a:spcBef>
              <a:defRPr sz="1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we have to test?</a:t>
            </a:r>
          </a:p>
        </p:txBody>
      </p:sp>
      <p:sp>
        <p:nvSpPr>
          <p:cNvPr id="178" name="Shape 178"/>
          <p:cNvSpPr/>
          <p:nvPr>
            <p:ph type="body" idx="16"/>
          </p:nvPr>
        </p:nvSpPr>
        <p:spPr>
          <a:xfrm>
            <a:off x="1616866" y="1556682"/>
            <a:ext cx="5182797" cy="457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53745">
              <a:lnSpc>
                <a:spcPct val="80000"/>
              </a:lnSpc>
              <a:spcBef>
                <a:spcPts val="0"/>
              </a:spcBef>
              <a:defRPr spc="-200" sz="2200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we test?</a:t>
            </a:r>
          </a:p>
        </p:txBody>
      </p:sp>
      <p:pic>
        <p:nvPicPr>
          <p:cNvPr id="179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2943" y="378617"/>
            <a:ext cx="1933435" cy="2179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13.png" descr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7632" y="2636279"/>
            <a:ext cx="1869840" cy="2200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14.png" descr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5916" y="1839472"/>
            <a:ext cx="1555007" cy="1292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699" y="445025"/>
            <a:ext cx="8520602" cy="572705"/>
          </a:xfrm>
          <a:prstGeom prst="rect">
            <a:avLst/>
          </a:prstGeom>
        </p:spPr>
        <p:txBody>
          <a:bodyPr/>
          <a:lstStyle>
            <a:lvl1pPr defTabSz="877822">
              <a:defRPr sz="2600"/>
            </a:lvl1pPr>
          </a:lstStyle>
          <a:p>
            <a:pPr/>
            <a:r>
              <a:t>Test Frameworks</a:t>
            </a:r>
          </a:p>
        </p:txBody>
      </p:sp>
      <p:sp>
        <p:nvSpPr>
          <p:cNvPr id="184" name="Shape 184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Test Frameworks</a:t>
            </a:r>
          </a:p>
          <a:p>
            <a:pPr indent="228600"/>
            <a:r>
              <a:t>Mocha</a:t>
            </a:r>
          </a:p>
          <a:p>
            <a:pPr indent="228600"/>
            <a:r>
              <a:t>Jasmine</a:t>
            </a:r>
          </a:p>
          <a:p>
            <a:pPr indent="228600">
              <a:defRPr b="1"/>
            </a:pPr>
            <a:r>
              <a:t>Jest</a:t>
            </a:r>
          </a:p>
          <a:p>
            <a:pPr indent="228600"/>
            <a:r>
              <a:t>Tape</a:t>
            </a:r>
          </a:p>
          <a:p>
            <a:pPr indent="228600"/>
            <a:r>
              <a:t>AVA</a:t>
            </a:r>
          </a:p>
        </p:txBody>
      </p:sp>
      <p:sp>
        <p:nvSpPr>
          <p:cNvPr id="185" name="Shape 18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1" sz="1400"/>
            </a:pPr>
            <a:r>
              <a:t>Assertion Libraries</a:t>
            </a:r>
          </a:p>
          <a:p>
            <a:pPr indent="228600">
              <a:defRPr b="1" sz="1400"/>
            </a:pPr>
            <a:r>
              <a:t>Expect</a:t>
            </a:r>
          </a:p>
          <a:p>
            <a:pPr indent="228600">
              <a:defRPr sz="1400"/>
            </a:pPr>
            <a:r>
              <a:t>Should</a:t>
            </a:r>
          </a:p>
          <a:p>
            <a:pPr indent="228600">
              <a:defRPr sz="1400"/>
            </a:pPr>
            <a:r>
              <a:t>Assert</a:t>
            </a:r>
          </a:p>
          <a:p>
            <a:pPr indent="228600">
              <a:defRPr sz="1400"/>
            </a:pPr>
            <a:r>
              <a:t>Chai</a:t>
            </a:r>
          </a:p>
          <a:p>
            <a:pPr indent="228600">
              <a:defRPr sz="1400"/>
            </a:pPr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699" y="445025"/>
            <a:ext cx="8520602" cy="572705"/>
          </a:xfrm>
          <a:prstGeom prst="rect">
            <a:avLst/>
          </a:prstGeom>
        </p:spPr>
        <p:txBody>
          <a:bodyPr/>
          <a:lstStyle>
            <a:lvl1pPr defTabSz="877822">
              <a:defRPr sz="2600"/>
            </a:lvl1pPr>
          </a:lstStyle>
          <a:p>
            <a:pPr/>
            <a:r>
              <a:t>Where to run tests?</a:t>
            </a:r>
          </a:p>
        </p:txBody>
      </p:sp>
      <p:sp>
        <p:nvSpPr>
          <p:cNvPr id="190" name="Shape 19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228600">
              <a:lnSpc>
                <a:spcPct val="200000"/>
              </a:lnSpc>
            </a:pPr>
            <a:r>
              <a:t>Real browsers</a:t>
            </a:r>
          </a:p>
          <a:p>
            <a:pPr indent="228600">
              <a:lnSpc>
                <a:spcPct val="200000"/>
              </a:lnSpc>
            </a:pPr>
            <a:r>
              <a:t>Headless browser (PhantomJS)</a:t>
            </a:r>
          </a:p>
          <a:p>
            <a:pPr indent="228600">
              <a:lnSpc>
                <a:spcPct val="200000"/>
              </a:lnSpc>
              <a:defRPr b="1"/>
            </a:pPr>
            <a:r>
              <a:t>JSDOM</a:t>
            </a:r>
          </a:p>
          <a:p>
            <a:pPr indent="228600">
              <a:lnSpc>
                <a:spcPct val="200000"/>
              </a:lnSpc>
            </a:pPr>
            <a:r>
              <a:t>Node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242"/>
          <p:cNvSpPr txBox="1"/>
          <p:nvPr>
            <p:ph type="title"/>
          </p:nvPr>
        </p:nvSpPr>
        <p:spPr>
          <a:xfrm>
            <a:off x="311699" y="445025"/>
            <a:ext cx="8520602" cy="572705"/>
          </a:xfrm>
          <a:prstGeom prst="rect">
            <a:avLst/>
          </a:prstGeom>
        </p:spPr>
        <p:txBody>
          <a:bodyPr/>
          <a:lstStyle>
            <a:lvl1pPr defTabSz="877822">
              <a:defRPr sz="2600"/>
            </a:lvl1pPr>
          </a:lstStyle>
          <a:p>
            <a:pPr/>
            <a:r>
              <a:t>Jest. Coverage</a:t>
            </a:r>
          </a:p>
        </p:txBody>
      </p:sp>
      <p:sp>
        <p:nvSpPr>
          <p:cNvPr id="193" name="Shape 243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24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</a:p>
        </p:txBody>
      </p:sp>
      <p:pic>
        <p:nvPicPr>
          <p:cNvPr id="195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8" y="1152474"/>
            <a:ext cx="5673279" cy="2363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6048" y="2675600"/>
            <a:ext cx="4193700" cy="2141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15.png" descr="image15.png"/>
          <p:cNvPicPr>
            <a:picLocks noChangeAspect="1"/>
          </p:cNvPicPr>
          <p:nvPr/>
        </p:nvPicPr>
        <p:blipFill>
          <a:blip r:embed="rId4">
            <a:extLst/>
          </a:blip>
          <a:srcRect l="39448" t="17854" r="39417" b="38308"/>
          <a:stretch>
            <a:fillRect/>
          </a:stretch>
        </p:blipFill>
        <p:spPr>
          <a:xfrm>
            <a:off x="7933500" y="179372"/>
            <a:ext cx="1018455" cy="1104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318"/>
          <p:cNvSpPr txBox="1"/>
          <p:nvPr>
            <p:ph type="title"/>
          </p:nvPr>
        </p:nvSpPr>
        <p:spPr>
          <a:xfrm>
            <a:off x="311699" y="445025"/>
            <a:ext cx="8520602" cy="572705"/>
          </a:xfrm>
          <a:prstGeom prst="rect">
            <a:avLst/>
          </a:prstGeom>
        </p:spPr>
        <p:txBody>
          <a:bodyPr/>
          <a:lstStyle>
            <a:lvl1pPr defTabSz="877822">
              <a:defRPr sz="2600"/>
            </a:lvl1pPr>
          </a:lstStyle>
          <a:p>
            <a:pPr/>
            <a:r>
              <a:t>Examples</a:t>
            </a:r>
          </a:p>
        </p:txBody>
      </p:sp>
      <p:sp>
        <p:nvSpPr>
          <p:cNvPr id="200" name="Shape 319"/>
          <p:cNvSpPr txBox="1"/>
          <p:nvPr>
            <p:ph type="body" sz="quarter" idx="1"/>
          </p:nvPr>
        </p:nvSpPr>
        <p:spPr>
          <a:xfrm>
            <a:off x="311699" y="1152474"/>
            <a:ext cx="8520602" cy="717906"/>
          </a:xfrm>
          <a:prstGeom prst="rect">
            <a:avLst/>
          </a:prstGeom>
        </p:spPr>
        <p:txBody>
          <a:bodyPr/>
          <a:lstStyle/>
          <a:p>
            <a:pPr/>
            <a:r>
              <a:t>Can be found here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https://github.com/kitos/react-testing</a:t>
            </a:r>
          </a:p>
        </p:txBody>
      </p:sp>
      <p:sp>
        <p:nvSpPr>
          <p:cNvPr id="201" name="Shape 320"/>
          <p:cNvSpPr txBox="1"/>
          <p:nvPr/>
        </p:nvSpPr>
        <p:spPr>
          <a:xfrm>
            <a:off x="412149" y="2078125"/>
            <a:ext cx="8520602" cy="57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>
            <a:lvl1pPr defTabSz="877822">
              <a:defRPr sz="2600"/>
            </a:lvl1pPr>
          </a:lstStyle>
          <a:p>
            <a:pPr/>
            <a:r>
              <a:t>Useful links</a:t>
            </a:r>
          </a:p>
        </p:txBody>
      </p:sp>
      <p:sp>
        <p:nvSpPr>
          <p:cNvPr id="202" name="Shape 321"/>
          <p:cNvSpPr txBox="1"/>
          <p:nvPr/>
        </p:nvSpPr>
        <p:spPr>
          <a:xfrm>
            <a:off x="311699" y="2858572"/>
            <a:ext cx="8520602" cy="196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 indent="228600">
              <a:lnSpc>
                <a:spcPct val="115000"/>
              </a:lnSpc>
              <a:spcBef>
                <a:spcPts val="1600"/>
              </a:spcBef>
              <a:def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http://redux.js.org/docs/recipes/WritingTests.html</a:t>
            </a:r>
            <a:endParaRPr>
              <a:solidFill>
                <a:srgbClr val="585858"/>
              </a:solidFill>
              <a:uFill>
                <a:solidFill>
                  <a:schemeClr val="accent5"/>
                </a:solidFill>
              </a:uFill>
            </a:endParaRPr>
          </a:p>
          <a:p>
            <a:pPr indent="228600">
              <a:lnSpc>
                <a:spcPct val="115000"/>
              </a:lnSpc>
              <a:spcBef>
                <a:spcPts val="1600"/>
              </a:spcBef>
              <a:def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https://facebook.github.io/jest/#getting-started</a:t>
            </a:r>
            <a:endParaRPr>
              <a:solidFill>
                <a:srgbClr val="585858"/>
              </a:solidFill>
              <a:uFill>
                <a:solidFill>
                  <a:schemeClr val="accent5"/>
                </a:solidFill>
              </a:uFill>
            </a:endParaRPr>
          </a:p>
          <a:p>
            <a:pPr indent="228600">
              <a:lnSpc>
                <a:spcPct val="115000"/>
              </a:lnSpc>
              <a:spcBef>
                <a:spcPts val="1600"/>
              </a:spcBef>
              <a:def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5" invalidUrl="" action="" tgtFrame="" tooltip="" history="1" highlightClick="0" endSnd="0"/>
              </a:rPr>
              <a:t>http://airbnb.io/enzyme/index.html</a:t>
            </a:r>
            <a:endParaRPr>
              <a:solidFill>
                <a:srgbClr val="585858"/>
              </a:solidFill>
              <a:uFill>
                <a:solidFill>
                  <a:schemeClr val="accent5"/>
                </a:solidFill>
              </a:uFill>
            </a:endParaRPr>
          </a:p>
          <a:p>
            <a:pPr indent="228600">
              <a:lnSpc>
                <a:spcPct val="115000"/>
              </a:lnSpc>
              <a:spcBef>
                <a:spcPts val="1600"/>
              </a:spcBef>
              <a:def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6" invalidUrl="" action="" tgtFrame="" tooltip="" history="1" highlightClick="0" endSnd="0"/>
              </a:rPr>
              <a:t>https://facebook.github.io/react/docs/test-utils.html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90248" y="450150"/>
            <a:ext cx="8063704" cy="4090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component = ƒ(props, state)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69888" y="436713"/>
            <a:ext cx="8520602" cy="572705"/>
          </a:xfrm>
          <a:prstGeom prst="rect">
            <a:avLst/>
          </a:prstGeom>
        </p:spPr>
        <p:txBody>
          <a:bodyPr/>
          <a:lstStyle>
            <a:lvl1pPr defTabSz="877822">
              <a:defRPr sz="2600"/>
            </a:lvl1pPr>
          </a:lstStyle>
          <a:p>
            <a:pPr/>
            <a:r>
              <a:t>The Plan</a:t>
            </a:r>
          </a:p>
        </p:txBody>
      </p:sp>
      <p:sp>
        <p:nvSpPr>
          <p:cNvPr id="142" name="Shape 142"/>
          <p:cNvSpPr txBox="1"/>
          <p:nvPr>
            <p:ph type="body" idx="1"/>
          </p:nvPr>
        </p:nvSpPr>
        <p:spPr>
          <a:xfrm>
            <a:off x="369888" y="1152472"/>
            <a:ext cx="8520602" cy="3519284"/>
          </a:xfrm>
          <a:prstGeom prst="rect">
            <a:avLst/>
          </a:prstGeom>
        </p:spPr>
        <p:txBody>
          <a:bodyPr/>
          <a:lstStyle/>
          <a:p>
            <a:pPr indent="187452" defTabSz="749808">
              <a:spcBef>
                <a:spcPts val="1300"/>
              </a:spcBef>
              <a:defRPr sz="1400"/>
            </a:pPr>
            <a:r>
              <a:t>Test types</a:t>
            </a:r>
          </a:p>
          <a:p>
            <a:pPr indent="187452" defTabSz="749808">
              <a:spcBef>
                <a:spcPts val="1300"/>
              </a:spcBef>
              <a:defRPr sz="1400"/>
            </a:pPr>
            <a:r>
              <a:t>What we have to test and what we can not test.</a:t>
            </a:r>
          </a:p>
          <a:p>
            <a:pPr indent="187452" defTabSz="749808">
              <a:spcBef>
                <a:spcPts val="1300"/>
              </a:spcBef>
              <a:defRPr sz="1400"/>
            </a:pPr>
            <a:r>
              <a:t>Tools:</a:t>
            </a:r>
          </a:p>
          <a:p>
            <a:pPr lvl="1" indent="562355" defTabSz="749808">
              <a:spcBef>
                <a:spcPts val="400"/>
              </a:spcBef>
              <a:defRPr sz="1100"/>
            </a:pPr>
            <a:r>
              <a:t>Test Frameworks</a:t>
            </a:r>
          </a:p>
          <a:p>
            <a:pPr lvl="1" indent="562355" defTabSz="749808">
              <a:spcBef>
                <a:spcPts val="400"/>
              </a:spcBef>
              <a:defRPr sz="1100"/>
            </a:pPr>
            <a:r>
              <a:t>Assertion Libraries</a:t>
            </a:r>
          </a:p>
          <a:p>
            <a:pPr lvl="1" indent="562355" defTabSz="749808">
              <a:spcBef>
                <a:spcPts val="400"/>
              </a:spcBef>
              <a:defRPr sz="1100"/>
            </a:pPr>
            <a:r>
              <a:t>Where to test</a:t>
            </a:r>
          </a:p>
          <a:p>
            <a:pPr indent="187452" defTabSz="749808">
              <a:spcBef>
                <a:spcPts val="400"/>
              </a:spcBef>
              <a:defRPr sz="1300"/>
            </a:pPr>
            <a:r>
              <a:t>Jest</a:t>
            </a:r>
          </a:p>
          <a:p>
            <a:pPr indent="187452" defTabSz="749808">
              <a:spcBef>
                <a:spcPts val="400"/>
              </a:spcBef>
              <a:defRPr sz="1400"/>
            </a:pPr>
            <a:r>
              <a:t>Helper libraries</a:t>
            </a:r>
          </a:p>
          <a:p>
            <a:pPr lvl="1" indent="468629" defTabSz="749808">
              <a:spcBef>
                <a:spcPts val="400"/>
              </a:spcBef>
              <a:defRPr sz="1400"/>
            </a:pPr>
            <a:r>
              <a:t>React Test Utils</a:t>
            </a:r>
            <a:endParaRPr sz="1100"/>
          </a:p>
          <a:p>
            <a:pPr lvl="1" indent="468629" defTabSz="749808">
              <a:spcBef>
                <a:spcPts val="400"/>
              </a:spcBef>
              <a:defRPr sz="1400"/>
            </a:pPr>
            <a:r>
              <a:t>Enzyme</a:t>
            </a:r>
            <a:endParaRPr sz="1100"/>
          </a:p>
          <a:p>
            <a:pPr indent="187452" defTabSz="749808">
              <a:spcBef>
                <a:spcPts val="400"/>
              </a:spcBef>
              <a:defRPr sz="1400"/>
            </a:pPr>
            <a:r>
              <a:t>Test Redux/Flux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body" sz="quarter" idx="1"/>
          </p:nvPr>
        </p:nvSpPr>
        <p:spPr>
          <a:xfrm>
            <a:off x="1616865" y="3349656"/>
            <a:ext cx="4579868" cy="270078"/>
          </a:xfrm>
          <a:prstGeom prst="rect">
            <a:avLst/>
          </a:prstGeom>
          <a:solidFill>
            <a:srgbClr val="39C2D7"/>
          </a:solidFill>
        </p:spPr>
        <p:txBody>
          <a:bodyPr lIns="27432" tIns="27432" rIns="27432" bIns="27432"/>
          <a:lstStyle>
            <a:lvl1pPr defTabSz="322324">
              <a:spcBef>
                <a:spcPts val="0"/>
              </a:spcBef>
              <a:defRPr sz="1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difference between Testing kinds</a:t>
            </a:r>
          </a:p>
        </p:txBody>
      </p:sp>
      <p:sp>
        <p:nvSpPr>
          <p:cNvPr id="145" name="Shape 145"/>
          <p:cNvSpPr/>
          <p:nvPr>
            <p:ph type="body" idx="16"/>
          </p:nvPr>
        </p:nvSpPr>
        <p:spPr>
          <a:xfrm>
            <a:off x="1616866" y="1556682"/>
            <a:ext cx="5182797" cy="457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53745">
              <a:lnSpc>
                <a:spcPct val="80000"/>
              </a:lnSpc>
              <a:spcBef>
                <a:spcPts val="0"/>
              </a:spcBef>
              <a:defRPr spc="-200" sz="2200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Kind of testing</a:t>
            </a:r>
          </a:p>
        </p:txBody>
      </p:sp>
      <p:pic>
        <p:nvPicPr>
          <p:cNvPr id="146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5408" y="172913"/>
            <a:ext cx="2223343" cy="22233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4487" y="1792172"/>
            <a:ext cx="1692520" cy="1692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52882" y="2084515"/>
            <a:ext cx="1107835" cy="1107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5.png" descr="image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6590" y="2086592"/>
            <a:ext cx="1212811" cy="1212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body" sz="quarter" idx="1"/>
          </p:nvPr>
        </p:nvSpPr>
        <p:spPr>
          <a:xfrm>
            <a:off x="1616865" y="3349656"/>
            <a:ext cx="4579868" cy="270078"/>
          </a:xfrm>
          <a:prstGeom prst="rect">
            <a:avLst/>
          </a:prstGeom>
          <a:solidFill>
            <a:srgbClr val="39C2D7"/>
          </a:solidFill>
        </p:spPr>
        <p:txBody>
          <a:bodyPr lIns="27432" tIns="27432" rIns="27432" bIns="27432"/>
          <a:lstStyle>
            <a:lvl1pPr defTabSz="322324">
              <a:spcBef>
                <a:spcPts val="0"/>
              </a:spcBef>
              <a:defRPr sz="1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difference between Testing kinds</a:t>
            </a:r>
          </a:p>
        </p:txBody>
      </p:sp>
      <p:sp>
        <p:nvSpPr>
          <p:cNvPr id="152" name="Shape 152"/>
          <p:cNvSpPr/>
          <p:nvPr>
            <p:ph type="body" idx="16"/>
          </p:nvPr>
        </p:nvSpPr>
        <p:spPr>
          <a:xfrm>
            <a:off x="1616866" y="1556682"/>
            <a:ext cx="5182797" cy="457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53745">
              <a:lnSpc>
                <a:spcPct val="80000"/>
              </a:lnSpc>
              <a:spcBef>
                <a:spcPts val="0"/>
              </a:spcBef>
              <a:defRPr spc="-200" sz="2200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is Unit testing?</a:t>
            </a:r>
          </a:p>
        </p:txBody>
      </p:sp>
      <p:pic>
        <p:nvPicPr>
          <p:cNvPr id="153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5408" y="172913"/>
            <a:ext cx="2223343" cy="2223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body" sz="quarter" idx="1"/>
          </p:nvPr>
        </p:nvSpPr>
        <p:spPr>
          <a:xfrm>
            <a:off x="1614487" y="4562995"/>
            <a:ext cx="3578289" cy="270079"/>
          </a:xfrm>
          <a:prstGeom prst="rect">
            <a:avLst/>
          </a:prstGeom>
          <a:solidFill>
            <a:srgbClr val="39C2D7"/>
          </a:solidFill>
        </p:spPr>
        <p:txBody>
          <a:bodyPr lIns="27432" tIns="27432" rIns="27432" bIns="27432"/>
          <a:lstStyle>
            <a:lvl1pPr defTabSz="322324">
              <a:spcBef>
                <a:spcPts val="0"/>
              </a:spcBef>
              <a:defRPr sz="1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RED – Green – Refactor Pattern</a:t>
            </a:r>
          </a:p>
        </p:txBody>
      </p:sp>
      <p:sp>
        <p:nvSpPr>
          <p:cNvPr id="156" name="Shape 156"/>
          <p:cNvSpPr/>
          <p:nvPr>
            <p:ph type="body" idx="16"/>
          </p:nvPr>
        </p:nvSpPr>
        <p:spPr>
          <a:xfrm>
            <a:off x="1614484" y="1062115"/>
            <a:ext cx="5182799" cy="457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53745">
              <a:lnSpc>
                <a:spcPct val="80000"/>
              </a:lnSpc>
              <a:spcBef>
                <a:spcPts val="0"/>
              </a:spcBef>
              <a:defRPr spc="-200" sz="2200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TDD</a:t>
            </a:r>
          </a:p>
        </p:txBody>
      </p:sp>
      <p:pic>
        <p:nvPicPr>
          <p:cNvPr id="157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8445" y="1257670"/>
            <a:ext cx="3765309" cy="3213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7.png" descr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9861" y="555749"/>
            <a:ext cx="1469786" cy="1469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body" sz="quarter" idx="1"/>
          </p:nvPr>
        </p:nvSpPr>
        <p:spPr>
          <a:xfrm>
            <a:off x="1614486" y="4562995"/>
            <a:ext cx="3463500" cy="270079"/>
          </a:xfrm>
          <a:prstGeom prst="rect">
            <a:avLst/>
          </a:prstGeom>
          <a:solidFill>
            <a:srgbClr val="39C2D7"/>
          </a:solidFill>
        </p:spPr>
        <p:txBody>
          <a:bodyPr lIns="27432" tIns="27432" rIns="27432" bIns="27432"/>
          <a:lstStyle>
            <a:lvl1pPr defTabSz="322324">
              <a:spcBef>
                <a:spcPts val="0"/>
              </a:spcBef>
              <a:defRPr sz="1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Behavior Driven development</a:t>
            </a:r>
          </a:p>
        </p:txBody>
      </p:sp>
      <p:sp>
        <p:nvSpPr>
          <p:cNvPr id="161" name="Shape 161"/>
          <p:cNvSpPr/>
          <p:nvPr>
            <p:ph type="body" idx="16"/>
          </p:nvPr>
        </p:nvSpPr>
        <p:spPr>
          <a:xfrm>
            <a:off x="1614484" y="1062115"/>
            <a:ext cx="5182799" cy="457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53745">
              <a:lnSpc>
                <a:spcPct val="80000"/>
              </a:lnSpc>
              <a:spcBef>
                <a:spcPts val="0"/>
              </a:spcBef>
              <a:defRPr spc="-200" sz="2200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BDD</a:t>
            </a:r>
          </a:p>
        </p:txBody>
      </p:sp>
      <p:pic>
        <p:nvPicPr>
          <p:cNvPr id="162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9861" y="555749"/>
            <a:ext cx="1469786" cy="1469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8.png" descr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5267" y="1519162"/>
            <a:ext cx="5974378" cy="2836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body" sz="quarter" idx="1"/>
          </p:nvPr>
        </p:nvSpPr>
        <p:spPr>
          <a:xfrm>
            <a:off x="1614484" y="4562995"/>
            <a:ext cx="5710947" cy="270079"/>
          </a:xfrm>
          <a:prstGeom prst="rect">
            <a:avLst/>
          </a:prstGeom>
          <a:solidFill>
            <a:srgbClr val="39C2D7"/>
          </a:solidFill>
        </p:spPr>
        <p:txBody>
          <a:bodyPr lIns="27432" tIns="27432" rIns="27432" bIns="27432"/>
          <a:lstStyle>
            <a:lvl1pPr defTabSz="322324">
              <a:spcBef>
                <a:spcPts val="0"/>
              </a:spcBef>
              <a:defRPr sz="1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Refactoring without unit tests calls ‘refucking’</a:t>
            </a:r>
          </a:p>
        </p:txBody>
      </p:sp>
      <p:sp>
        <p:nvSpPr>
          <p:cNvPr id="166" name="Shape 166"/>
          <p:cNvSpPr/>
          <p:nvPr>
            <p:ph type="body" idx="16"/>
          </p:nvPr>
        </p:nvSpPr>
        <p:spPr>
          <a:xfrm>
            <a:off x="1614484" y="1062115"/>
            <a:ext cx="5182799" cy="457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53745">
              <a:lnSpc>
                <a:spcPct val="80000"/>
              </a:lnSpc>
              <a:spcBef>
                <a:spcPts val="0"/>
              </a:spcBef>
              <a:defRPr spc="-200" sz="2200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Refactoring</a:t>
            </a:r>
          </a:p>
        </p:txBody>
      </p:sp>
      <p:pic>
        <p:nvPicPr>
          <p:cNvPr id="167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9861" y="555749"/>
            <a:ext cx="1469786" cy="1469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1.jpeg" descr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4487" y="1545417"/>
            <a:ext cx="4602042" cy="2991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body" sz="quarter" idx="1"/>
          </p:nvPr>
        </p:nvSpPr>
        <p:spPr>
          <a:xfrm>
            <a:off x="1614485" y="4562995"/>
            <a:ext cx="3709001" cy="270079"/>
          </a:xfrm>
          <a:prstGeom prst="rect">
            <a:avLst/>
          </a:prstGeom>
          <a:solidFill>
            <a:srgbClr val="39C2D7"/>
          </a:solidFill>
        </p:spPr>
        <p:txBody>
          <a:bodyPr lIns="27432" tIns="27432" rIns="27432" bIns="27432"/>
          <a:lstStyle>
            <a:lvl1pPr defTabSz="322324">
              <a:spcBef>
                <a:spcPts val="0"/>
              </a:spcBef>
              <a:defRPr sz="1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Javascript testing frameworks</a:t>
            </a:r>
          </a:p>
        </p:txBody>
      </p:sp>
      <p:sp>
        <p:nvSpPr>
          <p:cNvPr id="171" name="Shape 171"/>
          <p:cNvSpPr/>
          <p:nvPr>
            <p:ph type="body" idx="16"/>
          </p:nvPr>
        </p:nvSpPr>
        <p:spPr>
          <a:xfrm>
            <a:off x="1614484" y="1062115"/>
            <a:ext cx="5182799" cy="457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53745">
              <a:lnSpc>
                <a:spcPct val="80000"/>
              </a:lnSpc>
              <a:spcBef>
                <a:spcPts val="0"/>
              </a:spcBef>
              <a:defRPr spc="-200" sz="2200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JavaScript Unit Test</a:t>
            </a:r>
          </a:p>
        </p:txBody>
      </p:sp>
      <p:pic>
        <p:nvPicPr>
          <p:cNvPr id="172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9861" y="555749"/>
            <a:ext cx="1469786" cy="1469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8495" y="2179709"/>
            <a:ext cx="3166698" cy="1722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10.png" descr="image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67140" y="2257137"/>
            <a:ext cx="1799497" cy="1799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11.png" descr="image1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51291" y="2333150"/>
            <a:ext cx="1415854" cy="1415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-light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-light-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-light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-light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-light-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-light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