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sz="1100"/>
            </a:pPr>
            <a:r>
              <a:t>React построен на идее веб компонентов.</a:t>
            </a:r>
          </a:p>
          <a:p>
            <a:pPr>
              <a:defRPr sz="1100"/>
            </a:pPr>
            <a:r>
              <a:t>Компонент принимает данные на вход в виде props, и генерирует HTML.</a:t>
            </a:r>
          </a:p>
          <a:p>
            <a:pPr>
              <a:defRPr sz="1100"/>
            </a:pPr>
            <a:r>
              <a:t>Этот простой подход обеспечивает простое тестирование приложений.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defRPr sz="1100"/>
            </a:pPr>
            <a:r>
              <a:t>-- framework-independent:</a:t>
            </a:r>
          </a:p>
          <a:p>
            <a:pPr>
              <a:defRPr sz="1100"/>
            </a:pPr>
            <a:r>
              <a:t>Mocha - Mature, most popular, highly configurable, large community</a:t>
            </a:r>
          </a:p>
          <a:p>
            <a:pPr>
              <a:defRPr sz="1100"/>
            </a:pPr>
            <a:r>
              <a:t>Jasmine - very similar to Mocha</a:t>
            </a:r>
          </a:p>
          <a:p>
            <a:pPr>
              <a:defRPr sz="1100"/>
            </a:pPr>
          </a:p>
          <a:p>
            <a:pPr>
              <a:defRPr sz="1100"/>
            </a:pPr>
            <a:r>
              <a:t>-- related to React:</a:t>
            </a:r>
          </a:p>
          <a:p>
            <a:pPr>
              <a:defRPr sz="1100"/>
            </a:pPr>
            <a:r>
              <a:t>Jest - from Facebook, based on Jasmine, has some specific features for testing React. Interestingly, but it’s not the most popular for testing React.</a:t>
            </a:r>
          </a:p>
          <a:p>
            <a:pPr>
              <a:defRPr sz="1100"/>
            </a:pPr>
          </a:p>
          <a:p>
            <a:pPr>
              <a:defRPr sz="1100"/>
            </a:pPr>
            <a:r>
              <a:t>--others:</a:t>
            </a:r>
          </a:p>
          <a:p>
            <a:pPr>
              <a:defRPr sz="1100"/>
            </a:pPr>
            <a:r>
              <a:t>Tape - the minimal, the simplest on the list</a:t>
            </a:r>
          </a:p>
          <a:p>
            <a:pPr>
              <a:defRPr sz="1100"/>
            </a:pPr>
            <a:r>
              <a:t>AVA - concurrent test run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indent="152400">
              <a:lnSpc>
                <a:spcPct val="115000"/>
              </a:lnSpc>
              <a:defRPr b="1">
                <a:solidFill>
                  <a:srgbClr val="393939"/>
                </a:solidFill>
                <a:latin typeface="Calibri"/>
                <a:ea typeface="Calibri"/>
                <a:cs typeface="Calibri"/>
                <a:sym typeface="Calibri"/>
              </a:defRPr>
            </a:pPr>
            <a:r>
              <a:t>Monorepo</a:t>
            </a:r>
            <a:r>
              <a:rPr b="0"/>
              <a:t> At Facebook we have a huge monorepo that contains all of our JavaScript code</a:t>
            </a:r>
            <a:endParaRPr sz="1100"/>
          </a:p>
          <a:p>
            <a:pPr indent="152400">
              <a:lnSpc>
                <a:spcPct val="115000"/>
              </a:lnSpc>
              <a:defRPr b="1">
                <a:solidFill>
                  <a:srgbClr val="393939"/>
                </a:solidFill>
                <a:latin typeface="Calibri"/>
                <a:ea typeface="Calibri"/>
                <a:cs typeface="Calibri"/>
                <a:sym typeface="Calibri"/>
              </a:defRPr>
            </a:pPr>
            <a:r>
              <a:t>Sandboxing</a:t>
            </a:r>
            <a:r>
              <a:rPr b="0"/>
              <a:t> Another feature of Jest that's important to Facebook is how it virtualizes the test environment and wraps </a:t>
            </a:r>
            <a:r>
              <a:rPr b="0" sz="1100">
                <a:solidFill>
                  <a:srgbClr val="A05757"/>
                </a:solidFill>
                <a:latin typeface="Verdana"/>
                <a:ea typeface="Verdana"/>
                <a:cs typeface="Verdana"/>
                <a:sym typeface="Verdana"/>
              </a:rPr>
              <a:t>require</a:t>
            </a:r>
            <a:r>
              <a:rPr b="0"/>
              <a:t> in order to sandbox code execution and isolate individual tests</a:t>
            </a:r>
            <a:endParaRPr sz="1100"/>
          </a:p>
          <a:p>
            <a:pPr indent="152400">
              <a:lnSpc>
                <a:spcPct val="115000"/>
              </a:lnSpc>
              <a:defRPr b="1">
                <a:solidFill>
                  <a:srgbClr val="393939"/>
                </a:solidFill>
                <a:latin typeface="Calibri"/>
                <a:ea typeface="Calibri"/>
                <a:cs typeface="Calibri"/>
                <a:sym typeface="Calibri"/>
              </a:defRPr>
            </a:pPr>
            <a:r>
              <a:t>providesModule</a:t>
            </a:r>
            <a:r>
              <a:rPr b="0"/>
              <a:t> If you've looked at any of our open source JavaScript projects before, you may have noticed that we use a </a:t>
            </a:r>
            <a:r>
              <a:rPr b="0" sz="1100">
                <a:solidFill>
                  <a:srgbClr val="A05757"/>
                </a:solidFill>
                <a:latin typeface="Verdana"/>
                <a:ea typeface="Verdana"/>
                <a:cs typeface="Verdana"/>
                <a:sym typeface="Verdana"/>
              </a:rPr>
              <a:t>@providesModule</a:t>
            </a:r>
            <a:r>
              <a:rPr b="0"/>
              <a:t> header to assign globally unique IDs to modules. This does require some custom tooling, but it allows us to reference modules without relative paths which has helped us move incredibly fast, has scaled well as our engineering organization has grown, and has fostered code sharing across the entire company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a:defRPr sz="1100"/>
            </a:lvl1pPr>
          </a:lstStyle>
          <a:p>
            <a:pPr/>
            <a:r>
              <a:t>Nothing new here, if you’ve already worked with jasmine/mocha: describe (used to logically group tests) and it to wrap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lvl1pPr>
              <a:defRPr sz="1100"/>
            </a:lvl1pPr>
          </a:lstStyle>
          <a:p>
            <a:pPr/>
            <a:r>
              <a:t>Usually our code has not just timeouts, but it has some async ajax call.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lvl1pPr>
              <a:defRPr sz="1100"/>
            </a:lvl1pPr>
          </a:lstStyle>
          <a:p>
            <a:pPr/>
            <a:r>
              <a:t>Angular implemented DI to make it more testable. With jest you can easily mock modules also!</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11708" y="744573"/>
            <a:ext cx="8520601" cy="2052604"/>
          </a:xfrm>
          <a:prstGeom prst="rect">
            <a:avLst/>
          </a:prstGeom>
        </p:spPr>
        <p:txBody>
          <a:bodyPr anchor="b"/>
          <a:lstStyle>
            <a:lvl1pPr algn="ctr">
              <a:defRPr sz="5200"/>
            </a:lvl1pPr>
          </a:lstStyle>
          <a:p>
            <a:pPr/>
            <a:r>
              <a:t>Title Text</a:t>
            </a:r>
          </a:p>
        </p:txBody>
      </p:sp>
      <p:sp>
        <p:nvSpPr>
          <p:cNvPr id="12" name="Shape 12"/>
          <p:cNvSpPr/>
          <p:nvPr>
            <p:ph type="body" sz="quarter" idx="1"/>
          </p:nvPr>
        </p:nvSpPr>
        <p:spPr>
          <a:xfrm>
            <a:off x="311698" y="2834125"/>
            <a:ext cx="8520604" cy="792603"/>
          </a:xfrm>
          <a:prstGeom prst="rect">
            <a:avLst/>
          </a:prstGeom>
        </p:spPr>
        <p:txBody>
          <a:bodyPr/>
          <a:lstStyle>
            <a:lvl1pPr algn="ctr">
              <a:lnSpc>
                <a:spcPct val="100000"/>
              </a:lnSpc>
              <a:spcBef>
                <a:spcPts val="0"/>
              </a:spcBef>
              <a:defRPr sz="2800"/>
            </a:lvl1pPr>
            <a:lvl2pPr algn="ctr">
              <a:lnSpc>
                <a:spcPct val="100000"/>
              </a:lnSpc>
              <a:spcBef>
                <a:spcPts val="0"/>
              </a:spcBef>
              <a:defRPr sz="2800"/>
            </a:lvl2pPr>
            <a:lvl3pPr algn="ctr">
              <a:lnSpc>
                <a:spcPct val="100000"/>
              </a:lnSpc>
              <a:spcBef>
                <a:spcPts val="0"/>
              </a:spcBef>
              <a:defRPr sz="2800"/>
            </a:lvl3pPr>
            <a:lvl4pPr algn="ctr">
              <a:lnSpc>
                <a:spcPct val="100000"/>
              </a:lnSpc>
              <a:spcBef>
                <a:spcPts val="0"/>
              </a:spcBef>
              <a:defRPr sz="2800"/>
            </a:lvl4pPr>
            <a:lvl5pPr algn="ctr">
              <a:lnSpc>
                <a:spcPct val="100000"/>
              </a:lnSpc>
              <a:spcBef>
                <a:spcPts val="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Shape 91"/>
          <p:cNvSpPr/>
          <p:nvPr>
            <p:ph type="title"/>
          </p:nvPr>
        </p:nvSpPr>
        <p:spPr>
          <a:xfrm>
            <a:off x="311698" y="1106125"/>
            <a:ext cx="8520604" cy="1963500"/>
          </a:xfrm>
          <a:prstGeom prst="rect">
            <a:avLst/>
          </a:prstGeom>
        </p:spPr>
        <p:txBody>
          <a:bodyPr anchor="b"/>
          <a:lstStyle>
            <a:lvl1pPr algn="ctr">
              <a:defRPr sz="12000"/>
            </a:lvl1pPr>
          </a:lstStyle>
          <a:p>
            <a:pPr/>
            <a:r>
              <a:t>Title Text</a:t>
            </a:r>
          </a:p>
        </p:txBody>
      </p:sp>
      <p:sp>
        <p:nvSpPr>
          <p:cNvPr id="92" name="Shape 92"/>
          <p:cNvSpPr/>
          <p:nvPr>
            <p:ph type="body" sz="half" idx="1"/>
          </p:nvPr>
        </p:nvSpPr>
        <p:spPr>
          <a:xfrm>
            <a:off x="311698" y="3152225"/>
            <a:ext cx="8520604"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07" name="Shape 107"/>
          <p:cNvSpPr/>
          <p:nvPr>
            <p:ph type="body" sz="quarter" idx="1"/>
          </p:nvPr>
        </p:nvSpPr>
        <p:spPr>
          <a:xfrm>
            <a:off x="1616867" y="4091709"/>
            <a:ext cx="4800604" cy="285753"/>
          </a:xfrm>
          <a:prstGeom prst="rect">
            <a:avLst/>
          </a:prstGeom>
        </p:spPr>
        <p:txBody>
          <a:bodyPr lIns="34289" tIns="34289" rIns="34289" bIns="34289"/>
          <a:lstStyle>
            <a:lvl1pPr defTabSz="342900">
              <a:lnSpc>
                <a:spcPct val="100000"/>
              </a:lnSpc>
              <a:spcBef>
                <a:spcPts val="300"/>
              </a:spcBef>
              <a:defRPr cap="all" sz="1200">
                <a:solidFill>
                  <a:srgbClr val="464547"/>
                </a:solidFill>
                <a:latin typeface="Trebuchet MS"/>
                <a:ea typeface="Trebuchet MS"/>
                <a:cs typeface="Trebuchet MS"/>
                <a:sym typeface="Trebuchet MS"/>
              </a:defRPr>
            </a:lvl1pPr>
            <a:lvl2pPr defTabSz="342900">
              <a:lnSpc>
                <a:spcPct val="100000"/>
              </a:lnSpc>
              <a:spcBef>
                <a:spcPts val="300"/>
              </a:spcBef>
              <a:defRPr cap="all" sz="1200">
                <a:solidFill>
                  <a:srgbClr val="464547"/>
                </a:solidFill>
                <a:latin typeface="Trebuchet MS"/>
                <a:ea typeface="Trebuchet MS"/>
                <a:cs typeface="Trebuchet MS"/>
                <a:sym typeface="Trebuchet MS"/>
              </a:defRPr>
            </a:lvl2pPr>
            <a:lvl3pPr defTabSz="342900">
              <a:lnSpc>
                <a:spcPct val="100000"/>
              </a:lnSpc>
              <a:spcBef>
                <a:spcPts val="300"/>
              </a:spcBef>
              <a:defRPr cap="all" sz="1200">
                <a:solidFill>
                  <a:srgbClr val="464547"/>
                </a:solidFill>
                <a:latin typeface="Trebuchet MS"/>
                <a:ea typeface="Trebuchet MS"/>
                <a:cs typeface="Trebuchet MS"/>
                <a:sym typeface="Trebuchet MS"/>
              </a:defRPr>
            </a:lvl3pPr>
            <a:lvl4pPr defTabSz="342900">
              <a:lnSpc>
                <a:spcPct val="100000"/>
              </a:lnSpc>
              <a:spcBef>
                <a:spcPts val="300"/>
              </a:spcBef>
              <a:defRPr cap="all" sz="1200">
                <a:solidFill>
                  <a:srgbClr val="464547"/>
                </a:solidFill>
                <a:latin typeface="Trebuchet MS"/>
                <a:ea typeface="Trebuchet MS"/>
                <a:cs typeface="Trebuchet MS"/>
                <a:sym typeface="Trebuchet MS"/>
              </a:defRPr>
            </a:lvl4pPr>
            <a:lvl5pPr defTabSz="342900">
              <a:lnSpc>
                <a:spcPct val="100000"/>
              </a:lnSpc>
              <a:spcBef>
                <a:spcPts val="300"/>
              </a:spcBef>
              <a:defRPr cap="all" sz="1200">
                <a:solidFill>
                  <a:srgbClr val="464547"/>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08" name="Shape 108"/>
          <p:cNvSpPr/>
          <p:nvPr>
            <p:ph type="body" sz="quarter" idx="13"/>
          </p:nvPr>
        </p:nvSpPr>
        <p:spPr>
          <a:xfrm>
            <a:off x="1616866" y="3349656"/>
            <a:ext cx="2537222" cy="270078"/>
          </a:xfrm>
          <a:prstGeom prst="rect">
            <a:avLst/>
          </a:prstGeom>
          <a:solidFill>
            <a:srgbClr val="39C2D7"/>
          </a:solidFill>
        </p:spPr>
        <p:txBody>
          <a:bodyPr lIns="27432" tIns="27432" rIns="27432" bIns="27432"/>
          <a:lstStyle/>
          <a:p>
            <a:pPr defTabSz="768095">
              <a:spcBef>
                <a:spcPts val="1300"/>
              </a:spcBef>
              <a:defRPr sz="1512"/>
            </a:pPr>
          </a:p>
        </p:txBody>
      </p:sp>
      <p:sp>
        <p:nvSpPr>
          <p:cNvPr id="109" name="Shape 109"/>
          <p:cNvSpPr/>
          <p:nvPr>
            <p:ph type="pic" sz="quarter" idx="14"/>
          </p:nvPr>
        </p:nvSpPr>
        <p:spPr>
          <a:xfrm>
            <a:off x="1613910" y="378617"/>
            <a:ext cx="932628" cy="343681"/>
          </a:xfrm>
          <a:prstGeom prst="rect">
            <a:avLst/>
          </a:prstGeom>
        </p:spPr>
        <p:txBody>
          <a:bodyPr lIns="91439" tIns="45719" rIns="91439" bIns="45719">
            <a:noAutofit/>
          </a:bodyPr>
          <a:lstStyle/>
          <a:p>
            <a:pPr/>
          </a:p>
        </p:txBody>
      </p:sp>
      <p:sp>
        <p:nvSpPr>
          <p:cNvPr id="110" name="Shape 110"/>
          <p:cNvSpPr/>
          <p:nvPr>
            <p:ph type="pic" sz="quarter" idx="15"/>
          </p:nvPr>
        </p:nvSpPr>
        <p:spPr>
          <a:xfrm>
            <a:off x="2857761" y="378617"/>
            <a:ext cx="1058696" cy="344165"/>
          </a:xfrm>
          <a:prstGeom prst="rect">
            <a:avLst/>
          </a:prstGeom>
        </p:spPr>
        <p:txBody>
          <a:bodyPr lIns="91439" tIns="45719" rIns="91439" bIns="45719">
            <a:noAutofit/>
          </a:bodyPr>
          <a:lstStyle/>
          <a:p>
            <a:pPr/>
          </a:p>
        </p:txBody>
      </p:sp>
      <p:sp>
        <p:nvSpPr>
          <p:cNvPr id="111" name="Shape 111"/>
          <p:cNvSpPr/>
          <p:nvPr/>
        </p:nvSpPr>
        <p:spPr>
          <a:xfrm>
            <a:off x="2697814" y="428623"/>
            <a:ext cx="3" cy="260539"/>
          </a:xfrm>
          <a:prstGeom prst="line">
            <a:avLst/>
          </a:prstGeom>
          <a:ln w="12700">
            <a:solidFill>
              <a:srgbClr val="CCCCCC"/>
            </a:solidFill>
          </a:ln>
        </p:spPr>
        <p:txBody>
          <a:bodyPr lIns="45718" tIns="45718" rIns="45718" bIns="45718"/>
          <a:lstStyle/>
          <a:p>
            <a:pPr/>
          </a:p>
        </p:txBody>
      </p:sp>
      <p:sp>
        <p:nvSpPr>
          <p:cNvPr id="112" name="Shape 112"/>
          <p:cNvSpPr/>
          <p:nvPr>
            <p:ph type="body" sz="quarter" idx="16"/>
          </p:nvPr>
        </p:nvSpPr>
        <p:spPr>
          <a:xfrm>
            <a:off x="1616866" y="1556682"/>
            <a:ext cx="5182796" cy="463591"/>
          </a:xfrm>
          <a:prstGeom prst="rect">
            <a:avLst/>
          </a:prstGeom>
        </p:spPr>
        <p:txBody>
          <a:bodyPr lIns="34289" tIns="34289" rIns="34289" bIns="34289"/>
          <a:lstStyle/>
          <a:p>
            <a:pPr/>
          </a:p>
        </p:txBody>
      </p:sp>
      <p:sp>
        <p:nvSpPr>
          <p:cNvPr id="113" name="Shape 113"/>
          <p:cNvSpPr/>
          <p:nvPr>
            <p:ph type="sldNum" sz="quarter" idx="2"/>
          </p:nvPr>
        </p:nvSpPr>
        <p:spPr>
          <a:xfrm>
            <a:off x="5856741" y="4669473"/>
            <a:ext cx="201160" cy="195579"/>
          </a:xfrm>
          <a:prstGeom prst="rect">
            <a:avLst/>
          </a:prstGeom>
        </p:spPr>
        <p:txBody>
          <a:bodyPr lIns="34289" tIns="34289" rIns="34289" bIns="34289"/>
          <a:lstStyle>
            <a:lvl1pPr defTabSz="342900">
              <a:defRPr sz="900">
                <a:solidFill>
                  <a:srgbClr val="464547"/>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0" name="Shape 120"/>
          <p:cNvSpPr/>
          <p:nvPr>
            <p:ph type="title"/>
          </p:nvPr>
        </p:nvSpPr>
        <p:spPr>
          <a:xfrm>
            <a:off x="1657350" y="1597817"/>
            <a:ext cx="5829300" cy="1102521"/>
          </a:xfrm>
          <a:prstGeom prst="rect">
            <a:avLst/>
          </a:prstGeom>
        </p:spPr>
        <p:txBody>
          <a:bodyPr lIns="68566" tIns="68566" rIns="68566" bIns="68566" anchor="ctr"/>
          <a:lstStyle>
            <a:lvl1pPr algn="ctr" defTabSz="685800">
              <a:defRPr sz="3200">
                <a:latin typeface="Calibri"/>
                <a:ea typeface="Calibri"/>
                <a:cs typeface="Calibri"/>
                <a:sym typeface="Calibri"/>
              </a:defRPr>
            </a:lvl1pPr>
          </a:lstStyle>
          <a:p>
            <a:pPr/>
            <a:r>
              <a:t>Title Text</a:t>
            </a:r>
          </a:p>
        </p:txBody>
      </p:sp>
      <p:sp>
        <p:nvSpPr>
          <p:cNvPr id="121" name="Shape 121"/>
          <p:cNvSpPr/>
          <p:nvPr>
            <p:ph type="body" sz="quarter" idx="1"/>
          </p:nvPr>
        </p:nvSpPr>
        <p:spPr>
          <a:xfrm>
            <a:off x="2171700" y="2914650"/>
            <a:ext cx="4800600" cy="1314450"/>
          </a:xfrm>
          <a:prstGeom prst="rect">
            <a:avLst/>
          </a:prstGeom>
        </p:spPr>
        <p:txBody>
          <a:bodyPr lIns="68566" tIns="68566" rIns="68566" bIns="68566"/>
          <a:lstStyle>
            <a:lvl1pPr algn="ctr" defTabSz="685800">
              <a:lnSpc>
                <a:spcPct val="100000"/>
              </a:lnSpc>
              <a:spcBef>
                <a:spcPts val="400"/>
              </a:spcBef>
              <a:defRPr sz="2400">
                <a:solidFill>
                  <a:srgbClr val="888888"/>
                </a:solidFill>
                <a:latin typeface="Calibri"/>
                <a:ea typeface="Calibri"/>
                <a:cs typeface="Calibri"/>
                <a:sym typeface="Calibri"/>
              </a:defRPr>
            </a:lvl1pPr>
            <a:lvl2pPr algn="ctr" defTabSz="685800">
              <a:lnSpc>
                <a:spcPct val="100000"/>
              </a:lnSpc>
              <a:spcBef>
                <a:spcPts val="400"/>
              </a:spcBef>
              <a:buSzPct val="100000"/>
              <a:buChar char="o"/>
              <a:defRPr sz="2400">
                <a:solidFill>
                  <a:srgbClr val="888888"/>
                </a:solidFill>
                <a:latin typeface="Calibri"/>
                <a:ea typeface="Calibri"/>
                <a:cs typeface="Calibri"/>
                <a:sym typeface="Calibri"/>
              </a:defRPr>
            </a:lvl2pPr>
            <a:lvl3pPr algn="ctr" defTabSz="685800">
              <a:lnSpc>
                <a:spcPct val="100000"/>
              </a:lnSpc>
              <a:spcBef>
                <a:spcPts val="400"/>
              </a:spcBef>
              <a:buSzPct val="100000"/>
              <a:buChar char="▪"/>
              <a:defRPr sz="2400">
                <a:solidFill>
                  <a:srgbClr val="888888"/>
                </a:solidFill>
                <a:latin typeface="Calibri"/>
                <a:ea typeface="Calibri"/>
                <a:cs typeface="Calibri"/>
                <a:sym typeface="Calibri"/>
              </a:defRPr>
            </a:lvl3pPr>
            <a:lvl4pPr algn="ctr" defTabSz="685800">
              <a:lnSpc>
                <a:spcPct val="100000"/>
              </a:lnSpc>
              <a:spcBef>
                <a:spcPts val="400"/>
              </a:spcBef>
              <a:buSzPct val="100000"/>
              <a:buChar char="●"/>
              <a:defRPr sz="2400">
                <a:solidFill>
                  <a:srgbClr val="888888"/>
                </a:solidFill>
                <a:latin typeface="Calibri"/>
                <a:ea typeface="Calibri"/>
                <a:cs typeface="Calibri"/>
                <a:sym typeface="Calibri"/>
              </a:defRPr>
            </a:lvl4pPr>
            <a:lvl5pPr algn="ctr" defTabSz="685800">
              <a:lnSpc>
                <a:spcPct val="100000"/>
              </a:lnSpc>
              <a:spcBef>
                <a:spcPts val="400"/>
              </a:spcBef>
              <a:buSzPct val="100000"/>
              <a:buChar char="o"/>
              <a:defRPr sz="2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sldNum" sz="quarter" idx="2"/>
          </p:nvPr>
        </p:nvSpPr>
        <p:spPr>
          <a:xfrm>
            <a:off x="6057900" y="4767844"/>
            <a:ext cx="291097" cy="272680"/>
          </a:xfrm>
          <a:prstGeom prst="rect">
            <a:avLst/>
          </a:prstGeom>
        </p:spPr>
        <p:txBody>
          <a:bodyPr lIns="68566" tIns="68566" rIns="68566" bIns="68566"/>
          <a:lstStyle>
            <a:lvl1pPr algn="l" defTabSz="6858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Shape 20"/>
          <p:cNvSpPr/>
          <p:nvPr>
            <p:ph type="title"/>
          </p:nvPr>
        </p:nvSpPr>
        <p:spPr>
          <a:xfrm>
            <a:off x="311698" y="2150847"/>
            <a:ext cx="8520604" cy="841803"/>
          </a:xfrm>
          <a:prstGeom prst="rect">
            <a:avLst/>
          </a:prstGeom>
        </p:spPr>
        <p:txBody>
          <a:bodyPr anchor="ctr"/>
          <a:lstStyle>
            <a:lvl1pPr algn="ctr">
              <a:defRPr sz="3600"/>
            </a:lvl1pPr>
          </a:lstStyle>
          <a:p>
            <a:pPr/>
            <a:r>
              <a:t>Title Text</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a:r>
              <a:t>Title Text</a:t>
            </a:r>
          </a:p>
        </p:txBody>
      </p:sp>
      <p:sp>
        <p:nvSpPr>
          <p:cNvPr id="38" name="Shape 38"/>
          <p:cNvSpPr/>
          <p:nvPr>
            <p:ph type="body" sz="half" idx="1"/>
          </p:nvPr>
        </p:nvSpPr>
        <p:spPr>
          <a:xfrm>
            <a:off x="311698" y="1152475"/>
            <a:ext cx="3999904"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body" sz="half" idx="13"/>
          </p:nvPr>
        </p:nvSpPr>
        <p:spPr>
          <a:xfrm>
            <a:off x="4832397" y="1152475"/>
            <a:ext cx="3999905" cy="3416400"/>
          </a:xfrm>
          <a:prstGeom prst="rect">
            <a:avLst/>
          </a:prstGeom>
        </p:spPr>
        <p:txBody>
          <a:bodyPr/>
          <a:lstStyle/>
          <a:p>
            <a:pP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Shape 55"/>
          <p:cNvSpPr/>
          <p:nvPr>
            <p:ph type="title"/>
          </p:nvPr>
        </p:nvSpPr>
        <p:spPr>
          <a:xfrm>
            <a:off x="311698" y="555600"/>
            <a:ext cx="2808004" cy="755700"/>
          </a:xfrm>
          <a:prstGeom prst="rect">
            <a:avLst/>
          </a:prstGeom>
        </p:spPr>
        <p:txBody>
          <a:bodyPr anchor="b"/>
          <a:lstStyle>
            <a:lvl1pPr>
              <a:defRPr sz="2400"/>
            </a:lvl1pPr>
          </a:lstStyle>
          <a:p>
            <a:pPr/>
            <a:r>
              <a:t>Title Text</a:t>
            </a:r>
          </a:p>
        </p:txBody>
      </p:sp>
      <p:sp>
        <p:nvSpPr>
          <p:cNvPr id="56" name="Shape 56"/>
          <p:cNvSpPr/>
          <p:nvPr>
            <p:ph type="body" sz="quarter" idx="1"/>
          </p:nvPr>
        </p:nvSpPr>
        <p:spPr>
          <a:xfrm>
            <a:off x="311698" y="1389598"/>
            <a:ext cx="2808004" cy="3179404"/>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Shape 64"/>
          <p:cNvSpPr/>
          <p:nvPr>
            <p:ph type="title"/>
          </p:nvPr>
        </p:nvSpPr>
        <p:spPr>
          <a:xfrm>
            <a:off x="490250" y="450148"/>
            <a:ext cx="6367801" cy="4090804"/>
          </a:xfrm>
          <a:prstGeom prst="rect">
            <a:avLst/>
          </a:prstGeom>
        </p:spPr>
        <p:txBody>
          <a:bodyPr anchor="ctr"/>
          <a:lstStyle>
            <a:lvl1pPr>
              <a:defRPr sz="4800"/>
            </a:lvl1pPr>
          </a:lstStyle>
          <a:p>
            <a:pPr/>
            <a:r>
              <a:t>Title Text</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7"/>
            <a:ext cx="4572000" cy="5143505"/>
          </a:xfrm>
          <a:prstGeom prst="rect">
            <a:avLst/>
          </a:prstGeom>
          <a:solidFill>
            <a:srgbClr val="EEEEEE"/>
          </a:solidFill>
          <a:ln w="12700">
            <a:miter lim="400000"/>
          </a:ln>
        </p:spPr>
        <p:txBody>
          <a:bodyPr lIns="45718" tIns="45718" rIns="45718" bIns="45718" anchor="ctr"/>
          <a:lstStyle/>
          <a:p>
            <a:pPr>
              <a:defRPr>
                <a:latin typeface="+mj-lt"/>
                <a:ea typeface="+mj-ea"/>
                <a:cs typeface="+mj-cs"/>
                <a:sym typeface="Arial"/>
              </a:defRPr>
            </a:pPr>
          </a:p>
        </p:txBody>
      </p:sp>
      <p:sp>
        <p:nvSpPr>
          <p:cNvPr id="73" name="Shape 73"/>
          <p:cNvSpPr/>
          <p:nvPr>
            <p:ph type="title"/>
          </p:nvPr>
        </p:nvSpPr>
        <p:spPr>
          <a:xfrm>
            <a:off x="265500" y="1233175"/>
            <a:ext cx="4045200" cy="1482302"/>
          </a:xfrm>
          <a:prstGeom prst="rect">
            <a:avLst/>
          </a:prstGeom>
        </p:spPr>
        <p:txBody>
          <a:bodyPr anchor="b"/>
          <a:lstStyle>
            <a:lvl1pPr algn="ctr">
              <a:defRPr sz="4200"/>
            </a:lvl1pPr>
          </a:lstStyle>
          <a:p>
            <a:pPr/>
            <a:r>
              <a:t>Title Text</a:t>
            </a:r>
          </a:p>
        </p:txBody>
      </p:sp>
      <p:sp>
        <p:nvSpPr>
          <p:cNvPr id="74" name="Shape 74"/>
          <p:cNvSpPr/>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body" sz="half" idx="13"/>
          </p:nvPr>
        </p:nvSpPr>
        <p:spPr>
          <a:xfrm>
            <a:off x="4939500" y="724073"/>
            <a:ext cx="3837000" cy="3695105"/>
          </a:xfrm>
          <a:prstGeom prst="rect">
            <a:avLst/>
          </a:prstGeom>
        </p:spPr>
        <p:txBody>
          <a:bodyPr anchor="ctr"/>
          <a:lstStyle/>
          <a:p>
            <a:pP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Shape 83"/>
          <p:cNvSpPr/>
          <p:nvPr>
            <p:ph type="body" sz="quarter" idx="1"/>
          </p:nvPr>
        </p:nvSpPr>
        <p:spPr>
          <a:xfrm>
            <a:off x="311698" y="4230575"/>
            <a:ext cx="5998804" cy="605103"/>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11698" y="445025"/>
            <a:ext cx="8520604" cy="5727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Title Text</a:t>
            </a:r>
          </a:p>
        </p:txBody>
      </p:sp>
      <p:sp>
        <p:nvSpPr>
          <p:cNvPr id="3" name="Shape 3"/>
          <p:cNvSpPr/>
          <p:nvPr>
            <p:ph type="body" idx="1"/>
          </p:nvPr>
        </p:nvSpPr>
        <p:spPr>
          <a:xfrm>
            <a:off x="311698" y="1152475"/>
            <a:ext cx="8520604" cy="3416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684349" y="4700820"/>
            <a:ext cx="336810" cy="318392"/>
          </a:xfrm>
          <a:prstGeom prst="rect">
            <a:avLst/>
          </a:prstGeom>
          <a:ln w="12700">
            <a:miter lim="400000"/>
          </a:ln>
        </p:spPr>
        <p:txBody>
          <a:bodyPr wrap="none" lIns="91422" tIns="91422" rIns="91422" bIns="91422" anchor="ctr">
            <a:spAutoFit/>
          </a:bodyPr>
          <a:lstStyle>
            <a:lvl1pPr algn="r">
              <a:defRPr sz="1000">
                <a:solidFill>
                  <a:srgbClr val="585858"/>
                </a:solidFill>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j-lt"/>
          <a:ea typeface="+mj-ea"/>
          <a:cs typeface="+mj-cs"/>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9.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kitos/react-testing" TargetMode="External"/><Relationship Id="rId3" Type="http://schemas.openxmlformats.org/officeDocument/2006/relationships/hyperlink" Target="http://redux.js.org/docs/recipes/WritingTests.html" TargetMode="External"/><Relationship Id="rId4" Type="http://schemas.openxmlformats.org/officeDocument/2006/relationships/hyperlink" Target="https://facebook.github.io/jest/#getting-started" TargetMode="External"/><Relationship Id="rId5" Type="http://schemas.openxmlformats.org/officeDocument/2006/relationships/hyperlink" Target="http://airbnb.io/enzyme/index.html" TargetMode="External"/><Relationship Id="rId6" Type="http://schemas.openxmlformats.org/officeDocument/2006/relationships/hyperlink" Target="https://facebook.github.io/react/docs/test-utils.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1657350" y="1597817"/>
            <a:ext cx="5829300" cy="1102521"/>
          </a:xfrm>
          <a:prstGeom prst="rect">
            <a:avLst/>
          </a:prstGeom>
        </p:spPr>
        <p:txBody>
          <a:bodyPr lIns="34274" tIns="34274" rIns="34274" bIns="34274"/>
          <a:lstStyle/>
          <a:p>
            <a:pPr/>
            <a:r>
              <a:t> </a:t>
            </a:r>
          </a:p>
        </p:txBody>
      </p:sp>
      <p:sp>
        <p:nvSpPr>
          <p:cNvPr id="132" name="Shape 132"/>
          <p:cNvSpPr/>
          <p:nvPr>
            <p:ph type="body" sz="quarter" idx="1"/>
          </p:nvPr>
        </p:nvSpPr>
        <p:spPr>
          <a:xfrm>
            <a:off x="2171699" y="2914650"/>
            <a:ext cx="4800602" cy="1314450"/>
          </a:xfrm>
          <a:prstGeom prst="rect">
            <a:avLst/>
          </a:prstGeom>
        </p:spPr>
        <p:txBody>
          <a:bodyPr lIns="34274" tIns="34274" rIns="34274" bIns="34274"/>
          <a:lstStyle/>
          <a:p>
            <a:pPr>
              <a:spcBef>
                <a:spcPts val="0"/>
              </a:spcBef>
            </a:pPr>
          </a:p>
        </p:txBody>
      </p:sp>
      <p:pic>
        <p:nvPicPr>
          <p:cNvPr id="133" name="image1.png"/>
          <p:cNvPicPr>
            <a:picLocks noChangeAspect="1"/>
          </p:cNvPicPr>
          <p:nvPr/>
        </p:nvPicPr>
        <p:blipFill>
          <a:blip r:embed="rId2">
            <a:extLst/>
          </a:blip>
          <a:srcRect l="14811" t="0" r="14811" b="0"/>
          <a:stretch>
            <a:fillRect/>
          </a:stretch>
        </p:blipFill>
        <p:spPr>
          <a:xfrm>
            <a:off x="-157" y="-838974"/>
            <a:ext cx="9144224" cy="6821448"/>
          </a:xfrm>
          <a:prstGeom prst="rect">
            <a:avLst/>
          </a:prstGeom>
          <a:ln w="12700">
            <a:miter lim="400000"/>
          </a:ln>
        </p:spPr>
      </p:pic>
      <p:sp>
        <p:nvSpPr>
          <p:cNvPr id="134" name="Shape 134"/>
          <p:cNvSpPr/>
          <p:nvPr/>
        </p:nvSpPr>
        <p:spPr>
          <a:xfrm>
            <a:off x="2441024" y="269511"/>
            <a:ext cx="4261953" cy="8102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algn="ctr" defTabSz="685800">
              <a:defRPr b="1" sz="4400">
                <a:solidFill>
                  <a:srgbClr val="FFFFFF"/>
                </a:solidFill>
                <a:latin typeface="Bree Serif"/>
                <a:ea typeface="Bree Serif"/>
                <a:cs typeface="Bree Serif"/>
                <a:sym typeface="Bree Serif"/>
              </a:defRPr>
            </a:lvl1pPr>
          </a:lstStyle>
          <a:p>
            <a:pPr/>
            <a:r>
              <a:t> React</a:t>
            </a:r>
          </a:p>
        </p:txBody>
      </p:sp>
      <p:sp>
        <p:nvSpPr>
          <p:cNvPr id="135" name="Shape 135"/>
          <p:cNvSpPr/>
          <p:nvPr/>
        </p:nvSpPr>
        <p:spPr>
          <a:xfrm>
            <a:off x="1666271" y="4054218"/>
            <a:ext cx="5829303" cy="924535"/>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p>
            <a:pPr algn="ctr" defTabSz="685800">
              <a:defRPr i="1" sz="2600">
                <a:solidFill>
                  <a:srgbClr val="FFFFFF"/>
                </a:solidFill>
                <a:latin typeface="Alegreya"/>
                <a:ea typeface="Alegreya"/>
                <a:cs typeface="Alegreya"/>
                <a:sym typeface="Alegreya"/>
              </a:defRPr>
            </a:pPr>
            <a:r>
              <a:t>Training Camp - Lecture -9.</a:t>
            </a:r>
          </a:p>
          <a:p>
            <a:pPr algn="ctr" defTabSz="685800">
              <a:defRPr i="1" sz="2600">
                <a:solidFill>
                  <a:srgbClr val="FFFFFF"/>
                </a:solidFill>
                <a:latin typeface="Alegreya"/>
                <a:ea typeface="Alegreya"/>
                <a:cs typeface="Alegreya"/>
                <a:sym typeface="Alegreya"/>
              </a:defRPr>
            </a:pPr>
            <a:r>
              <a:t>Testing React Apps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sz="quarter" idx="1"/>
          </p:nvPr>
        </p:nvSpPr>
        <p:spPr>
          <a:xfrm>
            <a:off x="1616867" y="3349656"/>
            <a:ext cx="2631253"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we have to test?</a:t>
            </a:r>
          </a:p>
        </p:txBody>
      </p:sp>
      <p:sp>
        <p:nvSpPr>
          <p:cNvPr id="178" name="Shape 178"/>
          <p:cNvSpPr/>
          <p:nvPr>
            <p:ph type="body" idx="16"/>
          </p:nvPr>
        </p:nvSpPr>
        <p:spPr>
          <a:xfrm>
            <a:off x="1616866" y="1556682"/>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What we test?</a:t>
            </a:r>
          </a:p>
        </p:txBody>
      </p:sp>
      <p:pic>
        <p:nvPicPr>
          <p:cNvPr id="179" name="image12.png"/>
          <p:cNvPicPr>
            <a:picLocks noChangeAspect="1"/>
          </p:cNvPicPr>
          <p:nvPr/>
        </p:nvPicPr>
        <p:blipFill>
          <a:blip r:embed="rId2">
            <a:extLst/>
          </a:blip>
          <a:stretch>
            <a:fillRect/>
          </a:stretch>
        </p:blipFill>
        <p:spPr>
          <a:xfrm>
            <a:off x="5832943" y="378617"/>
            <a:ext cx="1933433" cy="2179947"/>
          </a:xfrm>
          <a:prstGeom prst="rect">
            <a:avLst/>
          </a:prstGeom>
          <a:ln w="12700">
            <a:miter lim="400000"/>
          </a:ln>
        </p:spPr>
      </p:pic>
      <p:pic>
        <p:nvPicPr>
          <p:cNvPr id="180" name="image13.png"/>
          <p:cNvPicPr>
            <a:picLocks noChangeAspect="1"/>
          </p:cNvPicPr>
          <p:nvPr/>
        </p:nvPicPr>
        <p:blipFill>
          <a:blip r:embed="rId3">
            <a:extLst/>
          </a:blip>
          <a:stretch>
            <a:fillRect/>
          </a:stretch>
        </p:blipFill>
        <p:spPr>
          <a:xfrm>
            <a:off x="4547632" y="2636279"/>
            <a:ext cx="1869838" cy="2200694"/>
          </a:xfrm>
          <a:prstGeom prst="rect">
            <a:avLst/>
          </a:prstGeom>
          <a:ln w="12700">
            <a:miter lim="400000"/>
          </a:ln>
        </p:spPr>
      </p:pic>
      <p:pic>
        <p:nvPicPr>
          <p:cNvPr id="181" name="image14.png"/>
          <p:cNvPicPr>
            <a:picLocks noChangeAspect="1"/>
          </p:cNvPicPr>
          <p:nvPr/>
        </p:nvPicPr>
        <p:blipFill>
          <a:blip r:embed="rId4">
            <a:extLst/>
          </a:blip>
          <a:stretch>
            <a:fillRect/>
          </a:stretch>
        </p:blipFill>
        <p:spPr>
          <a:xfrm>
            <a:off x="2025916" y="1839473"/>
            <a:ext cx="1555005" cy="1292472"/>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xfrm>
            <a:off x="311699" y="445025"/>
            <a:ext cx="8520602" cy="572703"/>
          </a:xfrm>
          <a:prstGeom prst="rect">
            <a:avLst/>
          </a:prstGeom>
        </p:spPr>
        <p:txBody>
          <a:bodyPr/>
          <a:lstStyle>
            <a:lvl1pPr defTabSz="877822">
              <a:defRPr sz="2600"/>
            </a:lvl1pPr>
          </a:lstStyle>
          <a:p>
            <a:pPr/>
            <a:r>
              <a:t>Test Frameworks</a:t>
            </a:r>
          </a:p>
        </p:txBody>
      </p:sp>
      <p:sp>
        <p:nvSpPr>
          <p:cNvPr id="184" name="Shape 184"/>
          <p:cNvSpPr/>
          <p:nvPr>
            <p:ph type="body" sz="half" idx="1"/>
          </p:nvPr>
        </p:nvSpPr>
        <p:spPr>
          <a:xfrm>
            <a:off x="311699" y="1152475"/>
            <a:ext cx="3999902" cy="3416400"/>
          </a:xfrm>
          <a:prstGeom prst="rect">
            <a:avLst/>
          </a:prstGeom>
        </p:spPr>
        <p:txBody>
          <a:bodyPr/>
          <a:lstStyle/>
          <a:p>
            <a:pPr>
              <a:defRPr b="1"/>
            </a:pPr>
            <a:r>
              <a:t>Test Frameworks</a:t>
            </a:r>
          </a:p>
          <a:p>
            <a:pPr indent="228600"/>
            <a:r>
              <a:t>Mocha</a:t>
            </a:r>
          </a:p>
          <a:p>
            <a:pPr indent="228600"/>
            <a:r>
              <a:t>Jasmine</a:t>
            </a:r>
          </a:p>
          <a:p>
            <a:pPr indent="228600">
              <a:defRPr b="1"/>
            </a:pPr>
            <a:r>
              <a:t>Jest</a:t>
            </a:r>
          </a:p>
          <a:p>
            <a:pPr indent="228600"/>
            <a:r>
              <a:t>Tape</a:t>
            </a:r>
          </a:p>
          <a:p>
            <a:pPr indent="228600"/>
            <a:r>
              <a:t>AVA</a:t>
            </a:r>
          </a:p>
        </p:txBody>
      </p:sp>
      <p:sp>
        <p:nvSpPr>
          <p:cNvPr id="185" name="Shape 18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Assertion Libraries</a:t>
            </a:r>
          </a:p>
          <a:p>
            <a:pPr indent="228600">
              <a:defRPr b="1" sz="1400"/>
            </a:pPr>
            <a:r>
              <a:t>Expect</a:t>
            </a:r>
          </a:p>
          <a:p>
            <a:pPr indent="228600">
              <a:defRPr sz="1400"/>
            </a:pPr>
            <a:r>
              <a:t>Should</a:t>
            </a:r>
          </a:p>
          <a:p>
            <a:pPr indent="228600">
              <a:defRPr sz="1400"/>
            </a:pPr>
            <a:r>
              <a:t>Assert</a:t>
            </a:r>
          </a:p>
          <a:p>
            <a:pPr indent="228600">
              <a:defRPr sz="1400"/>
            </a:pPr>
            <a:r>
              <a:t>Chai</a:t>
            </a:r>
          </a:p>
          <a:p>
            <a:pPr indent="228600">
              <a:defRPr sz="1400"/>
            </a:pP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311699" y="445025"/>
            <a:ext cx="8520602" cy="572703"/>
          </a:xfrm>
          <a:prstGeom prst="rect">
            <a:avLst/>
          </a:prstGeom>
        </p:spPr>
        <p:txBody>
          <a:bodyPr/>
          <a:lstStyle>
            <a:lvl1pPr defTabSz="877822">
              <a:defRPr sz="2600"/>
            </a:lvl1pPr>
          </a:lstStyle>
          <a:p>
            <a:pPr/>
            <a:r>
              <a:t>Where to run tests?</a:t>
            </a:r>
          </a:p>
        </p:txBody>
      </p:sp>
      <p:sp>
        <p:nvSpPr>
          <p:cNvPr id="190" name="Shape 190"/>
          <p:cNvSpPr/>
          <p:nvPr>
            <p:ph type="body" idx="1"/>
          </p:nvPr>
        </p:nvSpPr>
        <p:spPr>
          <a:xfrm>
            <a:off x="311699" y="1152475"/>
            <a:ext cx="8520602" cy="3416400"/>
          </a:xfrm>
          <a:prstGeom prst="rect">
            <a:avLst/>
          </a:prstGeom>
        </p:spPr>
        <p:txBody>
          <a:bodyPr/>
          <a:lstStyle/>
          <a:p>
            <a:pPr indent="228600">
              <a:lnSpc>
                <a:spcPct val="200000"/>
              </a:lnSpc>
            </a:pPr>
            <a:r>
              <a:t>Real browsers</a:t>
            </a:r>
          </a:p>
          <a:p>
            <a:pPr indent="228600">
              <a:lnSpc>
                <a:spcPct val="200000"/>
              </a:lnSpc>
            </a:pPr>
            <a:r>
              <a:t>Headless browser (PhantomJS)</a:t>
            </a:r>
          </a:p>
          <a:p>
            <a:pPr indent="228600">
              <a:lnSpc>
                <a:spcPct val="200000"/>
              </a:lnSpc>
              <a:defRPr b="1"/>
            </a:pPr>
            <a:r>
              <a:t>JSDOM</a:t>
            </a:r>
          </a:p>
          <a:p>
            <a:pPr indent="228600">
              <a:lnSpc>
                <a:spcPct val="200000"/>
              </a:lnSpc>
            </a:pPr>
            <a:r>
              <a:t>Node Environment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xfrm>
            <a:off x="311699" y="445025"/>
            <a:ext cx="8520602" cy="572703"/>
          </a:xfrm>
          <a:prstGeom prst="rect">
            <a:avLst/>
          </a:prstGeom>
        </p:spPr>
        <p:txBody>
          <a:bodyPr/>
          <a:lstStyle>
            <a:lvl1pPr defTabSz="877822">
              <a:defRPr sz="2600"/>
            </a:lvl1pPr>
          </a:lstStyle>
          <a:p>
            <a:pPr/>
            <a:r>
              <a:t>Jest</a:t>
            </a:r>
          </a:p>
        </p:txBody>
      </p:sp>
      <p:sp>
        <p:nvSpPr>
          <p:cNvPr id="193" name="Shape 193"/>
          <p:cNvSpPr/>
          <p:nvPr>
            <p:ph type="body" sz="half" idx="1"/>
          </p:nvPr>
        </p:nvSpPr>
        <p:spPr>
          <a:xfrm>
            <a:off x="4595774" y="1540474"/>
            <a:ext cx="4193400" cy="3484201"/>
          </a:xfrm>
          <a:prstGeom prst="rect">
            <a:avLst/>
          </a:prstGeom>
        </p:spPr>
        <p:txBody>
          <a:bodyPr/>
          <a:lstStyle/>
          <a:p>
            <a:pPr indent="152400">
              <a:defRPr sz="1200"/>
            </a:pPr>
            <a:r>
              <a:t>Error messages are helpful and color coded. Stack traces point to the source of problems quickly</a:t>
            </a:r>
          </a:p>
          <a:p>
            <a:pPr indent="152400">
              <a:defRPr sz="1200"/>
            </a:pPr>
            <a:r>
              <a:t>Integrated support for testing with promises and async/await</a:t>
            </a:r>
          </a:p>
          <a:p>
            <a:pPr indent="152400">
              <a:defRPr sz="1200"/>
            </a:pPr>
            <a:r>
              <a:t>Jest runs previously failed tests first. Together with --bail it provides useful signal quickly</a:t>
            </a:r>
          </a:p>
          <a:p>
            <a:pPr indent="152400">
              <a:defRPr sz="1200"/>
            </a:pPr>
            <a:r>
              <a:t>Integrated manual mocking library</a:t>
            </a:r>
          </a:p>
          <a:p>
            <a:pPr indent="152400">
              <a:defRPr sz="1200"/>
            </a:pPr>
            <a:r>
              <a:t>Automatically find tests related to changed files to execute in your project with -o</a:t>
            </a:r>
          </a:p>
          <a:p>
            <a:pPr indent="152400">
              <a:defRPr sz="1200"/>
            </a:pPr>
            <a:r>
              <a:t>Run tests in parallel processes to minimize test runtime</a:t>
            </a:r>
          </a:p>
        </p:txBody>
      </p:sp>
      <p:sp>
        <p:nvSpPr>
          <p:cNvPr id="194" name="Shape 194"/>
          <p:cNvSpPr/>
          <p:nvPr>
            <p:ph type="body" idx="13"/>
          </p:nvPr>
        </p:nvSpPr>
        <p:spPr>
          <a:xfrm>
            <a:off x="262298" y="1094748"/>
            <a:ext cx="3888303" cy="3416405"/>
          </a:xfrm>
          <a:prstGeom prst="rect">
            <a:avLst/>
          </a:prstGeom>
          <a:extLst>
            <a:ext uri="{C572A759-6A51-4108-AA02-DFA0A04FC94B}">
              <ma14:wrappingTextBoxFlag xmlns:ma14="http://schemas.microsoft.com/office/mac/drawingml/2011/main" val="1"/>
            </a:ext>
          </a:extLst>
        </p:spPr>
        <p:txBody>
          <a:bodyPr/>
          <a:lstStyle/>
          <a:p>
            <a:pPr>
              <a:lnSpc>
                <a:spcPct val="150000"/>
              </a:lnSpc>
              <a:defRPr sz="1400"/>
            </a:pPr>
            <a:r>
              <a:t>Jest is a bit different from most test runners. Facebook designed it to work well in the context of it's infrastructure:</a:t>
            </a:r>
          </a:p>
          <a:p>
            <a:pPr indent="228600">
              <a:lnSpc>
                <a:spcPct val="150000"/>
              </a:lnSpc>
              <a:defRPr sz="1400"/>
            </a:pPr>
            <a:r>
              <a:t>Monorepo</a:t>
            </a:r>
          </a:p>
          <a:p>
            <a:pPr indent="228600">
              <a:lnSpc>
                <a:spcPct val="150000"/>
              </a:lnSpc>
              <a:defRPr sz="1400"/>
            </a:pPr>
            <a:r>
              <a:t>Sandboxing</a:t>
            </a:r>
          </a:p>
          <a:p>
            <a:pPr indent="228600">
              <a:lnSpc>
                <a:spcPct val="150000"/>
              </a:lnSpc>
              <a:defRPr sz="1400"/>
            </a:pPr>
            <a:r>
              <a:t>providesModule</a:t>
            </a:r>
          </a:p>
        </p:txBody>
      </p:sp>
      <p:pic>
        <p:nvPicPr>
          <p:cNvPr id="195" name="image15.png"/>
          <p:cNvPicPr>
            <a:picLocks noChangeAspect="1"/>
          </p:cNvPicPr>
          <p:nvPr/>
        </p:nvPicPr>
        <p:blipFill>
          <a:blip r:embed="rId3">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311699" y="445025"/>
            <a:ext cx="8520602" cy="572703"/>
          </a:xfrm>
          <a:prstGeom prst="rect">
            <a:avLst/>
          </a:prstGeom>
        </p:spPr>
        <p:txBody>
          <a:bodyPr/>
          <a:lstStyle>
            <a:lvl1pPr defTabSz="877822">
              <a:defRPr sz="2600"/>
            </a:lvl1pPr>
          </a:lstStyle>
          <a:p>
            <a:pPr/>
            <a:r>
              <a:t>Jest. Describe, it</a:t>
            </a:r>
          </a:p>
        </p:txBody>
      </p:sp>
      <p:sp>
        <p:nvSpPr>
          <p:cNvPr id="200" name="Shape 200"/>
          <p:cNvSpPr/>
          <p:nvPr>
            <p:ph type="body" sz="quarter" idx="1"/>
          </p:nvPr>
        </p:nvSpPr>
        <p:spPr>
          <a:xfrm>
            <a:off x="311700" y="1594700"/>
            <a:ext cx="2966100" cy="2364903"/>
          </a:xfrm>
          <a:prstGeom prst="rect">
            <a:avLst/>
          </a:prstGeom>
        </p:spPr>
        <p:txBody>
          <a:bodyPr/>
          <a:lstStyle/>
          <a:p>
            <a:pPr>
              <a:spcBef>
                <a:spcPts val="0"/>
              </a:spcBef>
              <a:defRPr sz="1200"/>
            </a:pPr>
            <a:r>
              <a:t>// math.js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increment</a:t>
            </a:r>
            <a:r>
              <a:rPr b="0">
                <a:solidFill>
                  <a:srgbClr val="000000"/>
                </a:solidFill>
              </a:rPr>
              <a:t>(n)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++n;</a:t>
            </a:r>
          </a:p>
          <a:p>
            <a:pPr>
              <a:spcBef>
                <a:spcPts val="0"/>
              </a:spcBef>
              <a:defRPr sz="1200">
                <a:solidFill>
                  <a:srgbClr val="000000"/>
                </a:solidFill>
                <a:latin typeface="Courier New"/>
                <a:ea typeface="Courier New"/>
                <a:cs typeface="Courier New"/>
                <a:sym typeface="Courier New"/>
              </a:defRPr>
            </a:pPr>
            <a:r>
              <a:t>}</a:t>
            </a: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add</a:t>
            </a:r>
            <a:r>
              <a:rPr b="0">
                <a:solidFill>
                  <a:srgbClr val="000000"/>
                </a:solidFill>
              </a:rPr>
              <a:t>(a, b)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a + b;</a:t>
            </a:r>
          </a:p>
          <a:p>
            <a:pPr>
              <a:spcBef>
                <a:spcPts val="0"/>
              </a:spcBef>
              <a:defRPr sz="1200">
                <a:solidFill>
                  <a:srgbClr val="000000"/>
                </a:solidFill>
                <a:latin typeface="Courier New"/>
                <a:ea typeface="Courier New"/>
                <a:cs typeface="Courier New"/>
                <a:sym typeface="Courier New"/>
              </a:defRPr>
            </a:pPr>
            <a:r>
              <a:t>}</a:t>
            </a:r>
          </a:p>
        </p:txBody>
      </p:sp>
      <p:sp>
        <p:nvSpPr>
          <p:cNvPr id="201" name="Shape 201"/>
          <p:cNvSpPr/>
          <p:nvPr>
            <p:ph type="body" idx="13"/>
          </p:nvPr>
        </p:nvSpPr>
        <p:spPr>
          <a:xfrm>
            <a:off x="4133622" y="1283372"/>
            <a:ext cx="4946704" cy="3416405"/>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math.test.js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increment</a:t>
            </a:r>
            <a:r>
              <a:rPr b="0">
                <a:solidFill>
                  <a:srgbClr val="000000"/>
                </a:solidFill>
              </a:rPr>
              <a:t>, </a:t>
            </a:r>
            <a:r>
              <a:rPr b="0" i="1">
                <a:solidFill>
                  <a:srgbClr val="000000"/>
                </a:solidFill>
              </a:rPr>
              <a:t>add </a:t>
            </a:r>
            <a:r>
              <a:rPr b="0">
                <a:solidFill>
                  <a:srgbClr val="000000"/>
                </a:solidFill>
              </a:rPr>
              <a:t>} </a:t>
            </a:r>
            <a:r>
              <a:t>from </a:t>
            </a:r>
            <a:r>
              <a:rPr>
                <a:solidFill>
                  <a:srgbClr val="008000"/>
                </a:solidFill>
              </a:rPr>
              <a:t>'./math'</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increment'</a:t>
            </a:r>
            <a:r>
              <a:t>,</a:t>
            </a:r>
          </a:p>
          <a:p>
            <a:pPr>
              <a:spcBef>
                <a:spcPts val="0"/>
              </a:spcBef>
              <a:defRPr sz="1200">
                <a:solidFill>
                  <a:srgbClr val="000000"/>
                </a:solidFill>
                <a:latin typeface="Courier New"/>
                <a:ea typeface="Courier New"/>
                <a:cs typeface="Courier New"/>
                <a:sym typeface="Courier New"/>
              </a:defRPr>
            </a:pPr>
            <a:r>
              <a:t>     () =&gt; expect(</a:t>
            </a:r>
            <a:r>
              <a:rPr i="1"/>
              <a:t>increment</a:t>
            </a:r>
            <a:r>
              <a:t>(</a:t>
            </a:r>
            <a:r>
              <a:rPr>
                <a:solidFill>
                  <a:srgbClr val="0000FF"/>
                </a:solidFill>
              </a:rPr>
              <a:t>1</a:t>
            </a:r>
            <a:r>
              <a:t>)).toBe(</a:t>
            </a:r>
            <a:r>
              <a:rPr>
                <a:solidFill>
                  <a:srgbClr val="0000FF"/>
                </a:solidFill>
              </a:rPr>
              <a:t>2</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add'</a:t>
            </a:r>
            <a:r>
              <a:t>,</a:t>
            </a:r>
          </a:p>
          <a:p>
            <a:pPr>
              <a:spcBef>
                <a:spcPts val="0"/>
              </a:spcBef>
              <a:defRPr sz="1200">
                <a:solidFill>
                  <a:srgbClr val="000000"/>
                </a:solidFill>
                <a:latin typeface="Courier New"/>
                <a:ea typeface="Courier New"/>
                <a:cs typeface="Courier New"/>
                <a:sym typeface="Courier New"/>
              </a:defRPr>
            </a:pPr>
            <a:r>
              <a:t>     () =&gt; expect(</a:t>
            </a:r>
            <a:r>
              <a:rPr i="1"/>
              <a:t>add</a:t>
            </a:r>
            <a:r>
              <a:t>(</a:t>
            </a:r>
            <a:r>
              <a:rPr>
                <a:solidFill>
                  <a:srgbClr val="0000FF"/>
                </a:solidFill>
              </a:rPr>
              <a:t>2</a:t>
            </a:r>
            <a:r>
              <a:t>, </a:t>
            </a:r>
            <a:r>
              <a:rPr>
                <a:solidFill>
                  <a:srgbClr val="0000FF"/>
                </a:solidFill>
              </a:rPr>
              <a:t>3</a:t>
            </a:r>
            <a:r>
              <a:t>)).toBe(</a:t>
            </a:r>
            <a:r>
              <a:rPr>
                <a:solidFill>
                  <a:srgbClr val="0000FF"/>
                </a:solidFill>
              </a:rPr>
              <a:t>5</a:t>
            </a:r>
            <a:r>
              <a:t>));</a:t>
            </a:r>
          </a:p>
          <a:p>
            <a:pPr>
              <a:spcBef>
                <a:spcPts val="0"/>
              </a:spcBef>
              <a:defRPr sz="1200">
                <a:solidFill>
                  <a:srgbClr val="000000"/>
                </a:solidFill>
                <a:latin typeface="Courier New"/>
                <a:ea typeface="Courier New"/>
                <a:cs typeface="Courier New"/>
                <a:sym typeface="Courier New"/>
              </a:defRPr>
            </a:pPr>
            <a:r>
              <a:t>});</a:t>
            </a:r>
          </a:p>
        </p:txBody>
      </p:sp>
      <p:pic>
        <p:nvPicPr>
          <p:cNvPr id="202" name="image15.png"/>
          <p:cNvPicPr>
            <a:picLocks noChangeAspect="1"/>
          </p:cNvPicPr>
          <p:nvPr/>
        </p:nvPicPr>
        <p:blipFill>
          <a:blip r:embed="rId3">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xfrm>
            <a:off x="311699" y="445025"/>
            <a:ext cx="8520602" cy="572703"/>
          </a:xfrm>
          <a:prstGeom prst="rect">
            <a:avLst/>
          </a:prstGeom>
        </p:spPr>
        <p:txBody>
          <a:bodyPr/>
          <a:lstStyle>
            <a:lvl1pPr defTabSz="877822">
              <a:defRPr sz="2600"/>
            </a:lvl1pPr>
          </a:lstStyle>
          <a:p>
            <a:pPr/>
            <a:r>
              <a:t>Jest. Assertions</a:t>
            </a:r>
          </a:p>
        </p:txBody>
      </p:sp>
      <p:sp>
        <p:nvSpPr>
          <p:cNvPr id="207" name="Shape 207"/>
          <p:cNvSpPr/>
          <p:nvPr>
            <p:ph type="body" sz="half" idx="1"/>
          </p:nvPr>
        </p:nvSpPr>
        <p:spPr>
          <a:xfrm>
            <a:off x="1090525" y="1503373"/>
            <a:ext cx="6166800" cy="3006904"/>
          </a:xfrm>
          <a:prstGeom prst="rect">
            <a:avLst/>
          </a:prstGeom>
        </p:spPr>
        <p:txBody>
          <a:bodyPr/>
          <a:lstStyle/>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have add method'</a:t>
            </a:r>
            <a:r>
              <a:t>,</a:t>
            </a:r>
          </a:p>
          <a:p>
            <a:pPr>
              <a:lnSpc>
                <a:spcPct val="100000"/>
              </a:lnSpc>
              <a:spcBef>
                <a:spcPts val="0"/>
              </a:spcBef>
              <a:defRPr sz="1200">
                <a:solidFill>
                  <a:srgbClr val="000000"/>
                </a:solidFill>
                <a:latin typeface="Courier New"/>
                <a:ea typeface="Courier New"/>
                <a:cs typeface="Courier New"/>
                <a:sym typeface="Courier New"/>
              </a:defRPr>
            </a:pPr>
            <a:r>
              <a:t>       () =&gt; expect(</a:t>
            </a:r>
            <a:r>
              <a:rPr i="1"/>
              <a:t>add</a:t>
            </a:r>
            <a:r>
              <a: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describe(</a:t>
            </a:r>
            <a:r>
              <a:rPr b="1">
                <a:solidFill>
                  <a:srgbClr val="008000"/>
                </a:solidFill>
              </a:rPr>
              <a:t>'nonExistingMethod'</a:t>
            </a:r>
            <a:r>
              <a:t>, () =&gt; {</a:t>
            </a: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not exists'</a:t>
            </a:r>
            <a:r>
              <a:t>,</a:t>
            </a:r>
          </a:p>
          <a:p>
            <a:pPr>
              <a:lnSpc>
                <a:spcPct val="100000"/>
              </a:lnSpc>
              <a:spcBef>
                <a:spcPts val="0"/>
              </a:spcBef>
              <a:defRPr sz="1200">
                <a:solidFill>
                  <a:srgbClr val="000000"/>
                </a:solidFill>
                <a:latin typeface="Courier New"/>
                <a:ea typeface="Courier New"/>
                <a:cs typeface="Courier New"/>
                <a:sym typeface="Courier New"/>
              </a:defRPr>
            </a:pPr>
            <a:r>
              <a:t>           () =&gt; expect(nonExistingMethod).not.toBeDefined());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throw'</a:t>
            </a:r>
            <a:r>
              <a:t>,</a:t>
            </a:r>
          </a:p>
          <a:p>
            <a:pPr>
              <a:lnSpc>
                <a:spcPct val="100000"/>
              </a:lnSpc>
              <a:spcBef>
                <a:spcPts val="0"/>
              </a:spcBef>
              <a:defRPr sz="1200">
                <a:solidFill>
                  <a:srgbClr val="000000"/>
                </a:solidFill>
                <a:latin typeface="Courier New"/>
                <a:ea typeface="Courier New"/>
                <a:cs typeface="Courier New"/>
                <a:sym typeface="Courier New"/>
              </a:defRPr>
            </a:pPr>
            <a:r>
              <a:t>           () =&gt; expect(() =&gt; nonExistingMethod()).toThrow());</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08"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xfrm>
            <a:off x="311699" y="445025"/>
            <a:ext cx="8520602" cy="572703"/>
          </a:xfrm>
          <a:prstGeom prst="rect">
            <a:avLst/>
          </a:prstGeom>
        </p:spPr>
        <p:txBody>
          <a:bodyPr/>
          <a:lstStyle>
            <a:lvl1pPr defTabSz="877822">
              <a:defRPr sz="2600"/>
            </a:lvl1pPr>
          </a:lstStyle>
          <a:p>
            <a:pPr/>
            <a:r>
              <a:t>Jest. Mock, Spy</a:t>
            </a:r>
          </a:p>
        </p:txBody>
      </p:sp>
      <p:sp>
        <p:nvSpPr>
          <p:cNvPr id="211" name="Shape 211"/>
          <p:cNvSpPr/>
          <p:nvPr>
            <p:ph type="body" sz="half" idx="1"/>
          </p:nvPr>
        </p:nvSpPr>
        <p:spPr>
          <a:xfrm>
            <a:off x="3902550" y="1272297"/>
            <a:ext cx="5160903" cy="3416405"/>
          </a:xfrm>
          <a:prstGeom prst="rect">
            <a:avLst/>
          </a:prstGeom>
        </p:spPr>
        <p:txBody>
          <a:bodyPr/>
          <a:lstStyle/>
          <a:p>
            <a:pPr>
              <a:spcBef>
                <a:spcPts val="0"/>
              </a:spcBef>
              <a:defRPr sz="1200"/>
            </a:pPr>
            <a:r>
              <a:t>// mock.test.js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functionWithCallback </a:t>
            </a:r>
            <a:r>
              <a:rPr b="0">
                <a:solidFill>
                  <a:srgbClr val="000000"/>
                </a:solidFill>
              </a:rPr>
              <a:t>} </a:t>
            </a:r>
            <a:r>
              <a:t>from </a:t>
            </a:r>
            <a:r>
              <a:rPr>
                <a:solidFill>
                  <a:srgbClr val="008000"/>
                </a:solidFill>
              </a:rPr>
              <a:t>'./mock'</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'mock'</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.useFakeTimers();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execute callback'</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cb </a:t>
            </a:r>
            <a:r>
              <a:t>= </a:t>
            </a:r>
            <a:r>
              <a:rPr>
                <a:solidFill>
                  <a:srgbClr val="458383"/>
                </a:solidFill>
              </a:rPr>
              <a:t>jest</a:t>
            </a:r>
            <a:r>
              <a:t>.fn();</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i="1"/>
              <a:t>functionWithCallback</a:t>
            </a:r>
            <a:r>
              <a:t>(</a:t>
            </a:r>
            <a:r>
              <a:rPr>
                <a:solidFill>
                  <a:srgbClr val="458383"/>
                </a:solidFill>
              </a:rPr>
              <a:t>cb</a:t>
            </a:r>
            <a:r>
              <a:t>);</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.runAllTimers();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expect(</a:t>
            </a:r>
            <a:r>
              <a:rPr>
                <a:solidFill>
                  <a:srgbClr val="458383"/>
                </a:solidFill>
              </a:rPr>
              <a:t>cb</a:t>
            </a:r>
            <a:r>
              <a:t>).toHaveBeenCalled();</a:t>
            </a:r>
          </a:p>
          <a:p>
            <a:pPr>
              <a:lnSpc>
                <a:spcPct val="100000"/>
              </a:lnSpc>
              <a:spcBef>
                <a:spcPts val="0"/>
              </a:spcBef>
              <a:defRPr sz="1200">
                <a:solidFill>
                  <a:srgbClr val="000000"/>
                </a:solidFill>
                <a:latin typeface="Courier New"/>
                <a:ea typeface="Courier New"/>
                <a:cs typeface="Courier New"/>
                <a:sym typeface="Courier New"/>
              </a:defRPr>
            </a:pPr>
            <a:r>
              <a:t>       expect(setTimeout.mock.calls[</a:t>
            </a:r>
            <a:r>
              <a:rPr>
                <a:solidFill>
                  <a:srgbClr val="0000FF"/>
                </a:solidFill>
              </a:rPr>
              <a:t>0</a:t>
            </a:r>
            <a:r>
              <a:t>][</a:t>
            </a:r>
            <a:r>
              <a:rPr>
                <a:solidFill>
                  <a:srgbClr val="0000FF"/>
                </a:solidFill>
              </a:rPr>
              <a:t>1</a:t>
            </a:r>
            <a:r>
              <a:t>]).toBe(</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sp>
        <p:nvSpPr>
          <p:cNvPr id="212" name="Shape 212"/>
          <p:cNvSpPr/>
          <p:nvPr>
            <p:ph type="body" idx="13"/>
          </p:nvPr>
        </p:nvSpPr>
        <p:spPr>
          <a:xfrm>
            <a:off x="77024" y="2213698"/>
            <a:ext cx="3999902" cy="1533604"/>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mock.js</a:t>
            </a:r>
          </a:p>
          <a:p>
            <a:pPr>
              <a:lnSpc>
                <a:spcPct val="100000"/>
              </a:lnSpc>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functionWithCallback</a:t>
            </a:r>
            <a:r>
              <a:rPr b="0">
                <a:solidFill>
                  <a:srgbClr val="000000"/>
                </a:solidFill>
              </a:rPr>
              <a:t>(cb) {</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r>
              <a:t>   setTimeout(cb, </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13"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311699" y="445025"/>
            <a:ext cx="8520602" cy="572703"/>
          </a:xfrm>
          <a:prstGeom prst="rect">
            <a:avLst/>
          </a:prstGeom>
        </p:spPr>
        <p:txBody>
          <a:bodyPr/>
          <a:lstStyle>
            <a:lvl1pPr defTabSz="448055">
              <a:defRPr sz="1300"/>
            </a:lvl1pPr>
          </a:lstStyle>
          <a:p>
            <a:pPr/>
            <a:r>
              <a:t>Jest. Async / Promises</a:t>
            </a:r>
          </a:p>
        </p:txBody>
      </p:sp>
      <p:sp>
        <p:nvSpPr>
          <p:cNvPr id="216" name="Shape 216"/>
          <p:cNvSpPr/>
          <p:nvPr>
            <p:ph type="body" sz="quarter" idx="1"/>
          </p:nvPr>
        </p:nvSpPr>
        <p:spPr>
          <a:xfrm>
            <a:off x="157674" y="2102448"/>
            <a:ext cx="3625202" cy="2116804"/>
          </a:xfrm>
          <a:prstGeom prst="rect">
            <a:avLst/>
          </a:prstGeom>
        </p:spPr>
        <p:txBody>
          <a:bodyPr/>
          <a:lstStyle/>
          <a:p>
            <a:pPr>
              <a:spcBef>
                <a:spcPts val="0"/>
              </a:spcBef>
              <a:defRPr sz="1000"/>
            </a:pPr>
            <a:r>
              <a:t>// async.js</a:t>
            </a:r>
          </a:p>
          <a:p>
            <a:pPr>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ajaxGet</a:t>
            </a:r>
            <a:r>
              <a:rPr b="0">
                <a:solidFill>
                  <a:srgbClr val="000000"/>
                </a:solidFill>
              </a:rPr>
              <a:t>(url)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return new </a:t>
            </a:r>
            <a:r>
              <a:t>Promise((resolve, reject) =&gt; {</a:t>
            </a:r>
          </a:p>
          <a:p>
            <a:pPr>
              <a:spcBef>
                <a:spcPts val="0"/>
              </a:spcBef>
              <a:defRPr sz="1000">
                <a:solidFill>
                  <a:srgbClr val="000000"/>
                </a:solidFill>
                <a:latin typeface="Courier New"/>
                <a:ea typeface="Courier New"/>
                <a:cs typeface="Courier New"/>
                <a:sym typeface="Courier New"/>
              </a:defRPr>
            </a:pPr>
            <a:r>
              <a:t>       url === </a:t>
            </a:r>
            <a:r>
              <a:rPr b="1">
                <a:solidFill>
                  <a:srgbClr val="008000"/>
                </a:solidFill>
              </a:rPr>
              <a:t>'/known-endpoint'</a:t>
            </a:r>
            <a:endParaRPr b="1">
              <a:solidFill>
                <a:srgbClr val="008000"/>
              </a:solidFill>
            </a:endParaRPr>
          </a:p>
          <a:p>
            <a:pPr>
              <a:spcBef>
                <a:spcPts val="0"/>
              </a:spcBef>
              <a:defRPr b="1" sz="1000">
                <a:solidFill>
                  <a:srgbClr val="008000"/>
                </a:solidFill>
                <a:latin typeface="Courier New"/>
                <a:ea typeface="Courier New"/>
                <a:cs typeface="Courier New"/>
                <a:sym typeface="Courier New"/>
              </a:defRPr>
            </a:pPr>
            <a:r>
              <a:t>           </a:t>
            </a:r>
            <a:r>
              <a:rPr b="0">
                <a:solidFill>
                  <a:srgbClr val="000000"/>
                </a:solidFill>
              </a:rPr>
              <a:t>? resolve(</a:t>
            </a:r>
            <a:r>
              <a:t>'Some data'</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 reject(</a:t>
            </a:r>
            <a:r>
              <a:rPr b="1">
                <a:solidFill>
                  <a:srgbClr val="008000"/>
                </a:solidFill>
              </a:rPr>
              <a:t>'Error!'</a:t>
            </a:r>
            <a:r>
              <a: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r>
              <a:t>}</a:t>
            </a:r>
          </a:p>
        </p:txBody>
      </p:sp>
      <p:sp>
        <p:nvSpPr>
          <p:cNvPr id="217" name="Shape 217"/>
          <p:cNvSpPr/>
          <p:nvPr>
            <p:ph type="body" idx="13"/>
          </p:nvPr>
        </p:nvSpPr>
        <p:spPr>
          <a:xfrm>
            <a:off x="3649800" y="1330998"/>
            <a:ext cx="5494202" cy="3109504"/>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async.test.js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ajaxGet </a:t>
            </a:r>
            <a:r>
              <a:rPr b="0">
                <a:solidFill>
                  <a:srgbClr val="000000"/>
                </a:solidFill>
              </a:rPr>
              <a:t>} </a:t>
            </a:r>
            <a:r>
              <a:t>from </a:t>
            </a:r>
            <a:r>
              <a:rPr>
                <a:solidFill>
                  <a:srgbClr val="008000"/>
                </a:solidFill>
              </a:rPr>
              <a:t>'./async'</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'ajax'</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some data'</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'/known-endpoint'</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then</a:t>
            </a:r>
            <a:r>
              <a:t>(data =&gt; expect(data).toBe(</a:t>
            </a:r>
            <a:r>
              <a:rPr b="1">
                <a:solidFill>
                  <a:srgbClr val="008000"/>
                </a:solidFill>
              </a:rPr>
              <a:t>'Some data'</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error on other endpoints'</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'/other'</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catch</a:t>
            </a:r>
            <a:r>
              <a:t>(data =&gt; expect(data).toBe(</a:t>
            </a:r>
            <a:r>
              <a:rPr b="1">
                <a:solidFill>
                  <a:srgbClr val="008000"/>
                </a:solidFill>
              </a:rPr>
              <a:t>'Error!'</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18" name="image15.png"/>
          <p:cNvPicPr>
            <a:picLocks noChangeAspect="1"/>
          </p:cNvPicPr>
          <p:nvPr/>
        </p:nvPicPr>
        <p:blipFill>
          <a:blip r:embed="rId3">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311699" y="445025"/>
            <a:ext cx="8520602" cy="572703"/>
          </a:xfrm>
          <a:prstGeom prst="rect">
            <a:avLst/>
          </a:prstGeom>
        </p:spPr>
        <p:txBody>
          <a:bodyPr/>
          <a:lstStyle>
            <a:lvl1pPr defTabSz="448055">
              <a:defRPr sz="1300"/>
            </a:lvl1pPr>
          </a:lstStyle>
          <a:p>
            <a:pPr/>
            <a:r>
              <a:t>Jest. Mock modules</a:t>
            </a:r>
          </a:p>
        </p:txBody>
      </p:sp>
      <p:sp>
        <p:nvSpPr>
          <p:cNvPr id="223" name="Shape 223"/>
          <p:cNvSpPr/>
          <p:nvPr>
            <p:ph type="body" sz="half" idx="1"/>
          </p:nvPr>
        </p:nvSpPr>
        <p:spPr>
          <a:xfrm>
            <a:off x="311699" y="1223123"/>
            <a:ext cx="4577702" cy="2488204"/>
          </a:xfrm>
          <a:prstGeom prst="rect">
            <a:avLst/>
          </a:prstGeom>
        </p:spPr>
        <p:txBody>
          <a:bodyPr/>
          <a:lstStyle/>
          <a:p>
            <a:pPr>
              <a:spcBef>
                <a:spcPts val="0"/>
              </a:spcBef>
              <a:defRPr sz="1200"/>
            </a:pPr>
            <a:r>
              <a:t>// http.service.js</a:t>
            </a: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getJson</a:t>
            </a:r>
            <a:r>
              <a:rPr b="0">
                <a:solidFill>
                  <a:srgbClr val="000000"/>
                </a:solidFill>
              </a:rPr>
              <a:t>(url)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fetch(url,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credentials</a:t>
            </a:r>
            <a:r>
              <a:t>: </a:t>
            </a:r>
            <a:r>
              <a:rPr b="1">
                <a:solidFill>
                  <a:srgbClr val="008000"/>
                </a:solidFill>
              </a:rPr>
              <a:t>'same-origin'</a:t>
            </a:r>
            <a:r>
              <a:t>,</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headers</a:t>
            </a:r>
            <a:r>
              <a: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Accept</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r>
              <a:rPr b="1">
                <a:solidFill>
                  <a:srgbClr val="008000"/>
                </a:solidFill>
              </a:rPr>
              <a:t>'Content-Type'</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a:t>
            </a:r>
          </a:p>
        </p:txBody>
      </p:sp>
      <p:sp>
        <p:nvSpPr>
          <p:cNvPr id="224" name="Shape 224"/>
          <p:cNvSpPr/>
          <p:nvPr>
            <p:ph type="body" idx="13"/>
          </p:nvPr>
        </p:nvSpPr>
        <p:spPr>
          <a:xfrm>
            <a:off x="4720049" y="3041799"/>
            <a:ext cx="3986401" cy="1664401"/>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user.service.js</a:t>
            </a: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getJson </a:t>
            </a:r>
            <a:r>
              <a:rPr b="0">
                <a:solidFill>
                  <a:srgbClr val="000000"/>
                </a:solidFill>
              </a:rPr>
              <a:t>} </a:t>
            </a:r>
            <a:r>
              <a:t>from </a:t>
            </a:r>
            <a:r>
              <a:rPr>
                <a:solidFill>
                  <a:srgbClr val="008000"/>
                </a:solidFill>
              </a:rPr>
              <a:t>'./http.service'</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getUser</a:t>
            </a:r>
            <a:r>
              <a:rPr b="0">
                <a:solidFill>
                  <a:srgbClr val="000000"/>
                </a:solidFill>
              </a:rPr>
              <a:t>(id)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getJson</a:t>
            </a:r>
            <a:r>
              <a:t>(</a:t>
            </a:r>
            <a:r>
              <a:rPr b="1">
                <a:solidFill>
                  <a:srgbClr val="008000"/>
                </a:solidFill>
              </a:rPr>
              <a:t>`/users/</a:t>
            </a:r>
            <a:r>
              <a:t>${id}</a:t>
            </a:r>
            <a:r>
              <a:rPr b="1">
                <a:solidFill>
                  <a:srgbClr val="008000"/>
                </a:solidFill>
              </a:rPr>
              <a:t>`</a:t>
            </a:r>
            <a:r>
              <a:t>);</a:t>
            </a:r>
          </a:p>
          <a:p>
            <a:pPr>
              <a:spcBef>
                <a:spcPts val="0"/>
              </a:spcBef>
              <a:defRPr sz="1200">
                <a:solidFill>
                  <a:srgbClr val="000000"/>
                </a:solidFill>
                <a:latin typeface="Courier New"/>
                <a:ea typeface="Courier New"/>
                <a:cs typeface="Courier New"/>
                <a:sym typeface="Courier New"/>
              </a:defRPr>
            </a:pPr>
            <a:r>
              <a:t>}</a:t>
            </a:r>
          </a:p>
        </p:txBody>
      </p:sp>
      <p:pic>
        <p:nvPicPr>
          <p:cNvPr id="225"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311699" y="445025"/>
            <a:ext cx="8520602" cy="572703"/>
          </a:xfrm>
          <a:prstGeom prst="rect">
            <a:avLst/>
          </a:prstGeom>
        </p:spPr>
        <p:txBody>
          <a:bodyPr/>
          <a:lstStyle>
            <a:lvl1pPr defTabSz="877822">
              <a:defRPr sz="2600"/>
            </a:lvl1pPr>
          </a:lstStyle>
          <a:p>
            <a:pPr/>
            <a:r>
              <a:t>Jest. Mock modules</a:t>
            </a:r>
          </a:p>
        </p:txBody>
      </p:sp>
      <p:sp>
        <p:nvSpPr>
          <p:cNvPr id="228" name="Shape 228"/>
          <p:cNvSpPr/>
          <p:nvPr>
            <p:ph type="body" idx="1"/>
          </p:nvPr>
        </p:nvSpPr>
        <p:spPr>
          <a:xfrm>
            <a:off x="545199" y="1129322"/>
            <a:ext cx="7642801" cy="3774604"/>
          </a:xfrm>
          <a:prstGeom prst="rect">
            <a:avLst/>
          </a:prstGeom>
        </p:spPr>
        <p:txBody>
          <a:bodyPr/>
          <a:lstStyle/>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'user.service'</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getJsonMock </a:t>
            </a:r>
            <a:r>
              <a:t>= </a:t>
            </a:r>
            <a:r>
              <a:rPr>
                <a:solidFill>
                  <a:srgbClr val="458383"/>
                </a:solidFill>
              </a:rPr>
              <a:t>jest</a:t>
            </a:r>
            <a:r>
              <a:t>.fn()</a:t>
            </a:r>
          </a:p>
          <a:p>
            <a:pPr>
              <a:spcBef>
                <a:spcPts val="0"/>
              </a:spcBef>
              <a:defRPr sz="1200">
                <a:solidFill>
                  <a:srgbClr val="000000"/>
                </a:solidFill>
                <a:latin typeface="Courier New"/>
                <a:ea typeface="Courier New"/>
                <a:cs typeface="Courier New"/>
                <a:sym typeface="Courier New"/>
              </a:defRPr>
            </a:pPr>
            <a:r>
              <a:t>       .mockReturnValue(Promise.</a:t>
            </a:r>
            <a:r>
              <a:rPr>
                <a:solidFill>
                  <a:srgbClr val="7A7A43"/>
                </a:solidFill>
              </a:rPr>
              <a:t>resolve</a:t>
            </a:r>
            <a:r>
              <a:t>(</a:t>
            </a:r>
            <a:r>
              <a:rPr b="1">
                <a:solidFill>
                  <a:srgbClr val="008000"/>
                </a:solidFill>
              </a:rPr>
              <a: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.mock(</a:t>
            </a:r>
            <a:r>
              <a:rPr b="1">
                <a:solidFill>
                  <a:srgbClr val="008000"/>
                </a:solidFill>
              </a:rPr>
              <a:t>'./http.service'</a:t>
            </a:r>
            <a:r>
              <a:t>, () =&gt;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getJson</a:t>
            </a:r>
            <a:r>
              <a:t>: </a:t>
            </a:r>
            <a:r>
              <a:rPr>
                <a:solidFill>
                  <a:srgbClr val="458383"/>
                </a:solidFill>
              </a:rPr>
              <a:t>getJsonMock</a:t>
            </a:r>
            <a:endParaRPr>
              <a:solidFill>
                <a:srgbClr val="458383"/>
              </a:solidFill>
            </a:endParaRPr>
          </a:p>
          <a:p>
            <a:pPr>
              <a:spcBef>
                <a:spcPts val="0"/>
              </a:spcBef>
              <a:defRPr sz="1200">
                <a:solidFill>
                  <a:srgbClr val="458383"/>
                </a:solidFill>
                <a:latin typeface="Courier New"/>
                <a:ea typeface="Courier New"/>
                <a:cs typeface="Courier New"/>
                <a:sym typeface="Courier New"/>
              </a:defRPr>
            </a:pPr>
            <a:r>
              <a:t>   </a:t>
            </a:r>
            <a:r>
              <a:rPr>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getUser </a:t>
            </a:r>
            <a:r>
              <a:t>= require(</a:t>
            </a:r>
            <a:r>
              <a:rPr b="1">
                <a:solidFill>
                  <a:srgbClr val="008000"/>
                </a:solidFill>
              </a:rPr>
              <a:t>'./user.service'</a:t>
            </a:r>
            <a:r>
              <a:t>).</a:t>
            </a:r>
            <a:r>
              <a:rPr i="1"/>
              <a:t>getUser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request user by /user/:id'</a:t>
            </a:r>
            <a:r>
              <a:t>, () =&gt; {</a:t>
            </a: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a:solidFill>
                  <a:srgbClr val="458383"/>
                </a:solidFill>
              </a:rPr>
              <a:t>getUser</a:t>
            </a:r>
            <a:r>
              <a:t>(</a:t>
            </a:r>
            <a:r>
              <a:rPr>
                <a:solidFill>
                  <a:srgbClr val="0000FF"/>
                </a:solidFill>
              </a:rPr>
              <a:t>1</a:t>
            </a:r>
            <a:r>
              <a:t>).</a:t>
            </a:r>
            <a:r>
              <a:rPr>
                <a:solidFill>
                  <a:srgbClr val="7A7A43"/>
                </a:solidFill>
              </a:rPr>
              <a:t>then</a:t>
            </a:r>
            <a:r>
              <a:t>(</a:t>
            </a:r>
          </a:p>
          <a:p>
            <a:pPr>
              <a:spcBef>
                <a:spcPts val="0"/>
              </a:spcBef>
              <a:defRPr sz="1200">
                <a:solidFill>
                  <a:srgbClr val="000000"/>
                </a:solidFill>
                <a:latin typeface="Courier New"/>
                <a:ea typeface="Courier New"/>
                <a:cs typeface="Courier New"/>
                <a:sym typeface="Courier New"/>
              </a:defRPr>
            </a:pPr>
            <a:r>
              <a:t>           () =&gt; expect(</a:t>
            </a:r>
            <a:r>
              <a:rPr>
                <a:solidFill>
                  <a:srgbClr val="458383"/>
                </a:solidFill>
              </a:rPr>
              <a:t>getJsonMock</a:t>
            </a:r>
            <a:r>
              <a:t>).toHaveBeenCalledWith(</a:t>
            </a:r>
            <a:r>
              <a:rPr b="1">
                <a:solidFill>
                  <a:srgbClr val="008000"/>
                </a:solidFill>
              </a:rPr>
              <a:t>'/users/1'</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a:t>
            </a:r>
          </a:p>
        </p:txBody>
      </p:sp>
      <p:pic>
        <p:nvPicPr>
          <p:cNvPr id="229" name="image15.png"/>
          <p:cNvPicPr>
            <a:picLocks noChangeAspect="1"/>
          </p:cNvPicPr>
          <p:nvPr/>
        </p:nvPicPr>
        <p:blipFill>
          <a:blip r:embed="rId3">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490248" y="450150"/>
            <a:ext cx="8063704" cy="4090800"/>
          </a:xfrm>
          <a:prstGeom prst="rect">
            <a:avLst/>
          </a:prstGeom>
        </p:spPr>
        <p:txBody>
          <a:bodyPr/>
          <a:lstStyle>
            <a:lvl1pPr algn="ctr"/>
          </a:lstStyle>
          <a:p>
            <a:pPr/>
            <a:r>
              <a:t>component = ƒ(props, state)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xfrm>
            <a:off x="311699" y="445025"/>
            <a:ext cx="8520602" cy="572703"/>
          </a:xfrm>
          <a:prstGeom prst="rect">
            <a:avLst/>
          </a:prstGeom>
        </p:spPr>
        <p:txBody>
          <a:bodyPr/>
          <a:lstStyle>
            <a:lvl1pPr defTabSz="877822">
              <a:defRPr sz="2600"/>
            </a:lvl1pPr>
          </a:lstStyle>
          <a:p>
            <a:pPr/>
            <a:r>
              <a:t>Jest. Lifecycle method</a:t>
            </a:r>
          </a:p>
        </p:txBody>
      </p:sp>
      <p:sp>
        <p:nvSpPr>
          <p:cNvPr id="234" name="Shape 234"/>
          <p:cNvSpPr/>
          <p:nvPr>
            <p:ph type="body" sz="quarter" idx="1"/>
          </p:nvPr>
        </p:nvSpPr>
        <p:spPr>
          <a:xfrm>
            <a:off x="2428350" y="2119072"/>
            <a:ext cx="3999901" cy="1437003"/>
          </a:xfrm>
          <a:prstGeom prst="rect">
            <a:avLst/>
          </a:prstGeom>
        </p:spPr>
        <p:txBody>
          <a:bodyPr/>
          <a:lstStyle/>
          <a:p>
            <a:pPr>
              <a:spcBef>
                <a:spcPts val="0"/>
              </a:spcBef>
              <a:defRPr>
                <a:solidFill>
                  <a:srgbClr val="000000"/>
                </a:solidFill>
                <a:latin typeface="Courier New"/>
                <a:ea typeface="Courier New"/>
                <a:cs typeface="Courier New"/>
                <a:sym typeface="Courier New"/>
              </a:defRPr>
            </a:pPr>
            <a:r>
              <a:t>afterEach(</a:t>
            </a:r>
            <a:r>
              <a:rPr b="1">
                <a:solidFill>
                  <a:srgbClr val="000080"/>
                </a:solidFill>
              </a:rPr>
              <a:t>function </a:t>
            </a:r>
            <a:r>
              <a:t>() {</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.resetAllMocks();</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.clearAllTimers();</a:t>
            </a:r>
          </a:p>
          <a:p>
            <a:pPr>
              <a:spcBef>
                <a:spcPts val="0"/>
              </a:spcBef>
              <a:defRPr>
                <a:solidFill>
                  <a:srgbClr val="000000"/>
                </a:solidFill>
                <a:latin typeface="Courier New"/>
                <a:ea typeface="Courier New"/>
                <a:cs typeface="Courier New"/>
                <a:sym typeface="Courier New"/>
              </a:defRPr>
            </a:pPr>
            <a:r>
              <a:t>});</a:t>
            </a:r>
          </a:p>
        </p:txBody>
      </p:sp>
      <p:pic>
        <p:nvPicPr>
          <p:cNvPr id="235"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311699" y="445025"/>
            <a:ext cx="8520602" cy="572703"/>
          </a:xfrm>
          <a:prstGeom prst="rect">
            <a:avLst/>
          </a:prstGeom>
        </p:spPr>
        <p:txBody>
          <a:bodyPr/>
          <a:lstStyle>
            <a:lvl1pPr defTabSz="877822">
              <a:defRPr sz="2600"/>
            </a:lvl1pPr>
          </a:lstStyle>
          <a:p>
            <a:pPr/>
            <a:r>
              <a:t>Jest. React Snapshot Testing</a:t>
            </a:r>
          </a:p>
        </p:txBody>
      </p:sp>
      <p:sp>
        <p:nvSpPr>
          <p:cNvPr id="238" name="Shape 238"/>
          <p:cNvSpPr/>
          <p:nvPr>
            <p:ph type="body" sz="half" idx="1"/>
          </p:nvPr>
        </p:nvSpPr>
        <p:spPr>
          <a:xfrm>
            <a:off x="311699" y="1152475"/>
            <a:ext cx="3999902" cy="3416400"/>
          </a:xfrm>
          <a:prstGeom prst="rect">
            <a:avLst/>
          </a:prstGeom>
        </p:spPr>
        <p:txBody>
          <a:bodyPr/>
          <a:lstStyle/>
          <a:p>
            <a:pPr>
              <a:spcBef>
                <a:spcPts val="0"/>
              </a:spcBef>
              <a:defRPr sz="1000"/>
            </a:pPr>
            <a:r>
              <a:t>// my-component.js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const </a:t>
            </a:r>
            <a:r>
              <a:rPr b="0" i="1">
                <a:solidFill>
                  <a:srgbClr val="000000"/>
                </a:solidFill>
              </a:rPr>
              <a:t>MyComponent </a:t>
            </a:r>
            <a:r>
              <a:rPr b="0">
                <a:solidFill>
                  <a:srgbClr val="000000"/>
                </a:solidFill>
              </a:rPr>
              <a:t>= ({ title, children }) =&gt;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header</a:t>
            </a:r>
            <a:r>
              <a:t>&gt;{title}&lt;/</a:t>
            </a:r>
            <a:r>
              <a:rPr b="1">
                <a:solidFill>
                  <a:srgbClr val="000080"/>
                </a:solidFill>
              </a:rPr>
              <a:t>header</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p</a:t>
            </a:r>
            <a:r>
              <a:t>&gt;{children}&lt;/</a:t>
            </a:r>
            <a:r>
              <a:rPr b="1">
                <a:solidFill>
                  <a:srgbClr val="000080"/>
                </a:solidFill>
              </a:rPr>
              <a:t>p</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a:t>
            </a: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export default </a:t>
            </a:r>
            <a:r>
              <a:rPr b="0" i="1">
                <a:solidFill>
                  <a:srgbClr val="000000"/>
                </a:solidFill>
              </a:rPr>
              <a:t>MyComponent</a:t>
            </a:r>
            <a:r>
              <a:rPr b="0">
                <a:solidFill>
                  <a:srgbClr val="000000"/>
                </a:solidFill>
              </a:rPr>
              <a:t>;</a:t>
            </a:r>
          </a:p>
        </p:txBody>
      </p:sp>
      <p:sp>
        <p:nvSpPr>
          <p:cNvPr id="239" name="Shape 239"/>
          <p:cNvSpPr/>
          <p:nvPr>
            <p:ph type="body" idx="13"/>
          </p:nvPr>
        </p:nvSpPr>
        <p:spPr>
          <a:xfrm>
            <a:off x="4263073" y="1554074"/>
            <a:ext cx="4741804" cy="3416403"/>
          </a:xfrm>
          <a:prstGeom prst="rect">
            <a:avLst/>
          </a:prstGeom>
          <a:extLst>
            <a:ext uri="{C572A759-6A51-4108-AA02-DFA0A04FC94B}">
              <ma14:wrappingTextBoxFlag xmlns:ma14="http://schemas.microsoft.com/office/mac/drawingml/2011/main" val="1"/>
            </a:ext>
          </a:extLst>
        </p:spPr>
        <p:txBody>
          <a:bodyPr/>
          <a:lstStyle/>
          <a:p>
            <a:pPr>
              <a:spcBef>
                <a:spcPts val="0"/>
              </a:spcBef>
              <a:defRPr sz="1000"/>
            </a:pPr>
            <a:r>
              <a:t>// my-component.test.js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renderer </a:t>
            </a:r>
            <a:r>
              <a:t>from </a:t>
            </a:r>
            <a:r>
              <a:rPr>
                <a:solidFill>
                  <a:srgbClr val="008000"/>
                </a:solidFill>
              </a:rPr>
              <a:t>'react-test-renderer'</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import </a:t>
            </a:r>
            <a:r>
              <a:rPr b="0" i="1">
                <a:solidFill>
                  <a:srgbClr val="000000"/>
                </a:solidFill>
              </a:rPr>
              <a:t>MyComponent </a:t>
            </a:r>
            <a:r>
              <a:t>from </a:t>
            </a:r>
            <a:r>
              <a:rPr>
                <a:solidFill>
                  <a:srgbClr val="008000"/>
                </a:solidFill>
              </a:rPr>
              <a:t>'./my-component'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it(</a:t>
            </a:r>
            <a:r>
              <a:rPr b="1">
                <a:solidFill>
                  <a:srgbClr val="008000"/>
                </a:solidFill>
              </a:rPr>
              <a:t>'should be rendered correctly'</a:t>
            </a:r>
            <a:r>
              <a:t>, () =&gt; {</a:t>
            </a: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component </a:t>
            </a:r>
            <a:r>
              <a:t>= renderer.</a:t>
            </a:r>
            <a:r>
              <a:rPr>
                <a:solidFill>
                  <a:srgbClr val="7A7A43"/>
                </a:solidFill>
              </a:rPr>
              <a:t>create</a:t>
            </a:r>
            <a:r>
              <a: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 </a:t>
            </a:r>
            <a:r>
              <a:rPr b="1">
                <a:solidFill>
                  <a:srgbClr val="0000FF"/>
                </a:solidFill>
              </a:rPr>
              <a:t>title</a:t>
            </a:r>
            <a:r>
              <a:rPr b="1">
                <a:solidFill>
                  <a:srgbClr val="008000"/>
                </a:solidFill>
              </a:rPr>
              <a:t>="some title"</a:t>
            </a:r>
            <a:r>
              <a:t>&gt;</a:t>
            </a:r>
          </a:p>
          <a:p>
            <a:pPr indent="457200">
              <a:spcBef>
                <a:spcPts val="0"/>
              </a:spcBef>
              <a:defRPr sz="1000">
                <a:solidFill>
                  <a:srgbClr val="000000"/>
                </a:solidFill>
                <a:latin typeface="Courier New"/>
                <a:ea typeface="Courier New"/>
                <a:cs typeface="Courier New"/>
                <a:sym typeface="Courier New"/>
              </a:defRPr>
            </a:pPr>
            <a:r>
              <a:t>   some content</a:t>
            </a:r>
          </a:p>
          <a:p>
            <a:pPr indent="387350">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a:t>
            </a:r>
            <a:r>
              <a:t>&gt;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tree </a:t>
            </a:r>
            <a:r>
              <a:t>= </a:t>
            </a:r>
            <a:r>
              <a:rPr>
                <a:solidFill>
                  <a:srgbClr val="458383"/>
                </a:solidFill>
              </a:rPr>
              <a:t>component</a:t>
            </a:r>
            <a:r>
              <a:t>.</a:t>
            </a:r>
            <a:r>
              <a:rPr>
                <a:solidFill>
                  <a:srgbClr val="7A7A43"/>
                </a:solidFill>
              </a:rPr>
              <a:t>toJSON</a:t>
            </a:r>
            <a:r>
              <a:t>();</a:t>
            </a:r>
          </a:p>
          <a:p>
            <a:pPr>
              <a:spcBef>
                <a:spcPts val="0"/>
              </a:spcBef>
              <a:defRPr sz="1000">
                <a:solidFill>
                  <a:srgbClr val="000000"/>
                </a:solidFill>
                <a:latin typeface="Courier New"/>
                <a:ea typeface="Courier New"/>
                <a:cs typeface="Courier New"/>
                <a:sym typeface="Courier New"/>
              </a:defRPr>
            </a:pPr>
            <a:r>
              <a:t>   expect(</a:t>
            </a:r>
            <a:r>
              <a:rPr>
                <a:solidFill>
                  <a:srgbClr val="458383"/>
                </a:solidFill>
              </a:rPr>
              <a:t>tree</a:t>
            </a:r>
            <a:r>
              <a:t>).toMatchSnapshot();</a:t>
            </a:r>
          </a:p>
          <a:p>
            <a:pPr>
              <a:spcBef>
                <a:spcPts val="0"/>
              </a:spcBef>
              <a:defRPr sz="1000">
                <a:solidFill>
                  <a:srgbClr val="000000"/>
                </a:solidFill>
                <a:latin typeface="Courier New"/>
                <a:ea typeface="Courier New"/>
                <a:cs typeface="Courier New"/>
                <a:sym typeface="Courier New"/>
              </a:defRPr>
            </a:pPr>
            <a:r>
              <a:t>});</a:t>
            </a:r>
          </a:p>
        </p:txBody>
      </p:sp>
      <p:pic>
        <p:nvPicPr>
          <p:cNvPr id="240"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xfrm>
            <a:off x="311699" y="445025"/>
            <a:ext cx="8520602" cy="572703"/>
          </a:xfrm>
          <a:prstGeom prst="rect">
            <a:avLst/>
          </a:prstGeom>
        </p:spPr>
        <p:txBody>
          <a:bodyPr/>
          <a:lstStyle>
            <a:lvl1pPr defTabSz="877822">
              <a:defRPr sz="2600"/>
            </a:lvl1pPr>
          </a:lstStyle>
          <a:p>
            <a:pPr/>
            <a:r>
              <a:t>Jest. Coverage</a:t>
            </a:r>
          </a:p>
        </p:txBody>
      </p:sp>
      <p:sp>
        <p:nvSpPr>
          <p:cNvPr id="243" name="Shape 243"/>
          <p:cNvSpPr/>
          <p:nvPr>
            <p:ph type="body" sz="half" idx="1"/>
          </p:nvPr>
        </p:nvSpPr>
        <p:spPr>
          <a:xfrm>
            <a:off x="311699" y="1152475"/>
            <a:ext cx="3999902" cy="3416400"/>
          </a:xfrm>
          <a:prstGeom prst="rect">
            <a:avLst/>
          </a:prstGeom>
        </p:spPr>
        <p:txBody>
          <a:bodyPr/>
          <a:lstStyle/>
          <a:p>
            <a:pPr/>
          </a:p>
        </p:txBody>
      </p:sp>
      <p:sp>
        <p:nvSpPr>
          <p:cNvPr id="244" name="Shape 244"/>
          <p:cNvSpPr/>
          <p:nvPr>
            <p:ph type="body" idx="13"/>
          </p:nvPr>
        </p:nvSpPr>
        <p:spPr>
          <a:prstGeom prst="rect">
            <a:avLst/>
          </a:prstGeom>
        </p:spPr>
        <p:txBody>
          <a:bodyPr/>
          <a:lstStyle/>
          <a:p>
            <a:pPr>
              <a:defRPr sz="1400"/>
            </a:pPr>
          </a:p>
        </p:txBody>
      </p:sp>
      <p:pic>
        <p:nvPicPr>
          <p:cNvPr id="245" name="image16.png"/>
          <p:cNvPicPr>
            <a:picLocks noChangeAspect="1"/>
          </p:cNvPicPr>
          <p:nvPr/>
        </p:nvPicPr>
        <p:blipFill>
          <a:blip r:embed="rId2">
            <a:extLst/>
          </a:blip>
          <a:stretch>
            <a:fillRect/>
          </a:stretch>
        </p:blipFill>
        <p:spPr>
          <a:xfrm>
            <a:off x="311698" y="1152474"/>
            <a:ext cx="5673279" cy="2363425"/>
          </a:xfrm>
          <a:prstGeom prst="rect">
            <a:avLst/>
          </a:prstGeom>
          <a:ln w="12700">
            <a:miter lim="400000"/>
          </a:ln>
        </p:spPr>
      </p:pic>
      <p:pic>
        <p:nvPicPr>
          <p:cNvPr id="246" name="image17.png"/>
          <p:cNvPicPr>
            <a:picLocks noChangeAspect="1"/>
          </p:cNvPicPr>
          <p:nvPr/>
        </p:nvPicPr>
        <p:blipFill>
          <a:blip r:embed="rId3">
            <a:extLst/>
          </a:blip>
          <a:stretch>
            <a:fillRect/>
          </a:stretch>
        </p:blipFill>
        <p:spPr>
          <a:xfrm>
            <a:off x="4456048" y="2675600"/>
            <a:ext cx="4193700" cy="2141475"/>
          </a:xfrm>
          <a:prstGeom prst="rect">
            <a:avLst/>
          </a:prstGeom>
          <a:ln w="12700">
            <a:miter lim="400000"/>
          </a:ln>
        </p:spPr>
      </p:pic>
      <p:pic>
        <p:nvPicPr>
          <p:cNvPr id="247" name="image15.png"/>
          <p:cNvPicPr>
            <a:picLocks noChangeAspect="1"/>
          </p:cNvPicPr>
          <p:nvPr/>
        </p:nvPicPr>
        <p:blipFill>
          <a:blip r:embed="rId4">
            <a:extLst/>
          </a:blip>
          <a:srcRect l="39448" t="17854" r="39417" b="38308"/>
          <a:stretch>
            <a:fillRect/>
          </a:stretch>
        </p:blipFill>
        <p:spPr>
          <a:xfrm>
            <a:off x="7933500" y="179372"/>
            <a:ext cx="1018453" cy="1104003"/>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311699" y="445025"/>
            <a:ext cx="8520602" cy="572703"/>
          </a:xfrm>
          <a:prstGeom prst="rect">
            <a:avLst/>
          </a:prstGeom>
        </p:spPr>
        <p:txBody>
          <a:bodyPr/>
          <a:lstStyle>
            <a:lvl1pPr defTabSz="877822">
              <a:defRPr sz="2600"/>
            </a:lvl1pPr>
          </a:lstStyle>
          <a:p>
            <a:pPr/>
            <a:r>
              <a:t>Helper Libraries</a:t>
            </a:r>
          </a:p>
        </p:txBody>
      </p:sp>
      <p:sp>
        <p:nvSpPr>
          <p:cNvPr id="252" name="Shape 252"/>
          <p:cNvSpPr/>
          <p:nvPr>
            <p:ph type="body" idx="1"/>
          </p:nvPr>
        </p:nvSpPr>
        <p:spPr>
          <a:xfrm>
            <a:off x="311699" y="1152475"/>
            <a:ext cx="8520602" cy="3416400"/>
          </a:xfrm>
          <a:prstGeom prst="rect">
            <a:avLst/>
          </a:prstGeom>
        </p:spPr>
        <p:txBody>
          <a:bodyPr/>
          <a:lstStyle/>
          <a:p>
            <a:pPr indent="228600">
              <a:lnSpc>
                <a:spcPct val="200000"/>
              </a:lnSpc>
            </a:pPr>
            <a:r>
              <a:t>React Test Utils</a:t>
            </a:r>
          </a:p>
          <a:p>
            <a:pPr indent="228600">
              <a:lnSpc>
                <a:spcPct val="200000"/>
              </a:lnSpc>
            </a:pPr>
            <a:r>
              <a:t>Enzyme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311699" y="445025"/>
            <a:ext cx="8520602" cy="572703"/>
          </a:xfrm>
          <a:prstGeom prst="rect">
            <a:avLst/>
          </a:prstGeom>
        </p:spPr>
        <p:txBody>
          <a:bodyPr/>
          <a:lstStyle>
            <a:lvl1pPr defTabSz="877822">
              <a:defRPr sz="2600"/>
            </a:lvl1pPr>
          </a:lstStyle>
          <a:p>
            <a:pPr/>
            <a:r>
              <a:t>React Test Utils</a:t>
            </a:r>
          </a:p>
        </p:txBody>
      </p:sp>
      <p:sp>
        <p:nvSpPr>
          <p:cNvPr id="255" name="Shape 255"/>
          <p:cNvSpPr/>
          <p:nvPr>
            <p:ph type="body" idx="1"/>
          </p:nvPr>
        </p:nvSpPr>
        <p:spPr>
          <a:xfrm>
            <a:off x="311699" y="1152475"/>
            <a:ext cx="8520602" cy="3416400"/>
          </a:xfrm>
          <a:prstGeom prst="rect">
            <a:avLst/>
          </a:prstGeom>
        </p:spPr>
        <p:txBody>
          <a:bodyPr/>
          <a:lstStyle/>
          <a:p>
            <a:pPr indent="228600"/>
            <a:r>
              <a:t>Rendering the component</a:t>
            </a:r>
          </a:p>
          <a:p>
            <a:pPr indent="228600"/>
            <a:r>
              <a:t>Querying rendered components</a:t>
            </a:r>
          </a:p>
          <a:p>
            <a:pPr indent="228600"/>
            <a:r>
              <a:t>Assertions on a component</a:t>
            </a:r>
          </a:p>
          <a:p>
            <a:pPr indent="228600"/>
            <a:r>
              <a:t>Simulate events</a:t>
            </a:r>
          </a:p>
        </p:txBody>
      </p:sp>
      <p:pic>
        <p:nvPicPr>
          <p:cNvPr id="256"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xfrm>
            <a:off x="311699" y="445025"/>
            <a:ext cx="8520602" cy="572703"/>
          </a:xfrm>
          <a:prstGeom prst="rect">
            <a:avLst/>
          </a:prstGeom>
        </p:spPr>
        <p:txBody>
          <a:bodyPr/>
          <a:lstStyle>
            <a:lvl1pPr defTabSz="877822">
              <a:defRPr sz="2600"/>
            </a:lvl1pPr>
          </a:lstStyle>
          <a:p>
            <a:pPr/>
            <a:r>
              <a:t>React Test Utils</a:t>
            </a:r>
          </a:p>
        </p:txBody>
      </p:sp>
      <p:sp>
        <p:nvSpPr>
          <p:cNvPr id="259" name="Shape 259"/>
          <p:cNvSpPr/>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class</a:t>
            </a:r>
            <a:r>
              <a:rPr>
                <a:solidFill>
                  <a:srgbClr val="000000"/>
                </a:solidFill>
              </a:rPr>
              <a:t> </a:t>
            </a:r>
            <a:r>
              <a:rPr>
                <a:solidFill>
                  <a:srgbClr val="660066"/>
                </a:solidFill>
              </a:rPr>
              <a:t>CheckboxWithLabel</a:t>
            </a:r>
            <a:r>
              <a:rPr>
                <a:solidFill>
                  <a:srgbClr val="000000"/>
                </a:solidFill>
              </a:rPr>
              <a:t> </a:t>
            </a:r>
            <a:r>
              <a:t>extends</a:t>
            </a:r>
            <a:r>
              <a:rPr>
                <a:solidFill>
                  <a:srgbClr val="000000"/>
                </a:solidFill>
              </a:rPr>
              <a:t> </a:t>
            </a:r>
            <a:r>
              <a:rPr>
                <a:solidFill>
                  <a:srgbClr val="660066"/>
                </a:solidFill>
              </a:rPr>
              <a:t>React</a:t>
            </a:r>
            <a:r>
              <a:rPr>
                <a:solidFill>
                  <a:srgbClr val="666600"/>
                </a:solidFill>
              </a:rPr>
              <a:t>.</a:t>
            </a:r>
            <a:r>
              <a:rPr>
                <a:solidFill>
                  <a:srgbClr val="660066"/>
                </a:solidFill>
              </a:rPr>
              <a:t>Component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render</a:t>
            </a:r>
            <a:r>
              <a:rPr>
                <a:solidFill>
                  <a:srgbClr val="666600"/>
                </a:solidFill>
              </a:rPr>
              <a:t>()</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&lt;input</a:t>
            </a:r>
          </a:p>
          <a:p>
            <a:pPr>
              <a:spcBef>
                <a:spcPts val="0"/>
              </a:spcBef>
              <a:defRPr sz="900">
                <a:solidFill>
                  <a:srgbClr val="000000"/>
                </a:solidFill>
                <a:latin typeface="Consolas"/>
                <a:ea typeface="Consolas"/>
                <a:cs typeface="Consolas"/>
                <a:sym typeface="Consolas"/>
              </a:defRPr>
            </a:pPr>
            <a:r>
              <a:t>          type</a:t>
            </a:r>
            <a:r>
              <a:rPr>
                <a:solidFill>
                  <a:srgbClr val="666600"/>
                </a:solidFill>
              </a:rPr>
              <a:t>=</a:t>
            </a:r>
            <a:r>
              <a:rPr>
                <a:solidFill>
                  <a:srgbClr val="008800"/>
                </a:solidFill>
              </a:rPr>
              <a:t>"checkbox"</a:t>
            </a:r>
            <a:endParaRPr>
              <a:solidFill>
                <a:srgbClr val="0088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checked</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a:t>
            </a:r>
          </a:p>
          <a:p>
            <a:pPr>
              <a:spcBef>
                <a:spcPts val="0"/>
              </a:spcBef>
              <a:defRPr sz="900">
                <a:solidFill>
                  <a:srgbClr val="000000"/>
                </a:solidFill>
                <a:latin typeface="Consolas"/>
                <a:ea typeface="Consolas"/>
                <a:cs typeface="Consolas"/>
                <a:sym typeface="Consolas"/>
              </a:defRPr>
            </a:pPr>
            <a:r>
              <a:t>          onChange</a:t>
            </a:r>
            <a:r>
              <a:rPr>
                <a:solidFill>
                  <a:srgbClr val="666600"/>
                </a:solidFill>
              </a:rPr>
              <a:t>={</a:t>
            </a:r>
            <a:r>
              <a:rPr>
                <a:solidFill>
                  <a:srgbClr val="000088"/>
                </a:solidFill>
              </a:rPr>
              <a:t>this</a:t>
            </a:r>
            <a:r>
              <a:rPr>
                <a:solidFill>
                  <a:srgbClr val="666600"/>
                </a:solidFill>
              </a:rPr>
              <a:t>.</a:t>
            </a:r>
            <a:r>
              <a:t>onChange}</a:t>
            </a:r>
          </a:p>
          <a:p>
            <a:pPr>
              <a:spcBef>
                <a:spcPts val="0"/>
              </a:spcBef>
              <a:defRPr sz="900">
                <a:solidFill>
                  <a:srgbClr val="000000"/>
                </a:solidFill>
                <a:latin typeface="Consolas"/>
                <a:ea typeface="Consolas"/>
                <a:cs typeface="Consolas"/>
                <a:sym typeface="Consolas"/>
              </a:defRPr>
            </a:pP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labelOn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labelOff}</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r>
              <a:t>}</a:t>
            </a:r>
          </a:p>
        </p:txBody>
      </p:sp>
      <p:sp>
        <p:nvSpPr>
          <p:cNvPr id="260" name="Shape 26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display labelOff by default'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b="1">
                <a:solidFill>
                  <a:srgbClr val="660066"/>
                </a:solidFill>
              </a:rPr>
              <a:t>ReactTestUtils</a:t>
            </a:r>
            <a:r>
              <a:rPr b="1">
                <a:solidFill>
                  <a:srgbClr val="666600"/>
                </a:solidFill>
              </a:rPr>
              <a:t>.</a:t>
            </a:r>
            <a:r>
              <a:rPr b="1"/>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b="1"/>
              <a:t>renderer</a:t>
            </a:r>
            <a:r>
              <a:rPr b="1">
                <a:solidFill>
                  <a:srgbClr val="666600"/>
                </a:solidFill>
              </a:rPr>
              <a:t>.</a:t>
            </a:r>
            <a:r>
              <a:rPr b="1"/>
              <a:t>render</a:t>
            </a:r>
            <a:r>
              <a:rPr>
                <a:solidFill>
                  <a:srgbClr val="666600"/>
                </a:solidFill>
              </a:rPr>
              <a:t>(&lt;</a:t>
            </a:r>
            <a:r>
              <a:rPr>
                <a:solidFill>
                  <a:srgbClr val="660066"/>
                </a:solidFill>
              </a:rPr>
              <a:t>CheckboxWithLabel</a:t>
            </a:r>
            <a:r>
              <a:t> labelOff</a:t>
            </a:r>
            <a:r>
              <a:rPr>
                <a:solidFill>
                  <a:srgbClr val="666600"/>
                </a:solidFill>
              </a:rPr>
              <a:t>=</a:t>
            </a:r>
            <a:r>
              <a:rPr>
                <a:solidFill>
                  <a:srgbClr val="008800"/>
                </a:solidFill>
              </a:rPr>
              <a:t>"Off"</a:t>
            </a:r>
            <a:r>
              <a:t> labelOn</a:t>
            </a:r>
            <a:r>
              <a:rPr>
                <a:solidFill>
                  <a:srgbClr val="666600"/>
                </a:solidFill>
              </a:rPr>
              <a:t>=</a:t>
            </a:r>
            <a:r>
              <a:rPr>
                <a:solidFill>
                  <a:srgbClr val="008800"/>
                </a:solidFill>
              </a:rPr>
              <a:t>"On"</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a:t>
            </a:r>
            <a:r>
              <a:rPr b="1"/>
              <a:t>renderer</a:t>
            </a:r>
            <a:r>
              <a:rPr b="1">
                <a:solidFill>
                  <a:srgbClr val="666600"/>
                </a:solidFill>
              </a:rPr>
              <a:t>.</a:t>
            </a:r>
            <a:r>
              <a:rPr b="1"/>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'label'</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label </a:t>
            </a:r>
            <a:r>
              <a:rPr>
                <a:solidFill>
                  <a:srgbClr val="666600"/>
                </a:solidFill>
              </a:rPr>
              <a:t>=</a:t>
            </a:r>
            <a:r>
              <a:t> result</a:t>
            </a:r>
            <a:r>
              <a:rPr>
                <a:solidFill>
                  <a:srgbClr val="666600"/>
                </a:solidFill>
              </a:rPr>
              <a:t>.</a:t>
            </a:r>
            <a:r>
              <a:t>props</a:t>
            </a:r>
            <a:r>
              <a:rPr>
                <a:solidFill>
                  <a:srgbClr val="666600"/>
                </a:solidFill>
              </a:rPr>
              <a:t>.</a:t>
            </a:r>
            <a:r>
              <a:t>children</a:t>
            </a:r>
            <a:r>
              <a:rPr>
                <a:solidFill>
                  <a:srgbClr val="666600"/>
                </a:solidFill>
              </a:rPr>
              <a:t>[</a:t>
            </a:r>
            <a:r>
              <a:rPr>
                <a:solidFill>
                  <a:srgbClr val="006666"/>
                </a:solidFill>
              </a:rPr>
              <a:t>1</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label</a:t>
            </a:r>
            <a:r>
              <a:rPr>
                <a:solidFill>
                  <a:srgbClr val="666600"/>
                </a:solidFill>
              </a:rPr>
              <a:t>).</a:t>
            </a:r>
            <a:r>
              <a:t>toEqual</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61"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xfrm>
            <a:off x="311699" y="445025"/>
            <a:ext cx="8520602" cy="572703"/>
          </a:xfrm>
          <a:prstGeom prst="rect">
            <a:avLst/>
          </a:prstGeom>
        </p:spPr>
        <p:txBody>
          <a:bodyPr/>
          <a:lstStyle>
            <a:lvl1pPr defTabSz="877822">
              <a:defRPr sz="2600"/>
            </a:lvl1pPr>
          </a:lstStyle>
          <a:p>
            <a:pPr/>
            <a:r>
              <a:t>React Test Utils: Render Options</a:t>
            </a:r>
          </a:p>
        </p:txBody>
      </p:sp>
      <p:sp>
        <p:nvSpPr>
          <p:cNvPr id="264" name="Shape 264"/>
          <p:cNvSpPr/>
          <p:nvPr>
            <p:ph type="body" sz="half" idx="1"/>
          </p:nvPr>
        </p:nvSpPr>
        <p:spPr>
          <a:xfrm>
            <a:off x="311699" y="1152475"/>
            <a:ext cx="3999902" cy="3416400"/>
          </a:xfrm>
          <a:prstGeom prst="rect">
            <a:avLst/>
          </a:prstGeom>
        </p:spPr>
        <p:txBody>
          <a:bodyPr/>
          <a:lstStyle/>
          <a:p>
            <a:pPr>
              <a:defRPr b="1"/>
            </a:pPr>
            <a:r>
              <a:t>Shallow Render</a:t>
            </a:r>
          </a:p>
          <a:p>
            <a:pPr indent="228600">
              <a:lnSpc>
                <a:spcPct val="150000"/>
              </a:lnSpc>
            </a:pPr>
            <a:r>
              <a:t>Render component one level deep</a:t>
            </a:r>
          </a:p>
          <a:p>
            <a:pPr indent="228600">
              <a:lnSpc>
                <a:spcPct val="150000"/>
              </a:lnSpc>
            </a:pPr>
            <a:r>
              <a:t>No DOM required</a:t>
            </a:r>
          </a:p>
          <a:p>
            <a:pPr indent="228600">
              <a:lnSpc>
                <a:spcPct val="150000"/>
              </a:lnSpc>
            </a:pPr>
            <a:r>
              <a:t>Fast and simple</a:t>
            </a:r>
          </a:p>
          <a:p>
            <a:pPr indent="228600">
              <a:lnSpc>
                <a:spcPct val="150000"/>
              </a:lnSpc>
            </a:pPr>
            <a:r>
              <a:t>Does not support refs</a:t>
            </a:r>
          </a:p>
          <a:p>
            <a:pPr indent="228600">
              <a:lnSpc>
                <a:spcPct val="150000"/>
              </a:lnSpc>
            </a:pPr>
            <a:r>
              <a:t>Does not support event simulation</a:t>
            </a:r>
          </a:p>
          <a:p>
            <a:pPr indent="228600">
              <a:lnSpc>
                <a:spcPct val="150000"/>
              </a:lnSpc>
            </a:pPr>
            <a:r>
              <a:t>Component lifecycle limitations</a:t>
            </a:r>
          </a:p>
        </p:txBody>
      </p:sp>
      <p:sp>
        <p:nvSpPr>
          <p:cNvPr id="265" name="Shape 26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Render into DOM</a:t>
            </a:r>
          </a:p>
          <a:p>
            <a:pPr indent="228600">
              <a:lnSpc>
                <a:spcPct val="150000"/>
              </a:lnSpc>
              <a:defRPr sz="1400"/>
            </a:pPr>
            <a:r>
              <a:t>Render component and children</a:t>
            </a:r>
          </a:p>
          <a:p>
            <a:pPr indent="228600">
              <a:lnSpc>
                <a:spcPct val="150000"/>
              </a:lnSpc>
              <a:defRPr sz="1400"/>
            </a:pPr>
            <a:r>
              <a:t>Requires DOM</a:t>
            </a:r>
          </a:p>
          <a:p>
            <a:pPr indent="228600">
              <a:lnSpc>
                <a:spcPct val="150000"/>
              </a:lnSpc>
              <a:defRPr sz="1400"/>
            </a:pPr>
            <a:r>
              <a:t>Supports interactions</a:t>
            </a:r>
          </a:p>
        </p:txBody>
      </p:sp>
      <p:pic>
        <p:nvPicPr>
          <p:cNvPr id="266"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xfrm>
            <a:off x="311699" y="445025"/>
            <a:ext cx="8520602" cy="572703"/>
          </a:xfrm>
          <a:prstGeom prst="rect">
            <a:avLst/>
          </a:prstGeom>
        </p:spPr>
        <p:txBody>
          <a:bodyPr/>
          <a:lstStyle>
            <a:lvl1pPr defTabSz="877822">
              <a:defRPr sz="2600"/>
            </a:lvl1pPr>
          </a:lstStyle>
          <a:p>
            <a:pPr/>
            <a:r>
              <a:t>Shallow Rendering</a:t>
            </a:r>
          </a:p>
        </p:txBody>
      </p:sp>
      <p:sp>
        <p:nvSpPr>
          <p:cNvPr id="269" name="Shape 269"/>
          <p:cNvSpPr/>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MyComponent</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&lt;span</a:t>
            </a:r>
            <a:r>
              <a:t> </a:t>
            </a:r>
            <a:r>
              <a:rPr>
                <a:solidFill>
                  <a:srgbClr val="660066"/>
                </a:solidFill>
              </a:rPr>
              <a:t>className</a:t>
            </a:r>
            <a:r>
              <a:rPr>
                <a:solidFill>
                  <a:srgbClr val="666600"/>
                </a:solidFill>
              </a:rPr>
              <a:t>=</a:t>
            </a:r>
            <a:r>
              <a:rPr>
                <a:solidFill>
                  <a:srgbClr val="008800"/>
                </a:solidFill>
              </a:rPr>
              <a:t>"heading"</a:t>
            </a:r>
            <a:r>
              <a:rPr>
                <a:solidFill>
                  <a:srgbClr val="000088"/>
                </a:solidFill>
              </a:rPr>
              <a:t>&gt;</a:t>
            </a:r>
            <a:r>
              <a:t>Title</a:t>
            </a:r>
            <a:r>
              <a:rPr>
                <a:solidFill>
                  <a:srgbClr val="000088"/>
                </a:solidFill>
              </a:rPr>
              <a:t>&lt;/span&gt;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&lt;Subcomponent</a:t>
            </a:r>
            <a:r>
              <a:t> </a:t>
            </a:r>
            <a:r>
              <a:rPr>
                <a:solidFill>
                  <a:srgbClr val="660066"/>
                </a:solidFill>
              </a:rPr>
              <a:t>foo</a:t>
            </a:r>
            <a:r>
              <a:rPr>
                <a:solidFill>
                  <a:srgbClr val="666600"/>
                </a:solidFill>
              </a:rPr>
              <a:t>=</a:t>
            </a:r>
            <a:r>
              <a:rPr>
                <a:solidFill>
                  <a:srgbClr val="008800"/>
                </a:solidFill>
              </a:rPr>
              <a:t>"bar"</a:t>
            </a:r>
            <a:r>
              <a:t> </a:t>
            </a:r>
            <a:r>
              <a:rPr>
                <a:solidFill>
                  <a:srgbClr val="000088"/>
                </a:solidFill>
              </a:rPr>
              <a:t>/&gt;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Subcomponent</a:t>
            </a:r>
            <a:r>
              <a:rPr>
                <a:solidFill>
                  <a:srgbClr val="666600"/>
                </a:solidFill>
              </a:rPr>
              <a:t>({</a:t>
            </a:r>
            <a:r>
              <a:rPr>
                <a:solidFill>
                  <a:srgbClr val="000000"/>
                </a:solidFill>
              </a:rPr>
              <a:t>foo</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r>
              <a:t>{foo}</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p:txBody>
      </p:sp>
      <p:sp>
        <p:nvSpPr>
          <p:cNvPr id="270" name="Shape 27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00"/>
                </a:solidFill>
                <a:latin typeface="Consolas"/>
                <a:ea typeface="Consolas"/>
                <a:cs typeface="Consolas"/>
                <a:sym typeface="Consolas"/>
              </a:defRPr>
            </a:pPr>
            <a:r>
              <a:t>test</a:t>
            </a:r>
            <a:r>
              <a:rPr>
                <a:solidFill>
                  <a:srgbClr val="666600"/>
                </a:solidFill>
              </a:rPr>
              <a:t>(</a:t>
            </a:r>
            <a:r>
              <a:rPr>
                <a:solidFill>
                  <a:srgbClr val="008800"/>
                </a:solidFill>
              </a:rPr>
              <a:t>'Shallow render should render one level deep'</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a:solidFill>
                  <a:srgbClr val="660066"/>
                </a:solidFill>
              </a:rPr>
              <a:t>ReactTestUtils</a:t>
            </a:r>
            <a:r>
              <a:rPr>
                <a:solidFill>
                  <a:srgbClr val="666600"/>
                </a:solidFill>
              </a:rPr>
              <a:t>.</a:t>
            </a:r>
            <a:r>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renderer</a:t>
            </a:r>
            <a:r>
              <a:rPr>
                <a:solidFill>
                  <a:srgbClr val="666600"/>
                </a:solidFill>
              </a:rPr>
              <a:t>.</a:t>
            </a:r>
            <a:r>
              <a:t>render</a:t>
            </a:r>
            <a:r>
              <a:rPr>
                <a:solidFill>
                  <a:srgbClr val="666600"/>
                </a:solidFill>
              </a:rPr>
              <a:t>(&lt;</a:t>
            </a:r>
            <a:r>
              <a:rPr>
                <a:solidFill>
                  <a:srgbClr val="660066"/>
                </a:solidFill>
              </a:rPr>
              <a:t>MyComponent</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renderer</a:t>
            </a:r>
            <a:r>
              <a:rPr>
                <a:solidFill>
                  <a:srgbClr val="666600"/>
                </a:solidFill>
              </a:rPr>
              <a:t>.</a:t>
            </a:r>
            <a:r>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'section'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0</a:t>
            </a:r>
            <a:r>
              <a:rPr b="1">
                <a:solidFill>
                  <a:srgbClr val="666600"/>
                </a:solidFill>
              </a:rPr>
              <a:t>].</a:t>
            </a:r>
            <a:r>
              <a:rPr b="1"/>
              <a:t>type</a:t>
            </a:r>
            <a:r>
              <a:rPr b="1">
                <a:solidFill>
                  <a:srgbClr val="666600"/>
                </a:solidFill>
              </a:rPr>
              <a:t>).</a:t>
            </a:r>
            <a:r>
              <a:rPr b="1"/>
              <a:t>toBe</a:t>
            </a:r>
            <a:r>
              <a:rPr b="1">
                <a:solidFill>
                  <a:srgbClr val="666600"/>
                </a:solidFill>
              </a:rPr>
              <a:t>(</a:t>
            </a:r>
            <a:r>
              <a:rPr b="1">
                <a:solidFill>
                  <a:srgbClr val="008800"/>
                </a:solidFill>
              </a:rPr>
              <a:t>'span'</a:t>
            </a:r>
            <a:r>
              <a:rPr b="1">
                <a:solidFill>
                  <a:srgbClr val="666600"/>
                </a:solidFill>
              </a:rPr>
              <a: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1</a:t>
            </a:r>
            <a:r>
              <a:rPr b="1">
                <a:solidFill>
                  <a:srgbClr val="666600"/>
                </a:solidFill>
              </a:rPr>
              <a:t>]).</a:t>
            </a:r>
            <a:r>
              <a:rPr b="1"/>
              <a:t>toEqual</a:t>
            </a:r>
            <a:r>
              <a:rPr b="1">
                <a:solidFill>
                  <a:srgbClr val="666600"/>
                </a:solidFill>
              </a:rPr>
              <a:t>(&lt;</a:t>
            </a:r>
            <a:r>
              <a:rPr b="1">
                <a:solidFill>
                  <a:srgbClr val="660066"/>
                </a:solidFill>
              </a:rPr>
              <a:t>Subcomponent</a:t>
            </a:r>
            <a:r>
              <a:rPr b="1"/>
              <a:t> foo</a:t>
            </a:r>
            <a:r>
              <a:rPr b="1">
                <a:solidFill>
                  <a:srgbClr val="666600"/>
                </a:solidFill>
              </a:rPr>
              <a:t>=</a:t>
            </a:r>
            <a:r>
              <a:rPr b="1">
                <a:solidFill>
                  <a:srgbClr val="008800"/>
                </a:solidFill>
              </a:rPr>
              <a:t>"bar"</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71"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xfrm>
            <a:off x="311699" y="445025"/>
            <a:ext cx="8520602" cy="572703"/>
          </a:xfrm>
          <a:prstGeom prst="rect">
            <a:avLst/>
          </a:prstGeom>
        </p:spPr>
        <p:txBody>
          <a:bodyPr/>
          <a:lstStyle>
            <a:lvl1pPr defTabSz="877822">
              <a:defRPr sz="2600"/>
            </a:lvl1pPr>
          </a:lstStyle>
          <a:p>
            <a:pPr/>
            <a:r>
              <a:t>renderIntoDocument</a:t>
            </a:r>
          </a:p>
        </p:txBody>
      </p:sp>
      <p:sp>
        <p:nvSpPr>
          <p:cNvPr id="274" name="Shape 274"/>
          <p:cNvSpPr/>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'../components/CheckboxWithLabel';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a:solidFill>
                  <a:srgbClr val="660066"/>
                </a:solidFill>
              </a:rPr>
              <a:t>ReactTestUtils</a:t>
            </a:r>
            <a:r>
              <a:rPr>
                <a:solidFill>
                  <a:srgbClr val="666600"/>
                </a:solidFill>
              </a:rPr>
              <a:t>.</a:t>
            </a:r>
            <a:r>
              <a:rPr b="1"/>
              <a:t>renderIntoDocument</a:t>
            </a:r>
            <a:r>
              <a:rPr>
                <a:solidFill>
                  <a:srgbClr val="666600"/>
                </a:solidFill>
              </a:rPr>
              <a:t>(&lt;</a:t>
            </a:r>
            <a:r>
              <a:rPr>
                <a:solidFill>
                  <a:srgbClr val="660066"/>
                </a:solidFill>
              </a:rPr>
              <a:t>CheckboxWithLabel</a:t>
            </a:r>
            <a:r>
              <a:t> labelOn</a:t>
            </a:r>
            <a:r>
              <a:rPr>
                <a:solidFill>
                  <a:srgbClr val="666600"/>
                </a:solidFill>
              </a:rPr>
              <a:t>=</a:t>
            </a:r>
            <a:r>
              <a:rPr>
                <a:solidFill>
                  <a:srgbClr val="008800"/>
                </a:solidFill>
              </a:rPr>
              <a:t>"On"</a:t>
            </a:r>
            <a:r>
              <a:t> labelOff</a:t>
            </a:r>
            <a:r>
              <a:rPr>
                <a:solidFill>
                  <a:srgbClr val="666600"/>
                </a:solidFill>
              </a:rPr>
              <a:t>=</a:t>
            </a:r>
            <a:r>
              <a:rPr>
                <a:solidFill>
                  <a:srgbClr val="008800"/>
                </a:solidFill>
              </a:rPr>
              <a:t>"Off"</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span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'span'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660066"/>
                </a:solidFill>
              </a:rPr>
              <a:t>ReactTestUtils</a:t>
            </a:r>
            <a:r>
              <a:rPr>
                <a:solidFill>
                  <a:srgbClr val="666600"/>
                </a:solidFill>
              </a:rPr>
              <a:t>.</a:t>
            </a:r>
            <a:r>
              <a:rPr b="1">
                <a:solidFill>
                  <a:srgbClr val="660066"/>
                </a:solidFill>
              </a:rPr>
              <a:t>Simulate</a:t>
            </a:r>
            <a:r>
              <a:rPr b="1">
                <a:solidFill>
                  <a:srgbClr val="666600"/>
                </a:solidFill>
              </a:rPr>
              <a:t>.</a:t>
            </a:r>
            <a:r>
              <a:rPr b="1"/>
              <a:t>change</a:t>
            </a:r>
            <a:r>
              <a:rPr>
                <a:solidFill>
                  <a:srgbClr val="666600"/>
                </a:solidFill>
              </a:rPr>
              <a:t>(</a:t>
            </a:r>
            <a:r>
              <a:t>checkbox</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span</a:t>
            </a:r>
            <a:r>
              <a:rPr>
                <a:solidFill>
                  <a:srgbClr val="666600"/>
                </a:solidFill>
              </a:rPr>
              <a:t>.</a:t>
            </a:r>
            <a:r>
              <a:t>textContent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75"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369888" y="436713"/>
            <a:ext cx="8520602" cy="572703"/>
          </a:xfrm>
          <a:prstGeom prst="rect">
            <a:avLst/>
          </a:prstGeom>
        </p:spPr>
        <p:txBody>
          <a:bodyPr/>
          <a:lstStyle>
            <a:lvl1pPr defTabSz="877822">
              <a:defRPr sz="2600"/>
            </a:lvl1pPr>
          </a:lstStyle>
          <a:p>
            <a:pPr/>
            <a:r>
              <a:t>The Plan</a:t>
            </a:r>
          </a:p>
        </p:txBody>
      </p:sp>
      <p:sp>
        <p:nvSpPr>
          <p:cNvPr id="142" name="Shape 142"/>
          <p:cNvSpPr/>
          <p:nvPr>
            <p:ph type="body" idx="1"/>
          </p:nvPr>
        </p:nvSpPr>
        <p:spPr>
          <a:xfrm>
            <a:off x="369888" y="1152474"/>
            <a:ext cx="8520602" cy="3519280"/>
          </a:xfrm>
          <a:prstGeom prst="rect">
            <a:avLst/>
          </a:prstGeom>
        </p:spPr>
        <p:txBody>
          <a:bodyPr/>
          <a:lstStyle/>
          <a:p>
            <a:pPr indent="187452" defTabSz="749808">
              <a:spcBef>
                <a:spcPts val="1300"/>
              </a:spcBef>
              <a:defRPr sz="1400"/>
            </a:pPr>
            <a:r>
              <a:t>Test types</a:t>
            </a:r>
          </a:p>
          <a:p>
            <a:pPr indent="187452" defTabSz="749808">
              <a:spcBef>
                <a:spcPts val="1300"/>
              </a:spcBef>
              <a:defRPr sz="1400"/>
            </a:pPr>
            <a:r>
              <a:t>What we have to test and what we can not test.</a:t>
            </a:r>
          </a:p>
          <a:p>
            <a:pPr indent="187452" defTabSz="749808">
              <a:spcBef>
                <a:spcPts val="1300"/>
              </a:spcBef>
              <a:defRPr sz="1400"/>
            </a:pPr>
            <a:r>
              <a:t>Tools:</a:t>
            </a:r>
          </a:p>
          <a:p>
            <a:pPr lvl="1" indent="562355" defTabSz="749808">
              <a:spcBef>
                <a:spcPts val="400"/>
              </a:spcBef>
              <a:defRPr sz="1100"/>
            </a:pPr>
            <a:r>
              <a:t>Test Frameworks</a:t>
            </a:r>
          </a:p>
          <a:p>
            <a:pPr lvl="1" indent="562355" defTabSz="749808">
              <a:spcBef>
                <a:spcPts val="400"/>
              </a:spcBef>
              <a:defRPr sz="1100"/>
            </a:pPr>
            <a:r>
              <a:t>Assertion Libraries</a:t>
            </a:r>
          </a:p>
          <a:p>
            <a:pPr lvl="1" indent="562355" defTabSz="749808">
              <a:spcBef>
                <a:spcPts val="400"/>
              </a:spcBef>
              <a:defRPr sz="1100"/>
            </a:pPr>
            <a:r>
              <a:t>Where to test</a:t>
            </a:r>
          </a:p>
          <a:p>
            <a:pPr indent="187452" defTabSz="749808">
              <a:spcBef>
                <a:spcPts val="400"/>
              </a:spcBef>
              <a:defRPr sz="1300"/>
            </a:pPr>
            <a:r>
              <a:t>Jest</a:t>
            </a:r>
          </a:p>
          <a:p>
            <a:pPr indent="187452" defTabSz="749808">
              <a:spcBef>
                <a:spcPts val="400"/>
              </a:spcBef>
              <a:defRPr sz="1400"/>
            </a:pPr>
            <a:r>
              <a:t>Helper libraries</a:t>
            </a:r>
          </a:p>
          <a:p>
            <a:pPr lvl="1" indent="468629" defTabSz="749808">
              <a:spcBef>
                <a:spcPts val="400"/>
              </a:spcBef>
              <a:defRPr sz="1400"/>
            </a:pPr>
            <a:r>
              <a:t>React Test Utils</a:t>
            </a:r>
            <a:endParaRPr sz="1100"/>
          </a:p>
          <a:p>
            <a:pPr lvl="1" indent="468629" defTabSz="749808">
              <a:spcBef>
                <a:spcPts val="400"/>
              </a:spcBef>
              <a:defRPr sz="1400"/>
            </a:pPr>
            <a:r>
              <a:t>Enzyme</a:t>
            </a:r>
            <a:endParaRPr sz="1100"/>
          </a:p>
          <a:p>
            <a:pPr indent="187452" defTabSz="749808">
              <a:spcBef>
                <a:spcPts val="400"/>
              </a:spcBef>
              <a:defRPr sz="1400"/>
            </a:pPr>
            <a:r>
              <a:t>Test Redux/Flux</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xfrm>
            <a:off x="311699" y="445025"/>
            <a:ext cx="8520602" cy="572703"/>
          </a:xfrm>
          <a:prstGeom prst="rect">
            <a:avLst/>
          </a:prstGeom>
        </p:spPr>
        <p:txBody>
          <a:bodyPr/>
          <a:lstStyle>
            <a:lvl1pPr defTabSz="877822">
              <a:defRPr sz="2600"/>
            </a:lvl1pPr>
          </a:lstStyle>
          <a:p>
            <a:pPr/>
            <a:r>
              <a:t>React Test Utils API</a:t>
            </a:r>
          </a:p>
        </p:txBody>
      </p:sp>
      <p:sp>
        <p:nvSpPr>
          <p:cNvPr id="278" name="Shape 278"/>
          <p:cNvSpPr/>
          <p:nvPr>
            <p:ph type="body" sz="half" idx="1"/>
          </p:nvPr>
        </p:nvSpPr>
        <p:spPr>
          <a:xfrm>
            <a:off x="311699" y="1152475"/>
            <a:ext cx="3999902" cy="3416400"/>
          </a:xfrm>
          <a:prstGeom prst="rect">
            <a:avLst/>
          </a:prstGeom>
        </p:spPr>
        <p:txBody>
          <a:bodyPr/>
          <a:lstStyle/>
          <a:p>
            <a:pPr indent="201168" defTabSz="804672">
              <a:spcBef>
                <a:spcPts val="1400"/>
              </a:spcBef>
              <a:defRPr b="1" sz="1200"/>
            </a:pPr>
            <a:r>
              <a:t>shallowRenderer.render()</a:t>
            </a:r>
          </a:p>
          <a:p>
            <a:pPr indent="201168" defTabSz="804672">
              <a:spcBef>
                <a:spcPts val="1400"/>
              </a:spcBef>
              <a:defRPr b="1" sz="1200"/>
            </a:pPr>
            <a:r>
              <a:t>renderIntoDocument</a:t>
            </a:r>
            <a:r>
              <a:rPr b="0"/>
              <a:t>()</a:t>
            </a:r>
          </a:p>
          <a:p>
            <a:pPr indent="201168" defTabSz="804672">
              <a:spcBef>
                <a:spcPts val="1400"/>
              </a:spcBef>
              <a:defRPr b="1" sz="1200"/>
            </a:pPr>
            <a:r>
              <a:t>Simulate</a:t>
            </a:r>
          </a:p>
          <a:p>
            <a:pPr defTabSz="804672">
              <a:spcBef>
                <a:spcPts val="1400"/>
              </a:spcBef>
              <a:defRPr sz="1200"/>
            </a:pPr>
          </a:p>
          <a:p>
            <a:pPr indent="201168" defTabSz="804672">
              <a:spcBef>
                <a:spcPts val="1400"/>
              </a:spcBef>
              <a:defRPr sz="1200"/>
            </a:pPr>
            <a:r>
              <a:t>isElement()</a:t>
            </a:r>
          </a:p>
          <a:p>
            <a:pPr indent="201168" defTabSz="804672">
              <a:spcBef>
                <a:spcPts val="1400"/>
              </a:spcBef>
              <a:defRPr sz="1200"/>
            </a:pPr>
            <a:r>
              <a:t>isElementOfType()</a:t>
            </a:r>
          </a:p>
          <a:p>
            <a:pPr indent="201168" defTabSz="804672">
              <a:spcBef>
                <a:spcPts val="1400"/>
              </a:spcBef>
              <a:defRPr sz="1200"/>
            </a:pPr>
            <a:r>
              <a:t>isDOMComponent()</a:t>
            </a:r>
          </a:p>
          <a:p>
            <a:pPr indent="201168" defTabSz="804672">
              <a:spcBef>
                <a:spcPts val="1400"/>
              </a:spcBef>
              <a:defRPr sz="1200"/>
            </a:pPr>
            <a:r>
              <a:t>isCompositeComponent()</a:t>
            </a:r>
          </a:p>
          <a:p>
            <a:pPr indent="201168" defTabSz="804672">
              <a:spcBef>
                <a:spcPts val="1400"/>
              </a:spcBef>
              <a:defRPr sz="1200"/>
            </a:pPr>
            <a:r>
              <a:t>isCompositeComponentWithType()</a:t>
            </a:r>
          </a:p>
        </p:txBody>
      </p:sp>
      <p:sp>
        <p:nvSpPr>
          <p:cNvPr id="279" name="Shape 279"/>
          <p:cNvSpPr/>
          <p:nvPr>
            <p:ph type="body" idx="13"/>
          </p:nvPr>
        </p:nvSpPr>
        <p:spPr>
          <a:xfrm>
            <a:off x="4451398" y="1152475"/>
            <a:ext cx="4523102" cy="3416400"/>
          </a:xfrm>
          <a:prstGeom prst="rect">
            <a:avLst/>
          </a:prstGeom>
          <a:extLst>
            <a:ext uri="{C572A759-6A51-4108-AA02-DFA0A04FC94B}">
              <ma14:wrappingTextBoxFlag xmlns:ma14="http://schemas.microsoft.com/office/mac/drawingml/2011/main" val="1"/>
            </a:ext>
          </a:extLst>
        </p:spPr>
        <p:txBody>
          <a:bodyPr/>
          <a:lstStyle/>
          <a:p>
            <a:pPr indent="228600">
              <a:defRPr sz="1400"/>
            </a:pPr>
            <a:r>
              <a:t>findAllInRenderedTree()</a:t>
            </a:r>
          </a:p>
          <a:p>
            <a:pPr indent="228600">
              <a:defRPr sz="1400"/>
            </a:pPr>
            <a:r>
              <a:t>scryRenderedDOMComponentsWithClass()</a:t>
            </a:r>
          </a:p>
          <a:p>
            <a:pPr indent="228600">
              <a:defRPr sz="1400"/>
            </a:pPr>
            <a:r>
              <a:t>findRenderedDOMComponentWithClass()</a:t>
            </a:r>
          </a:p>
          <a:p>
            <a:pPr indent="228600">
              <a:defRPr sz="1400"/>
            </a:pPr>
            <a:r>
              <a:t>scryRenderedDOMComponentsWithTag()</a:t>
            </a:r>
          </a:p>
          <a:p>
            <a:pPr indent="228600">
              <a:defRPr sz="1400"/>
            </a:pPr>
            <a:r>
              <a:t>findRenderedDOMComponentWithTag()</a:t>
            </a:r>
          </a:p>
          <a:p>
            <a:pPr indent="228600">
              <a:defRPr sz="1400"/>
            </a:pPr>
            <a:r>
              <a:t>scryRenderedComponentsWithType()</a:t>
            </a:r>
          </a:p>
          <a:p>
            <a:pPr indent="228600">
              <a:defRPr sz="1400"/>
            </a:pPr>
            <a:r>
              <a:t>findRenderedComponentWithType()</a:t>
            </a:r>
          </a:p>
        </p:txBody>
      </p:sp>
      <p:pic>
        <p:nvPicPr>
          <p:cNvPr id="280" name="image18.png"/>
          <p:cNvPicPr>
            <a:picLocks noChangeAspect="1"/>
          </p:cNvPicPr>
          <p:nvPr/>
        </p:nvPicPr>
        <p:blipFill>
          <a:blip r:embed="rId2">
            <a:extLst/>
          </a:blip>
          <a:stretch>
            <a:fillRect/>
          </a:stretch>
        </p:blipFill>
        <p:spPr>
          <a:xfrm>
            <a:off x="8111900" y="155146"/>
            <a:ext cx="862578" cy="862578"/>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xfrm>
            <a:off x="311699" y="445025"/>
            <a:ext cx="8520602" cy="572703"/>
          </a:xfrm>
          <a:prstGeom prst="rect">
            <a:avLst/>
          </a:prstGeom>
        </p:spPr>
        <p:txBody>
          <a:bodyPr/>
          <a:lstStyle>
            <a:lvl1pPr defTabSz="877822">
              <a:defRPr sz="2600"/>
            </a:lvl1pPr>
          </a:lstStyle>
          <a:p>
            <a:pPr/>
            <a:r>
              <a:t>Enzyme</a:t>
            </a:r>
          </a:p>
        </p:txBody>
      </p:sp>
      <p:sp>
        <p:nvSpPr>
          <p:cNvPr id="285" name="Shape 285"/>
          <p:cNvSpPr/>
          <p:nvPr>
            <p:ph type="body" sz="half" idx="1"/>
          </p:nvPr>
        </p:nvSpPr>
        <p:spPr>
          <a:xfrm>
            <a:off x="311699" y="1152475"/>
            <a:ext cx="3999902" cy="3416400"/>
          </a:xfrm>
          <a:prstGeom prst="rect">
            <a:avLst/>
          </a:prstGeom>
        </p:spPr>
        <p:txBody>
          <a:bodyPr/>
          <a:lstStyle/>
          <a:p>
            <a:pPr defTabSz="905255">
              <a:spcBef>
                <a:spcPts val="1500"/>
              </a:spcBef>
              <a:defRPr b="1" sz="1300"/>
            </a:pPr>
            <a:r>
              <a:t>React Test Utils</a:t>
            </a:r>
          </a:p>
          <a:p>
            <a:pPr indent="226313" defTabSz="905255">
              <a:spcBef>
                <a:spcPts val="1500"/>
              </a:spcBef>
              <a:defRPr sz="1300"/>
            </a:pPr>
            <a:r>
              <a:t>findAllInRenderedTree()</a:t>
            </a:r>
          </a:p>
          <a:p>
            <a:pPr indent="226313" defTabSz="905255">
              <a:spcBef>
                <a:spcPts val="1500"/>
              </a:spcBef>
              <a:defRPr sz="1300"/>
            </a:pPr>
            <a:r>
              <a:t>scryRenderedDOMComponentsWithClass</a:t>
            </a:r>
          </a:p>
          <a:p>
            <a:pPr indent="226313" defTabSz="905255">
              <a:spcBef>
                <a:spcPts val="1500"/>
              </a:spcBef>
              <a:defRPr sz="1300"/>
            </a:pPr>
            <a:r>
              <a:t>findRenderedDOMComponentWithClass()</a:t>
            </a:r>
          </a:p>
          <a:p>
            <a:pPr indent="226313" defTabSz="905255">
              <a:spcBef>
                <a:spcPts val="1500"/>
              </a:spcBef>
              <a:defRPr sz="1300"/>
            </a:pPr>
            <a:r>
              <a:t>scryRenderedDOMComponentsWithTag()</a:t>
            </a:r>
          </a:p>
          <a:p>
            <a:pPr indent="226313" defTabSz="905255">
              <a:spcBef>
                <a:spcPts val="1500"/>
              </a:spcBef>
              <a:defRPr sz="1300"/>
            </a:pPr>
            <a:r>
              <a:t>findRenderedDOMComponentWithTag()</a:t>
            </a:r>
          </a:p>
          <a:p>
            <a:pPr indent="226313" defTabSz="905255">
              <a:spcBef>
                <a:spcPts val="1500"/>
              </a:spcBef>
              <a:defRPr sz="1300"/>
            </a:pPr>
            <a:r>
              <a:t>scryRenderedComponentsWithType()</a:t>
            </a:r>
          </a:p>
          <a:p>
            <a:pPr indent="226313" defTabSz="905255">
              <a:spcBef>
                <a:spcPts val="1500"/>
              </a:spcBef>
              <a:defRPr sz="1300"/>
            </a:pPr>
            <a:r>
              <a:t>findRenderedComponentWithType()</a:t>
            </a:r>
          </a:p>
        </p:txBody>
      </p:sp>
      <p:sp>
        <p:nvSpPr>
          <p:cNvPr id="286" name="Shape 286"/>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Enzyme</a:t>
            </a:r>
          </a:p>
          <a:p>
            <a:pPr indent="228600">
              <a:defRPr sz="1400"/>
            </a:pPr>
            <a:r>
              <a:t>find</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xfrm>
            <a:off x="311699" y="2150847"/>
            <a:ext cx="8520602" cy="841803"/>
          </a:xfrm>
          <a:prstGeom prst="rect">
            <a:avLst/>
          </a:prstGeom>
        </p:spPr>
        <p:txBody>
          <a:bodyPr/>
          <a:lstStyle/>
          <a:p>
            <a:pPr/>
            <a:r>
              <a:t>Enzyme = RTU + Cheerio</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xfrm>
            <a:off x="311699" y="445025"/>
            <a:ext cx="8520602" cy="572703"/>
          </a:xfrm>
          <a:prstGeom prst="rect">
            <a:avLst/>
          </a:prstGeom>
        </p:spPr>
        <p:txBody>
          <a:bodyPr/>
          <a:lstStyle>
            <a:lvl1pPr defTabSz="877822">
              <a:defRPr sz="2600"/>
            </a:lvl1pPr>
          </a:lstStyle>
          <a:p>
            <a:pPr/>
            <a:r>
              <a:t>Testing with Enzyme</a:t>
            </a:r>
          </a:p>
        </p:txBody>
      </p:sp>
      <p:sp>
        <p:nvSpPr>
          <p:cNvPr id="291" name="Shape 291"/>
          <p:cNvSpPr/>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b="1"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shallow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'&lt;CheckboxWithLabel /&gt;'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b="1"/>
              <a:t>shallow</a:t>
            </a:r>
            <a:r>
              <a:rPr b="1">
                <a:solidFill>
                  <a:srgbClr val="666600"/>
                </a:solidFill>
              </a:rPr>
              <a:t>(&lt;</a:t>
            </a:r>
            <a:r>
              <a:rPr b="1">
                <a:solidFill>
                  <a:srgbClr val="660066"/>
                </a:solidFill>
              </a:rPr>
              <a:t>CheckboxWithLabel</a:t>
            </a:r>
            <a:r>
              <a:rPr b="1"/>
              <a:t> labelOff</a:t>
            </a:r>
            <a:r>
              <a:rPr b="1">
                <a:solidFill>
                  <a:srgbClr val="666600"/>
                </a:solidFill>
              </a:rPr>
              <a:t>=</a:t>
            </a:r>
            <a:r>
              <a:rPr b="1">
                <a:solidFill>
                  <a:srgbClr val="008800"/>
                </a:solidFill>
              </a:rPr>
              <a:t>"Off"</a:t>
            </a:r>
            <a:r>
              <a:rPr b="1"/>
              <a:t> labelOn</a:t>
            </a:r>
            <a:r>
              <a:rPr b="1">
                <a:solidFill>
                  <a:srgbClr val="666600"/>
                </a:solidFill>
              </a:rPr>
              <a:t>=</a:t>
            </a:r>
            <a:r>
              <a:rPr b="1">
                <a:solidFill>
                  <a:srgbClr val="008800"/>
                </a:solidFill>
              </a:rPr>
              <a:t>"On"</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t>text</a:t>
            </a:r>
            <a:r>
              <a:rPr>
                <a:solidFill>
                  <a:srgbClr val="666600"/>
                </a:solidFill>
              </a:rPr>
              <a:t>()).</a:t>
            </a:r>
            <a:r>
              <a:t>toBe</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component</a:t>
            </a:r>
            <a:r>
              <a:rPr>
                <a:solidFill>
                  <a:srgbClr val="666600"/>
                </a:solidFill>
              </a:rPr>
              <a:t>.</a:t>
            </a:r>
            <a:r>
              <a:rPr b="1"/>
              <a:t>find</a:t>
            </a:r>
            <a:r>
              <a:rPr>
                <a:solidFill>
                  <a:srgbClr val="666600"/>
                </a:solidFill>
              </a:rPr>
              <a:t>(</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checkbox</a:t>
            </a:r>
            <a:r>
              <a:rPr>
                <a:solidFill>
                  <a:srgbClr val="666600"/>
                </a:solidFill>
              </a:rPr>
              <a:t>.</a:t>
            </a:r>
            <a:r>
              <a:rPr b="1"/>
              <a:t>simulate</a:t>
            </a:r>
            <a:r>
              <a:rPr>
                <a:solidFill>
                  <a:srgbClr val="666600"/>
                </a:solidFill>
              </a:rPr>
              <a:t>(</a:t>
            </a:r>
            <a:r>
              <a:rPr>
                <a:solidFill>
                  <a:srgbClr val="008800"/>
                </a:solidFill>
              </a:rPr>
              <a:t>'change'</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rPr b="1"/>
              <a:t>text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xfrm>
            <a:off x="311699" y="445025"/>
            <a:ext cx="8520602" cy="572703"/>
          </a:xfrm>
          <a:prstGeom prst="rect">
            <a:avLst/>
          </a:prstGeom>
        </p:spPr>
        <p:txBody>
          <a:bodyPr/>
          <a:lstStyle>
            <a:lvl1pPr defTabSz="877822">
              <a:defRPr sz="2600"/>
            </a:lvl1pPr>
          </a:lstStyle>
          <a:p>
            <a:pPr/>
            <a:r>
              <a:t>Enzyme Rendering</a:t>
            </a:r>
          </a:p>
        </p:txBody>
      </p:sp>
      <p:sp>
        <p:nvSpPr>
          <p:cNvPr id="294" name="Shape 294"/>
          <p:cNvSpPr/>
          <p:nvPr>
            <p:ph type="body" sz="half" idx="1"/>
          </p:nvPr>
        </p:nvSpPr>
        <p:spPr>
          <a:xfrm>
            <a:off x="311699" y="1152475"/>
            <a:ext cx="2767802" cy="3416400"/>
          </a:xfrm>
          <a:prstGeom prst="rect">
            <a:avLst/>
          </a:prstGeom>
        </p:spPr>
        <p:txBody>
          <a:bodyPr/>
          <a:lstStyle/>
          <a:p>
            <a:pPr>
              <a:defRPr b="1"/>
            </a:pPr>
            <a:r>
              <a:t>Shallow Rendering</a:t>
            </a: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shallow</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shallow</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666600"/>
              </a:solidFill>
            </a:endParaRPr>
          </a:p>
          <a:p>
            <a:pPr>
              <a:spcBef>
                <a:spcPts val="0"/>
              </a:spcBef>
              <a:defRPr sz="900">
                <a:solidFill>
                  <a:srgbClr val="880000"/>
                </a:solidFill>
                <a:latin typeface="Consolas"/>
                <a:ea typeface="Consolas"/>
                <a:cs typeface="Consolas"/>
                <a:sym typeface="Consolas"/>
              </a:defRPr>
            </a:pPr>
            <a:r>
              <a:t>// ...</a:t>
            </a:r>
          </a:p>
        </p:txBody>
      </p:sp>
      <p:sp>
        <p:nvSpPr>
          <p:cNvPr id="295" name="Shape 295"/>
          <p:cNvSpPr/>
          <p:nvPr/>
        </p:nvSpPr>
        <p:spPr>
          <a:xfrm>
            <a:off x="3292835" y="2025574"/>
            <a:ext cx="2767804" cy="119797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spcBef>
                <a:spcPts val="1600"/>
              </a:spcBef>
              <a:defRPr b="1">
                <a:solidFill>
                  <a:srgbClr val="585858"/>
                </a:solidFill>
                <a:latin typeface="+mj-lt"/>
                <a:ea typeface="+mj-ea"/>
                <a:cs typeface="+mj-cs"/>
                <a:sym typeface="Arial"/>
              </a:defRPr>
            </a:pPr>
            <a:r>
              <a:t>Full Rendering</a:t>
            </a:r>
          </a:p>
          <a:p>
            <a:pPr>
              <a:lnSpc>
                <a:spcPct val="115000"/>
              </a:lnSpc>
              <a:defRPr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mount</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a:lnSpc>
                <a:spcPct val="115000"/>
              </a:lnSpc>
              <a:defRPr sz="900">
                <a:latin typeface="Consolas"/>
                <a:ea typeface="Consolas"/>
                <a:cs typeface="Consolas"/>
                <a:sym typeface="Consolas"/>
              </a:defRPr>
            </a:pPr>
          </a:p>
          <a:p>
            <a:pPr>
              <a:lnSpc>
                <a:spcPct val="115000"/>
              </a:lnSpc>
              <a:defRPr sz="9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mount</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a:lnSpc>
                <a:spcPct val="115000"/>
              </a:lnSpc>
              <a:defRPr sz="900">
                <a:solidFill>
                  <a:srgbClr val="880000"/>
                </a:solidFill>
                <a:latin typeface="Consolas"/>
                <a:ea typeface="Consolas"/>
                <a:cs typeface="Consolas"/>
                <a:sym typeface="Consolas"/>
              </a:defRPr>
            </a:pPr>
            <a:r>
              <a:t>// ...</a:t>
            </a:r>
          </a:p>
        </p:txBody>
      </p:sp>
      <p:sp>
        <p:nvSpPr>
          <p:cNvPr id="296" name="Shape 296"/>
          <p:cNvSpPr/>
          <p:nvPr/>
        </p:nvSpPr>
        <p:spPr>
          <a:xfrm>
            <a:off x="6146174" y="2650874"/>
            <a:ext cx="2767803" cy="1197974"/>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spcBef>
                <a:spcPts val="1600"/>
              </a:spcBef>
              <a:defRPr b="1">
                <a:solidFill>
                  <a:srgbClr val="585858"/>
                </a:solidFill>
                <a:latin typeface="+mj-lt"/>
                <a:ea typeface="+mj-ea"/>
                <a:cs typeface="+mj-cs"/>
                <a:sym typeface="Arial"/>
              </a:defRPr>
            </a:pPr>
            <a:r>
              <a:t>Static Rendering</a:t>
            </a:r>
          </a:p>
          <a:p>
            <a:pPr>
              <a:lnSpc>
                <a:spcPct val="115000"/>
              </a:lnSpc>
              <a:defRPr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render</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a:lnSpc>
                <a:spcPct val="115000"/>
              </a:lnSpc>
              <a:defRPr sz="900">
                <a:latin typeface="Consolas"/>
                <a:ea typeface="Consolas"/>
                <a:cs typeface="Consolas"/>
                <a:sym typeface="Consolas"/>
              </a:defRPr>
            </a:pPr>
          </a:p>
          <a:p>
            <a:pPr>
              <a:lnSpc>
                <a:spcPct val="115000"/>
              </a:lnSpc>
              <a:defRPr sz="9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render</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a:lnSpc>
                <a:spcPct val="115000"/>
              </a:lnSpc>
              <a:defRPr sz="900">
                <a:solidFill>
                  <a:srgbClr val="880000"/>
                </a:solidFill>
                <a:latin typeface="Consolas"/>
                <a:ea typeface="Consolas"/>
                <a:cs typeface="Consolas"/>
                <a:sym typeface="Consolas"/>
              </a:defRPr>
            </a:pPr>
            <a:r>
              <a:t>// ...</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311699" y="445025"/>
            <a:ext cx="8520602" cy="572703"/>
          </a:xfrm>
          <a:prstGeom prst="rect">
            <a:avLst/>
          </a:prstGeom>
        </p:spPr>
        <p:txBody>
          <a:bodyPr/>
          <a:lstStyle>
            <a:lvl1pPr defTabSz="877822">
              <a:defRPr sz="2600"/>
            </a:lvl1pPr>
          </a:lstStyle>
          <a:p>
            <a:pPr/>
            <a:r>
              <a:t>Enzyme Wrapper APIs</a:t>
            </a:r>
          </a:p>
        </p:txBody>
      </p:sp>
      <p:sp>
        <p:nvSpPr>
          <p:cNvPr id="299" name="Shape 299"/>
          <p:cNvSpPr/>
          <p:nvPr>
            <p:ph type="body" idx="1"/>
          </p:nvPr>
        </p:nvSpPr>
        <p:spPr>
          <a:xfrm>
            <a:off x="311699" y="1152475"/>
            <a:ext cx="8520602" cy="3416400"/>
          </a:xfrm>
          <a:prstGeom prst="rect">
            <a:avLst/>
          </a:prstGeom>
        </p:spPr>
        <p:txBody>
          <a:bodyPr/>
          <a:lstStyle/>
          <a:p>
            <a:pPr indent="217170" defTabSz="868680">
              <a:spcBef>
                <a:spcPts val="1500"/>
              </a:spcBef>
              <a:defRPr sz="1700"/>
            </a:pPr>
            <a:r>
              <a:t>.find(selector)</a:t>
            </a:r>
          </a:p>
          <a:p>
            <a:pPr indent="217170" defTabSz="868680">
              <a:spcBef>
                <a:spcPts val="1500"/>
              </a:spcBef>
              <a:defRPr sz="1700"/>
            </a:pPr>
            <a:r>
              <a:t>.hasClass(className)</a:t>
            </a:r>
          </a:p>
          <a:p>
            <a:pPr indent="217170" defTabSz="868680">
              <a:spcBef>
                <a:spcPts val="1500"/>
              </a:spcBef>
              <a:defRPr sz="1700"/>
            </a:pPr>
            <a:r>
              <a:t>.is(selector)</a:t>
            </a:r>
          </a:p>
          <a:p>
            <a:pPr indent="217170" defTabSz="868680">
              <a:spcBef>
                <a:spcPts val="1500"/>
              </a:spcBef>
              <a:defRPr sz="1700"/>
            </a:pPr>
            <a:r>
              <a:t>.children()</a:t>
            </a:r>
          </a:p>
          <a:p>
            <a:pPr indent="217170" defTabSz="868680">
              <a:spcBef>
                <a:spcPts val="1500"/>
              </a:spcBef>
              <a:defRPr sz="1700"/>
            </a:pPr>
            <a:r>
              <a:t>.parent()</a:t>
            </a:r>
          </a:p>
          <a:p>
            <a:pPr indent="217170" defTabSz="868680">
              <a:spcBef>
                <a:spcPts val="1500"/>
              </a:spcBef>
              <a:defRPr sz="1700"/>
            </a:pPr>
            <a:r>
              <a:t>.closest(selector)</a:t>
            </a:r>
          </a:p>
          <a:p>
            <a:pPr indent="217170" defTabSz="868680">
              <a:spcBef>
                <a:spcPts val="1500"/>
              </a:spcBef>
              <a:defRPr sz="1700"/>
            </a:pPr>
            <a:r>
              <a:t>...</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title"/>
          </p:nvPr>
        </p:nvSpPr>
        <p:spPr>
          <a:xfrm>
            <a:off x="311699" y="445025"/>
            <a:ext cx="8520602" cy="572703"/>
          </a:xfrm>
          <a:prstGeom prst="rect">
            <a:avLst/>
          </a:prstGeom>
        </p:spPr>
        <p:txBody>
          <a:bodyPr/>
          <a:lstStyle>
            <a:lvl1pPr defTabSz="877822">
              <a:defRPr sz="2600"/>
            </a:lvl1pPr>
          </a:lstStyle>
          <a:p>
            <a:pPr/>
            <a:r>
              <a:t>Enzyme integrates with...</a:t>
            </a:r>
          </a:p>
        </p:txBody>
      </p:sp>
      <p:sp>
        <p:nvSpPr>
          <p:cNvPr id="302" name="Shape 302"/>
          <p:cNvSpPr/>
          <p:nvPr>
            <p:ph type="body" sz="half" idx="1"/>
          </p:nvPr>
        </p:nvSpPr>
        <p:spPr>
          <a:xfrm>
            <a:off x="311699" y="1152475"/>
            <a:ext cx="3999902" cy="3416400"/>
          </a:xfrm>
          <a:prstGeom prst="rect">
            <a:avLst/>
          </a:prstGeom>
        </p:spPr>
        <p:txBody>
          <a:bodyPr/>
          <a:lstStyle/>
          <a:p>
            <a:pPr indent="228600"/>
            <a:r>
              <a:t>chai-enzyme with Mocha/Chai</a:t>
            </a:r>
          </a:p>
          <a:p>
            <a:pPr indent="228600"/>
            <a:r>
              <a:t>jasmine-enzyme with Jasmine</a:t>
            </a:r>
          </a:p>
          <a:p>
            <a:pPr indent="228600"/>
            <a:r>
              <a:t>jest-enzyme with Jest</a:t>
            </a:r>
          </a:p>
          <a:p>
            <a:pPr indent="228600"/>
            <a:r>
              <a:t>...</a:t>
            </a:r>
          </a:p>
        </p:txBody>
      </p:sp>
      <p:sp>
        <p:nvSpPr>
          <p:cNvPr id="303" name="Shape 303"/>
          <p:cNvSpPr/>
          <p:nvPr>
            <p:ph type="body" idx="13"/>
          </p:nvPr>
        </p:nvSpPr>
        <p:spPr>
          <a:prstGeom prst="rect">
            <a:avLst/>
          </a:prstGeom>
        </p:spPr>
        <p:txBody>
          <a:bodyPr/>
          <a:lstStyle/>
          <a:p>
            <a:pPr>
              <a:defRPr sz="1400"/>
            </a:pP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title"/>
          </p:nvPr>
        </p:nvSpPr>
        <p:spPr>
          <a:xfrm>
            <a:off x="311699" y="445025"/>
            <a:ext cx="8520602" cy="572703"/>
          </a:xfrm>
          <a:prstGeom prst="rect">
            <a:avLst/>
          </a:prstGeom>
        </p:spPr>
        <p:txBody>
          <a:bodyPr/>
          <a:lstStyle>
            <a:lvl1pPr defTabSz="877822">
              <a:defRPr sz="2600"/>
            </a:lvl1pPr>
          </a:lstStyle>
          <a:p>
            <a:pPr/>
            <a:r>
              <a:t>Redux testing. Actions creators</a:t>
            </a:r>
          </a:p>
        </p:txBody>
      </p:sp>
      <p:sp>
        <p:nvSpPr>
          <p:cNvPr id="308" name="Shape 308"/>
          <p:cNvSpPr/>
          <p:nvPr>
            <p:ph type="body" sz="quarter" idx="1"/>
          </p:nvPr>
        </p:nvSpPr>
        <p:spPr>
          <a:xfrm>
            <a:off x="311698" y="1152474"/>
            <a:ext cx="3272403" cy="2234104"/>
          </a:xfrm>
          <a:prstGeom prst="rect">
            <a:avLst/>
          </a:prstGeom>
        </p:spPr>
        <p:txBody>
          <a:bodyPr/>
          <a:lstStyle/>
          <a:p>
            <a:pPr defTabSz="841247">
              <a:spcBef>
                <a:spcPts val="0"/>
              </a:spcBef>
              <a:defRPr sz="1000"/>
            </a:pPr>
            <a:r>
              <a:t>// action-creator.js</a:t>
            </a:r>
          </a:p>
          <a:p>
            <a:pPr defTabSz="841247">
              <a:spcBef>
                <a:spcPts val="0"/>
              </a:spcBef>
              <a:defRPr b="1" sz="1000">
                <a:solidFill>
                  <a:srgbClr val="000080"/>
                </a:solidFill>
                <a:latin typeface="Courier New"/>
                <a:ea typeface="Courier New"/>
                <a:cs typeface="Courier New"/>
                <a:sym typeface="Courier New"/>
              </a:defRPr>
            </a:pPr>
            <a:r>
              <a:t>let </a:t>
            </a:r>
            <a:r>
              <a:rPr b="0">
                <a:solidFill>
                  <a:srgbClr val="458383"/>
                </a:solidFill>
              </a:rPr>
              <a:t>id </a:t>
            </a:r>
            <a:r>
              <a:rPr b="0">
                <a:solidFill>
                  <a:srgbClr val="000000"/>
                </a:solidFill>
              </a:rPr>
              <a:t>= </a:t>
            </a:r>
            <a:r>
              <a:rPr b="0">
                <a:solidFill>
                  <a:srgbClr val="0000FF"/>
                </a:solidFill>
              </a:rPr>
              <a:t>0</a:t>
            </a:r>
            <a:r>
              <a:rPr b="0">
                <a:solidFill>
                  <a:srgbClr val="000000"/>
                </a:solidFill>
              </a:rPr>
              <a:t>;</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p>
          <a:p>
            <a:pPr defTabSz="841247">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addTodo</a:t>
            </a:r>
            <a:r>
              <a:rPr b="0">
                <a:solidFill>
                  <a:srgbClr val="000000"/>
                </a:solidFill>
              </a:rPr>
              <a:t>(text) {</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r>
              <a:t>   </a:t>
            </a:r>
            <a:r>
              <a:rPr b="1">
                <a:solidFill>
                  <a:srgbClr val="000080"/>
                </a:solidFill>
              </a:rPr>
              <a:t>return </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type</a:t>
            </a:r>
            <a:r>
              <a:t>: </a:t>
            </a:r>
            <a:r>
              <a:rPr b="1">
                <a:solidFill>
                  <a:srgbClr val="008000"/>
                </a:solidFill>
              </a:rPr>
              <a:t>'add_todo'</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payload</a:t>
            </a:r>
            <a:r>
              <a:t>: {</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id</a:t>
            </a:r>
            <a:r>
              <a:t>: </a:t>
            </a:r>
            <a:r>
              <a:rPr>
                <a:solidFill>
                  <a:srgbClr val="458383"/>
                </a:solidFill>
              </a:rPr>
              <a:t>id</a:t>
            </a:r>
            <a:r>
              <a:t>++,</a:t>
            </a:r>
          </a:p>
          <a:p>
            <a:pPr defTabSz="841247">
              <a:spcBef>
                <a:spcPts val="0"/>
              </a:spcBef>
              <a:defRPr sz="1000">
                <a:solidFill>
                  <a:srgbClr val="000000"/>
                </a:solidFill>
                <a:latin typeface="Courier New"/>
                <a:ea typeface="Courier New"/>
                <a:cs typeface="Courier New"/>
                <a:sym typeface="Courier New"/>
              </a:defRPr>
            </a:pPr>
            <a:r>
              <a:t>           text</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a:t>
            </a:r>
          </a:p>
        </p:txBody>
      </p:sp>
      <p:pic>
        <p:nvPicPr>
          <p:cNvPr id="309"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pic>
        <p:nvPicPr>
          <p:cNvPr id="310" name="image19.png"/>
          <p:cNvPicPr>
            <a:picLocks noChangeAspect="1"/>
          </p:cNvPicPr>
          <p:nvPr/>
        </p:nvPicPr>
        <p:blipFill>
          <a:blip r:embed="rId3">
            <a:extLst/>
          </a:blip>
          <a:stretch>
            <a:fillRect/>
          </a:stretch>
        </p:blipFill>
        <p:spPr>
          <a:xfrm>
            <a:off x="6555744" y="179373"/>
            <a:ext cx="1221538" cy="1104000"/>
          </a:xfrm>
          <a:prstGeom prst="rect">
            <a:avLst/>
          </a:prstGeom>
          <a:ln w="12700">
            <a:miter lim="400000"/>
          </a:ln>
        </p:spPr>
      </p:pic>
      <p:sp>
        <p:nvSpPr>
          <p:cNvPr id="311" name="Shape 311"/>
          <p:cNvSpPr/>
          <p:nvPr/>
        </p:nvSpPr>
        <p:spPr>
          <a:xfrm>
            <a:off x="3520723" y="1925775"/>
            <a:ext cx="5587804" cy="2424981"/>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lnSpc>
                <a:spcPct val="115000"/>
              </a:lnSpc>
              <a:defRPr sz="1100">
                <a:solidFill>
                  <a:srgbClr val="585858"/>
                </a:solidFill>
                <a:latin typeface="+mj-lt"/>
                <a:ea typeface="+mj-ea"/>
                <a:cs typeface="+mj-cs"/>
                <a:sym typeface="Arial"/>
              </a:defRPr>
            </a:pPr>
            <a:r>
              <a:t>// action-creator.test.js</a:t>
            </a:r>
            <a:endParaRPr sz="1800"/>
          </a:p>
          <a:p>
            <a:pPr>
              <a:lnSpc>
                <a:spcPct val="115000"/>
              </a:lnSpc>
              <a:defRPr b="1" sz="10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addTodo </a:t>
            </a:r>
            <a:r>
              <a:rPr b="0">
                <a:solidFill>
                  <a:srgbClr val="000000"/>
                </a:solidFill>
              </a:rPr>
              <a:t>} </a:t>
            </a:r>
            <a:r>
              <a:t>from </a:t>
            </a:r>
            <a:r>
              <a:rPr>
                <a:solidFill>
                  <a:srgbClr val="008000"/>
                </a:solidFill>
              </a:rPr>
              <a:t>'./action-creator'</a:t>
            </a:r>
            <a:r>
              <a:rPr b="0">
                <a:solidFill>
                  <a:srgbClr val="000000"/>
                </a:solidFill>
              </a:rP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describe(</a:t>
            </a:r>
            <a:r>
              <a:rPr b="1">
                <a:solidFill>
                  <a:srgbClr val="008000"/>
                </a:solidFill>
              </a:rPr>
              <a:t>'action-creators'</a:t>
            </a:r>
            <a:r>
              <a:t>, () =&gt; {</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it(</a:t>
            </a:r>
            <a:r>
              <a:rPr b="1">
                <a:solidFill>
                  <a:srgbClr val="008000"/>
                </a:solidFill>
              </a:rPr>
              <a:t>'should return todo with passed text and generated id'</a:t>
            </a:r>
            <a:r>
              <a:t>, () =&gt; {</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rPr>
                <a:solidFill>
                  <a:srgbClr val="458383"/>
                </a:solidFill>
              </a:rPr>
              <a:t>text </a:t>
            </a:r>
            <a:r>
              <a:t>= </a:t>
            </a:r>
            <a:r>
              <a:rPr b="1">
                <a:solidFill>
                  <a:srgbClr val="008000"/>
                </a:solidFill>
              </a:rPr>
              <a:t>'write test'</a:t>
            </a:r>
            <a:r>
              <a:t>;</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t>addTodoAction = </a:t>
            </a:r>
            <a:r>
              <a:rPr i="1"/>
              <a:t>addTodo</a:t>
            </a:r>
            <a:r>
              <a:t>(</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expect(addTodoAction.</a:t>
            </a:r>
            <a:r>
              <a:rPr b="1">
                <a:solidFill>
                  <a:srgbClr val="660E7A"/>
                </a:solidFill>
              </a:rPr>
              <a:t>type</a:t>
            </a:r>
            <a:r>
              <a:t>).toBe(</a:t>
            </a:r>
            <a:r>
              <a:rPr b="1">
                <a:solidFill>
                  <a:srgbClr val="008000"/>
                </a:solidFill>
              </a:rPr>
              <a:t>'add_todo'</a:t>
            </a:r>
            <a:r>
              <a:t>);</a:t>
            </a:r>
            <a:endParaRPr sz="1800">
              <a:solidFill>
                <a:srgbClr val="585858"/>
              </a:solidFill>
            </a:endParaRPr>
          </a:p>
          <a:p>
            <a:pPr>
              <a:lnSpc>
                <a:spcPct val="115000"/>
              </a:lnSpc>
              <a:defRPr sz="1000">
                <a:latin typeface="Courier New"/>
                <a:ea typeface="Courier New"/>
                <a:cs typeface="Courier New"/>
                <a:sym typeface="Courier New"/>
              </a:defRPr>
            </a:pPr>
            <a:r>
              <a:t>       expect(</a:t>
            </a:r>
            <a:r>
              <a:rPr b="1">
                <a:solidFill>
                  <a:srgbClr val="000080"/>
                </a:solidFill>
              </a:rPr>
              <a:t>typeof </a:t>
            </a:r>
            <a:r>
              <a:t>addTodoAction.</a:t>
            </a:r>
            <a:r>
              <a:rPr b="1">
                <a:solidFill>
                  <a:srgbClr val="660E7A"/>
                </a:solidFill>
              </a:rPr>
              <a:t>payload</a:t>
            </a:r>
            <a:r>
              <a:t>.</a:t>
            </a:r>
            <a:r>
              <a:rPr b="1">
                <a:solidFill>
                  <a:srgbClr val="660E7A"/>
                </a:solidFill>
              </a:rPr>
              <a:t>id</a:t>
            </a:r>
            <a:r>
              <a:t>).toBe(</a:t>
            </a:r>
            <a:r>
              <a:rPr b="1">
                <a:solidFill>
                  <a:srgbClr val="008000"/>
                </a:solidFill>
              </a:rPr>
              <a:t>'number'</a:t>
            </a:r>
            <a:r>
              <a:t>);</a:t>
            </a:r>
            <a:endParaRPr sz="1800">
              <a:solidFill>
                <a:srgbClr val="585858"/>
              </a:solidFill>
            </a:endParaRPr>
          </a:p>
          <a:p>
            <a:pPr>
              <a:lnSpc>
                <a:spcPct val="115000"/>
              </a:lnSpc>
              <a:defRPr sz="1000">
                <a:latin typeface="Courier New"/>
                <a:ea typeface="Courier New"/>
                <a:cs typeface="Courier New"/>
                <a:sym typeface="Courier New"/>
              </a:defRPr>
            </a:pPr>
            <a:r>
              <a:t>       expect(addTodoAction.</a:t>
            </a:r>
            <a:r>
              <a:rPr b="1">
                <a:solidFill>
                  <a:srgbClr val="660E7A"/>
                </a:solidFill>
              </a:rPr>
              <a:t>payload</a:t>
            </a:r>
            <a:r>
              <a:t>.text).toBe(</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r>
              <a:t>   });</a:t>
            </a:r>
            <a:endParaRPr sz="1800">
              <a:solidFill>
                <a:srgbClr val="585858"/>
              </a:solidFill>
            </a:endParaRPr>
          </a:p>
          <a:p>
            <a:pPr>
              <a:lnSpc>
                <a:spcPct val="115000"/>
              </a:lnSpc>
              <a:defRPr sz="10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body" sz="quarter" idx="1"/>
          </p:nvPr>
        </p:nvSpPr>
        <p:spPr>
          <a:xfrm>
            <a:off x="1616866" y="3349656"/>
            <a:ext cx="4579865"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difference between Testing kinds</a:t>
            </a:r>
          </a:p>
        </p:txBody>
      </p:sp>
      <p:sp>
        <p:nvSpPr>
          <p:cNvPr id="145" name="Shape 145"/>
          <p:cNvSpPr/>
          <p:nvPr>
            <p:ph type="body" idx="16"/>
          </p:nvPr>
        </p:nvSpPr>
        <p:spPr>
          <a:xfrm>
            <a:off x="1616866" y="1556682"/>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Kind of testing</a:t>
            </a:r>
          </a:p>
        </p:txBody>
      </p:sp>
      <p:pic>
        <p:nvPicPr>
          <p:cNvPr id="146" name="image2.png"/>
          <p:cNvPicPr>
            <a:picLocks noChangeAspect="1"/>
          </p:cNvPicPr>
          <p:nvPr/>
        </p:nvPicPr>
        <p:blipFill>
          <a:blip r:embed="rId2">
            <a:extLst/>
          </a:blip>
          <a:stretch>
            <a:fillRect/>
          </a:stretch>
        </p:blipFill>
        <p:spPr>
          <a:xfrm>
            <a:off x="5475408" y="172913"/>
            <a:ext cx="2223341" cy="2223343"/>
          </a:xfrm>
          <a:prstGeom prst="rect">
            <a:avLst/>
          </a:prstGeom>
          <a:ln w="12700">
            <a:miter lim="400000"/>
          </a:ln>
        </p:spPr>
      </p:pic>
      <p:pic>
        <p:nvPicPr>
          <p:cNvPr id="147" name="image3.png"/>
          <p:cNvPicPr>
            <a:picLocks noChangeAspect="1"/>
          </p:cNvPicPr>
          <p:nvPr/>
        </p:nvPicPr>
        <p:blipFill>
          <a:blip r:embed="rId3">
            <a:extLst/>
          </a:blip>
          <a:stretch>
            <a:fillRect/>
          </a:stretch>
        </p:blipFill>
        <p:spPr>
          <a:xfrm>
            <a:off x="1614487" y="1792172"/>
            <a:ext cx="1692520" cy="1692522"/>
          </a:xfrm>
          <a:prstGeom prst="rect">
            <a:avLst/>
          </a:prstGeom>
          <a:ln w="12700">
            <a:miter lim="400000"/>
          </a:ln>
        </p:spPr>
      </p:pic>
      <p:pic>
        <p:nvPicPr>
          <p:cNvPr id="148" name="image4.png"/>
          <p:cNvPicPr>
            <a:picLocks noChangeAspect="1"/>
          </p:cNvPicPr>
          <p:nvPr/>
        </p:nvPicPr>
        <p:blipFill>
          <a:blip r:embed="rId4">
            <a:extLst/>
          </a:blip>
          <a:stretch>
            <a:fillRect/>
          </a:stretch>
        </p:blipFill>
        <p:spPr>
          <a:xfrm>
            <a:off x="3352882" y="2084516"/>
            <a:ext cx="1107833" cy="1107833"/>
          </a:xfrm>
          <a:prstGeom prst="rect">
            <a:avLst/>
          </a:prstGeom>
          <a:ln w="12700">
            <a:miter lim="400000"/>
          </a:ln>
        </p:spPr>
      </p:pic>
      <p:pic>
        <p:nvPicPr>
          <p:cNvPr id="149" name="image5.png"/>
          <p:cNvPicPr>
            <a:picLocks noChangeAspect="1"/>
          </p:cNvPicPr>
          <p:nvPr/>
        </p:nvPicPr>
        <p:blipFill>
          <a:blip r:embed="rId5">
            <a:extLst/>
          </a:blip>
          <a:stretch>
            <a:fillRect/>
          </a:stretch>
        </p:blipFill>
        <p:spPr>
          <a:xfrm>
            <a:off x="4506590" y="2086592"/>
            <a:ext cx="1212809" cy="121281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xfrm>
            <a:off x="311699" y="445025"/>
            <a:ext cx="8520602" cy="572703"/>
          </a:xfrm>
          <a:prstGeom prst="rect">
            <a:avLst/>
          </a:prstGeom>
        </p:spPr>
        <p:txBody>
          <a:bodyPr/>
          <a:lstStyle>
            <a:lvl1pPr defTabSz="448055">
              <a:defRPr sz="1300"/>
            </a:lvl1pPr>
          </a:lstStyle>
          <a:p>
            <a:pPr/>
            <a:r>
              <a:t>Redux testing. Reducers</a:t>
            </a:r>
          </a:p>
        </p:txBody>
      </p:sp>
      <p:sp>
        <p:nvSpPr>
          <p:cNvPr id="314" name="Shape 314"/>
          <p:cNvSpPr/>
          <p:nvPr>
            <p:ph type="body" sz="quarter" idx="1"/>
          </p:nvPr>
        </p:nvSpPr>
        <p:spPr>
          <a:xfrm>
            <a:off x="2089698" y="2253150"/>
            <a:ext cx="4027504" cy="808803"/>
          </a:xfrm>
          <a:prstGeom prst="rect">
            <a:avLst/>
          </a:prstGeom>
        </p:spPr>
        <p:txBody>
          <a:bodyPr/>
          <a:lstStyle>
            <a:lvl1pPr>
              <a:defRPr sz="2400"/>
            </a:lvl1pPr>
          </a:lstStyle>
          <a:p>
            <a:pPr/>
            <a:r>
              <a:t>Big example, go to IDE...</a:t>
            </a:r>
          </a:p>
        </p:txBody>
      </p:sp>
      <p:pic>
        <p:nvPicPr>
          <p:cNvPr id="315" name="image15.png"/>
          <p:cNvPicPr>
            <a:picLocks noChangeAspect="1"/>
          </p:cNvPicPr>
          <p:nvPr/>
        </p:nvPicPr>
        <p:blipFill>
          <a:blip r:embed="rId2">
            <a:extLst/>
          </a:blip>
          <a:srcRect l="39448" t="17854" r="39417" b="38308"/>
          <a:stretch>
            <a:fillRect/>
          </a:stretch>
        </p:blipFill>
        <p:spPr>
          <a:xfrm>
            <a:off x="7933500" y="179372"/>
            <a:ext cx="1018453" cy="1104003"/>
          </a:xfrm>
          <a:prstGeom prst="rect">
            <a:avLst/>
          </a:prstGeom>
          <a:ln w="12700">
            <a:miter lim="400000"/>
          </a:ln>
        </p:spPr>
      </p:pic>
      <p:pic>
        <p:nvPicPr>
          <p:cNvPr id="316" name="image19.png"/>
          <p:cNvPicPr>
            <a:picLocks noChangeAspect="1"/>
          </p:cNvPicPr>
          <p:nvPr/>
        </p:nvPicPr>
        <p:blipFill>
          <a:blip r:embed="rId3">
            <a:extLst/>
          </a:blip>
          <a:stretch>
            <a:fillRect/>
          </a:stretch>
        </p:blipFill>
        <p:spPr>
          <a:xfrm>
            <a:off x="6555744" y="179373"/>
            <a:ext cx="1221538" cy="1104000"/>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xfrm>
            <a:off x="311699" y="445025"/>
            <a:ext cx="8520602" cy="572703"/>
          </a:xfrm>
          <a:prstGeom prst="rect">
            <a:avLst/>
          </a:prstGeom>
        </p:spPr>
        <p:txBody>
          <a:bodyPr/>
          <a:lstStyle>
            <a:lvl1pPr defTabSz="877822">
              <a:defRPr sz="2600"/>
            </a:lvl1pPr>
          </a:lstStyle>
          <a:p>
            <a:pPr/>
            <a:r>
              <a:t>Examples</a:t>
            </a:r>
          </a:p>
        </p:txBody>
      </p:sp>
      <p:sp>
        <p:nvSpPr>
          <p:cNvPr id="319" name="Shape 319"/>
          <p:cNvSpPr/>
          <p:nvPr>
            <p:ph type="body" sz="quarter" idx="1"/>
          </p:nvPr>
        </p:nvSpPr>
        <p:spPr>
          <a:xfrm>
            <a:off x="311699" y="1152474"/>
            <a:ext cx="8520602" cy="717904"/>
          </a:xfrm>
          <a:prstGeom prst="rect">
            <a:avLst/>
          </a:prstGeom>
        </p:spPr>
        <p:txBody>
          <a:bodyPr/>
          <a:lstStyle/>
          <a:p>
            <a:pPr/>
            <a:r>
              <a:t>Can be found here </a:t>
            </a:r>
            <a:r>
              <a:rPr u="sng">
                <a:solidFill>
                  <a:srgbClr val="0000FF"/>
                </a:solidFill>
                <a:uFill>
                  <a:solidFill>
                    <a:srgbClr val="0000FF"/>
                  </a:solidFill>
                </a:uFill>
                <a:hlinkClick r:id="rId2" invalidUrl="" action="" tgtFrame="" tooltip="" history="1" highlightClick="0" endSnd="0"/>
              </a:rPr>
              <a:t>https://github.com/kitos/react-testing</a:t>
            </a:r>
          </a:p>
        </p:txBody>
      </p:sp>
      <p:sp>
        <p:nvSpPr>
          <p:cNvPr id="320" name="Shape 320"/>
          <p:cNvSpPr/>
          <p:nvPr/>
        </p:nvSpPr>
        <p:spPr>
          <a:xfrm>
            <a:off x="412149" y="2078125"/>
            <a:ext cx="8520602" cy="57761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a:defRPr sz="2800">
                <a:latin typeface="+mj-lt"/>
                <a:ea typeface="+mj-ea"/>
                <a:cs typeface="+mj-cs"/>
                <a:sym typeface="Arial"/>
              </a:defRPr>
            </a:lvl1pPr>
          </a:lstStyle>
          <a:p>
            <a:pPr/>
            <a:r>
              <a:t>Useful links</a:t>
            </a:r>
          </a:p>
        </p:txBody>
      </p:sp>
      <p:sp>
        <p:nvSpPr>
          <p:cNvPr id="321" name="Shape 321"/>
          <p:cNvSpPr/>
          <p:nvPr/>
        </p:nvSpPr>
        <p:spPr>
          <a:xfrm>
            <a:off x="311699" y="2858573"/>
            <a:ext cx="8520602" cy="1968418"/>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indent="228600">
              <a:lnSpc>
                <a:spcPct val="115000"/>
              </a:lnSpc>
              <a:spcBef>
                <a:spcPts val="1600"/>
              </a:spcBef>
              <a:defRPr sz="1800" u="sng">
                <a:solidFill>
                  <a:srgbClr val="0000FF"/>
                </a:solidFill>
                <a:uFill>
                  <a:solidFill>
                    <a:srgbClr val="0000FF"/>
                  </a:solidFill>
                </a:uFill>
                <a:latin typeface="+mj-lt"/>
                <a:ea typeface="+mj-ea"/>
                <a:cs typeface="+mj-cs"/>
                <a:sym typeface="Arial"/>
              </a:defRPr>
            </a:pPr>
            <a:r>
              <a:rPr>
                <a:hlinkClick r:id="rId3" invalidUrl="" action="" tgtFrame="" tooltip="" history="1" highlightClick="0" endSnd="0"/>
              </a:rPr>
              <a:t>http://redux.js.org/docs/recipes/WritingTests.html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j-lt"/>
                <a:ea typeface="+mj-ea"/>
                <a:cs typeface="+mj-cs"/>
                <a:sym typeface="Arial"/>
              </a:defRPr>
            </a:pPr>
            <a:r>
              <a:rPr>
                <a:hlinkClick r:id="rId4" invalidUrl="" action="" tgtFrame="" tooltip="" history="1" highlightClick="0" endSnd="0"/>
              </a:rPr>
              <a:t>https://facebook.github.io/jest/#getting-started</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j-lt"/>
                <a:ea typeface="+mj-ea"/>
                <a:cs typeface="+mj-cs"/>
                <a:sym typeface="Arial"/>
              </a:defRPr>
            </a:pPr>
            <a:r>
              <a:rPr>
                <a:hlinkClick r:id="rId5" invalidUrl="" action="" tgtFrame="" tooltip="" history="1" highlightClick="0" endSnd="0"/>
              </a:rPr>
              <a:t>http://airbnb.io/enzyme/index.html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j-lt"/>
                <a:ea typeface="+mj-ea"/>
                <a:cs typeface="+mj-cs"/>
                <a:sym typeface="Arial"/>
              </a:defRPr>
            </a:pPr>
            <a:r>
              <a:rPr>
                <a:hlinkClick r:id="rId6" invalidUrl="" action="" tgtFrame="" tooltip="" history="1" highlightClick="0" endSnd="0"/>
              </a:rPr>
              <a:t>https://facebook.github.io/react/docs/test-utils.html</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body" sz="quarter" idx="1"/>
          </p:nvPr>
        </p:nvSpPr>
        <p:spPr>
          <a:xfrm>
            <a:off x="1616866" y="3349656"/>
            <a:ext cx="4579865"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difference between Testing kinds</a:t>
            </a:r>
          </a:p>
        </p:txBody>
      </p:sp>
      <p:sp>
        <p:nvSpPr>
          <p:cNvPr id="152" name="Shape 152"/>
          <p:cNvSpPr/>
          <p:nvPr>
            <p:ph type="body" idx="16"/>
          </p:nvPr>
        </p:nvSpPr>
        <p:spPr>
          <a:xfrm>
            <a:off x="1616866" y="1556682"/>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What is Unit testing?</a:t>
            </a:r>
          </a:p>
        </p:txBody>
      </p:sp>
      <p:pic>
        <p:nvPicPr>
          <p:cNvPr id="153" name="image2.png"/>
          <p:cNvPicPr>
            <a:picLocks noChangeAspect="1"/>
          </p:cNvPicPr>
          <p:nvPr/>
        </p:nvPicPr>
        <p:blipFill>
          <a:blip r:embed="rId2">
            <a:extLst/>
          </a:blip>
          <a:stretch>
            <a:fillRect/>
          </a:stretch>
        </p:blipFill>
        <p:spPr>
          <a:xfrm>
            <a:off x="5475408" y="172913"/>
            <a:ext cx="2223341" cy="2223343"/>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body" sz="quarter" idx="1"/>
          </p:nvPr>
        </p:nvSpPr>
        <p:spPr>
          <a:xfrm>
            <a:off x="1614487" y="4562995"/>
            <a:ext cx="3578289" cy="270077"/>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RED – Green – Refactor Pattern</a:t>
            </a:r>
          </a:p>
        </p:txBody>
      </p:sp>
      <p:sp>
        <p:nvSpPr>
          <p:cNvPr id="156" name="Shape 156"/>
          <p:cNvSpPr/>
          <p:nvPr>
            <p:ph type="body" idx="16"/>
          </p:nvPr>
        </p:nvSpPr>
        <p:spPr>
          <a:xfrm>
            <a:off x="1614485" y="1062115"/>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TDD</a:t>
            </a:r>
          </a:p>
        </p:txBody>
      </p:sp>
      <p:pic>
        <p:nvPicPr>
          <p:cNvPr id="157" name="image6.png"/>
          <p:cNvPicPr>
            <a:picLocks noChangeAspect="1"/>
          </p:cNvPicPr>
          <p:nvPr/>
        </p:nvPicPr>
        <p:blipFill>
          <a:blip r:embed="rId2">
            <a:extLst/>
          </a:blip>
          <a:stretch>
            <a:fillRect/>
          </a:stretch>
        </p:blipFill>
        <p:spPr>
          <a:xfrm>
            <a:off x="2468445" y="1257670"/>
            <a:ext cx="3765309" cy="3213064"/>
          </a:xfrm>
          <a:prstGeom prst="rect">
            <a:avLst/>
          </a:prstGeom>
          <a:ln w="12700">
            <a:miter lim="400000"/>
          </a:ln>
        </p:spPr>
      </p:pic>
      <p:pic>
        <p:nvPicPr>
          <p:cNvPr id="158" name="image7.png"/>
          <p:cNvPicPr>
            <a:picLocks noChangeAspect="1"/>
          </p:cNvPicPr>
          <p:nvPr/>
        </p:nvPicPr>
        <p:blipFill>
          <a:blip r:embed="rId3">
            <a:extLst/>
          </a:blip>
          <a:stretch>
            <a:fillRect/>
          </a:stretch>
        </p:blipFill>
        <p:spPr>
          <a:xfrm>
            <a:off x="5849861" y="555749"/>
            <a:ext cx="1469784" cy="1469783"/>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body" sz="quarter" idx="1"/>
          </p:nvPr>
        </p:nvSpPr>
        <p:spPr>
          <a:xfrm>
            <a:off x="1614486" y="4562995"/>
            <a:ext cx="3463500" cy="270077"/>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Behavior Driven development</a:t>
            </a:r>
          </a:p>
        </p:txBody>
      </p:sp>
      <p:sp>
        <p:nvSpPr>
          <p:cNvPr id="161" name="Shape 161"/>
          <p:cNvSpPr/>
          <p:nvPr>
            <p:ph type="body" idx="16"/>
          </p:nvPr>
        </p:nvSpPr>
        <p:spPr>
          <a:xfrm>
            <a:off x="1614485" y="1062115"/>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BDD</a:t>
            </a:r>
          </a:p>
        </p:txBody>
      </p:sp>
      <p:pic>
        <p:nvPicPr>
          <p:cNvPr id="162" name="image7.png"/>
          <p:cNvPicPr>
            <a:picLocks noChangeAspect="1"/>
          </p:cNvPicPr>
          <p:nvPr/>
        </p:nvPicPr>
        <p:blipFill>
          <a:blip r:embed="rId2">
            <a:extLst/>
          </a:blip>
          <a:stretch>
            <a:fillRect/>
          </a:stretch>
        </p:blipFill>
        <p:spPr>
          <a:xfrm>
            <a:off x="5849861" y="555749"/>
            <a:ext cx="1469784" cy="1469783"/>
          </a:xfrm>
          <a:prstGeom prst="rect">
            <a:avLst/>
          </a:prstGeom>
          <a:ln w="12700">
            <a:miter lim="400000"/>
          </a:ln>
        </p:spPr>
      </p:pic>
      <p:pic>
        <p:nvPicPr>
          <p:cNvPr id="163" name="image8.png"/>
          <p:cNvPicPr>
            <a:picLocks noChangeAspect="1"/>
          </p:cNvPicPr>
          <p:nvPr/>
        </p:nvPicPr>
        <p:blipFill>
          <a:blip r:embed="rId3">
            <a:extLst/>
          </a:blip>
          <a:stretch>
            <a:fillRect/>
          </a:stretch>
        </p:blipFill>
        <p:spPr>
          <a:xfrm>
            <a:off x="1345267" y="1519162"/>
            <a:ext cx="5974377" cy="2836867"/>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body" sz="quarter" idx="1"/>
          </p:nvPr>
        </p:nvSpPr>
        <p:spPr>
          <a:xfrm>
            <a:off x="1614485" y="4562995"/>
            <a:ext cx="5710944" cy="270077"/>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Refactoring without unit tests calls ‘refucking’</a:t>
            </a:r>
          </a:p>
        </p:txBody>
      </p:sp>
      <p:sp>
        <p:nvSpPr>
          <p:cNvPr id="166" name="Shape 166"/>
          <p:cNvSpPr/>
          <p:nvPr>
            <p:ph type="body" idx="16"/>
          </p:nvPr>
        </p:nvSpPr>
        <p:spPr>
          <a:xfrm>
            <a:off x="1614485" y="1062115"/>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Refactoring</a:t>
            </a:r>
          </a:p>
        </p:txBody>
      </p:sp>
      <p:pic>
        <p:nvPicPr>
          <p:cNvPr id="167" name="image7.png"/>
          <p:cNvPicPr>
            <a:picLocks noChangeAspect="1"/>
          </p:cNvPicPr>
          <p:nvPr/>
        </p:nvPicPr>
        <p:blipFill>
          <a:blip r:embed="rId2">
            <a:extLst/>
          </a:blip>
          <a:stretch>
            <a:fillRect/>
          </a:stretch>
        </p:blipFill>
        <p:spPr>
          <a:xfrm>
            <a:off x="5849861" y="555749"/>
            <a:ext cx="1469784" cy="1469783"/>
          </a:xfrm>
          <a:prstGeom prst="rect">
            <a:avLst/>
          </a:prstGeom>
          <a:ln w="12700">
            <a:miter lim="400000"/>
          </a:ln>
        </p:spPr>
      </p:pic>
      <p:pic>
        <p:nvPicPr>
          <p:cNvPr id="168" name="image1.jpeg"/>
          <p:cNvPicPr>
            <a:picLocks noChangeAspect="1"/>
          </p:cNvPicPr>
          <p:nvPr/>
        </p:nvPicPr>
        <p:blipFill>
          <a:blip r:embed="rId3">
            <a:extLst/>
          </a:blip>
          <a:stretch>
            <a:fillRect/>
          </a:stretch>
        </p:blipFill>
        <p:spPr>
          <a:xfrm>
            <a:off x="1614487" y="1545417"/>
            <a:ext cx="4602042" cy="2991327"/>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body" sz="quarter" idx="1"/>
          </p:nvPr>
        </p:nvSpPr>
        <p:spPr>
          <a:xfrm>
            <a:off x="1614486" y="4562995"/>
            <a:ext cx="3708999" cy="270077"/>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Javascript testing frameworks</a:t>
            </a:r>
          </a:p>
        </p:txBody>
      </p:sp>
      <p:sp>
        <p:nvSpPr>
          <p:cNvPr id="171" name="Shape 171"/>
          <p:cNvSpPr/>
          <p:nvPr>
            <p:ph type="body" idx="16"/>
          </p:nvPr>
        </p:nvSpPr>
        <p:spPr>
          <a:xfrm>
            <a:off x="1614485" y="1062115"/>
            <a:ext cx="5182796"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JavaScript Unit Test</a:t>
            </a:r>
          </a:p>
        </p:txBody>
      </p:sp>
      <p:pic>
        <p:nvPicPr>
          <p:cNvPr id="172" name="image7.png"/>
          <p:cNvPicPr>
            <a:picLocks noChangeAspect="1"/>
          </p:cNvPicPr>
          <p:nvPr/>
        </p:nvPicPr>
        <p:blipFill>
          <a:blip r:embed="rId2">
            <a:extLst/>
          </a:blip>
          <a:stretch>
            <a:fillRect/>
          </a:stretch>
        </p:blipFill>
        <p:spPr>
          <a:xfrm>
            <a:off x="5849861" y="555749"/>
            <a:ext cx="1469784" cy="1469783"/>
          </a:xfrm>
          <a:prstGeom prst="rect">
            <a:avLst/>
          </a:prstGeom>
          <a:ln w="12700">
            <a:miter lim="400000"/>
          </a:ln>
        </p:spPr>
      </p:pic>
      <p:pic>
        <p:nvPicPr>
          <p:cNvPr id="173" name="image9.png"/>
          <p:cNvPicPr>
            <a:picLocks noChangeAspect="1"/>
          </p:cNvPicPr>
          <p:nvPr/>
        </p:nvPicPr>
        <p:blipFill>
          <a:blip r:embed="rId3">
            <a:extLst/>
          </a:blip>
          <a:stretch>
            <a:fillRect/>
          </a:stretch>
        </p:blipFill>
        <p:spPr>
          <a:xfrm>
            <a:off x="1418495" y="2179709"/>
            <a:ext cx="3166698" cy="1722742"/>
          </a:xfrm>
          <a:prstGeom prst="rect">
            <a:avLst/>
          </a:prstGeom>
          <a:ln w="12700">
            <a:miter lim="400000"/>
          </a:ln>
        </p:spPr>
      </p:pic>
      <p:pic>
        <p:nvPicPr>
          <p:cNvPr id="174" name="image10.png"/>
          <p:cNvPicPr>
            <a:picLocks noChangeAspect="1"/>
          </p:cNvPicPr>
          <p:nvPr/>
        </p:nvPicPr>
        <p:blipFill>
          <a:blip r:embed="rId4">
            <a:extLst/>
          </a:blip>
          <a:stretch>
            <a:fillRect/>
          </a:stretch>
        </p:blipFill>
        <p:spPr>
          <a:xfrm>
            <a:off x="5967140" y="2257137"/>
            <a:ext cx="1799496" cy="1799495"/>
          </a:xfrm>
          <a:prstGeom prst="rect">
            <a:avLst/>
          </a:prstGeom>
          <a:ln w="12700">
            <a:miter lim="400000"/>
          </a:ln>
        </p:spPr>
      </p:pic>
      <p:pic>
        <p:nvPicPr>
          <p:cNvPr id="175" name="image11.png"/>
          <p:cNvPicPr>
            <a:picLocks noChangeAspect="1"/>
          </p:cNvPicPr>
          <p:nvPr/>
        </p:nvPicPr>
        <p:blipFill>
          <a:blip r:embed="rId5">
            <a:extLst/>
          </a:blip>
          <a:stretch>
            <a:fillRect/>
          </a:stretch>
        </p:blipFill>
        <p:spPr>
          <a:xfrm>
            <a:off x="4551291" y="2333152"/>
            <a:ext cx="1415852" cy="1415852"/>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Arial"/>
        <a:ea typeface="Arial"/>
        <a:cs typeface="Arial"/>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Arial"/>
        <a:ea typeface="Arial"/>
        <a:cs typeface="Arial"/>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