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2"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8" autoAdjust="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8B348E5-43EE-4112-8308-A3D9E46EFC29}" type="datetimeFigureOut">
              <a:rPr lang="en-US" smtClean="0"/>
              <a:t>9/1/2019</a:t>
            </a:fld>
            <a:endParaRPr lang="en-US"/>
          </a:p>
        </p:txBody>
      </p:sp>
      <p:sp>
        <p:nvSpPr>
          <p:cNvPr id="8" name="Slide Number Placeholder 7"/>
          <p:cNvSpPr>
            <a:spLocks noGrp="1"/>
          </p:cNvSpPr>
          <p:nvPr>
            <p:ph type="sldNum" sz="quarter" idx="11"/>
          </p:nvPr>
        </p:nvSpPr>
        <p:spPr/>
        <p:txBody>
          <a:bodyPr/>
          <a:lstStyle/>
          <a:p>
            <a:fld id="{424336D6-F2AC-4279-A0BE-EC26BD87F11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348E5-43EE-4112-8308-A3D9E46EFC29}"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336D6-F2AC-4279-A0BE-EC26BD87F1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348E5-43EE-4112-8308-A3D9E46EFC29}"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336D6-F2AC-4279-A0BE-EC26BD87F1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8B348E5-43EE-4112-8308-A3D9E46EFC29}"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336D6-F2AC-4279-A0BE-EC26BD87F1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B348E5-43EE-4112-8308-A3D9E46EFC29}" type="datetimeFigureOut">
              <a:rPr lang="en-US" smtClean="0"/>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336D6-F2AC-4279-A0BE-EC26BD87F117}"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8B348E5-43EE-4112-8308-A3D9E46EFC29}"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336D6-F2AC-4279-A0BE-EC26BD87F11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8B348E5-43EE-4112-8308-A3D9E46EFC29}" type="datetimeFigureOut">
              <a:rPr lang="en-US" smtClean="0"/>
              <a:t>9/1/2019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336D6-F2AC-4279-A0BE-EC26BD87F11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348E5-43EE-4112-8308-A3D9E46EFC29}" type="datetimeFigureOut">
              <a:rPr lang="en-US" smtClean="0"/>
              <a:t>9/1/2019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336D6-F2AC-4279-A0BE-EC26BD87F1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348E5-43EE-4112-8308-A3D9E46EFC29}" type="datetimeFigureOut">
              <a:rPr lang="en-US" smtClean="0"/>
              <a:t>9/1/2019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336D6-F2AC-4279-A0BE-EC26BD87F1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348E5-43EE-4112-8308-A3D9E46EFC29}"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336D6-F2AC-4279-A0BE-EC26BD87F1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348E5-43EE-4112-8308-A3D9E46EFC29}" type="datetimeFigureOut">
              <a:rPr lang="en-US" smtClean="0"/>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336D6-F2AC-4279-A0BE-EC26BD87F1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B348E5-43EE-4112-8308-A3D9E46EFC29}" type="datetimeFigureOut">
              <a:rPr lang="en-US" smtClean="0"/>
              <a:t>9/1/2019</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24336D6-F2AC-4279-A0BE-EC26BD87F11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resource/5uac-w243.json" TargetMode="External"/><Relationship Id="rId7" Type="http://schemas.openxmlformats.org/officeDocument/2006/relationships/hyperlink" Target="https://www1.nyc.gov/site/nypd/bureaus/patrol/precincts-landing.page"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 Id="rId6" Type="http://schemas.openxmlformats.org/officeDocument/2006/relationships/hyperlink" Target="https://www.dnainfo.com/crime-safety-report/ranking" TargetMode="External"/><Relationship Id="rId5" Type="http://schemas.openxmlformats.org/officeDocument/2006/relationships/hyperlink" Target="https://data.cityofnewyork.us/Public-Safety/Police-Precincts/78dh-3ptz" TargetMode="External"/><Relationship Id="rId4" Type="http://schemas.openxmlformats.org/officeDocument/2006/relationships/hyperlink" Target="https://data.cityofnewyork.us/City-Government/Borough-Boundaries/tqmj-j8z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dnainfo.com/crime-safety-report/ranki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lthippana/Coursera_Capstone/blob/master/Crimes_by_Precincts.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1"/>
            <a:ext cx="7772400" cy="990600"/>
          </a:xfrm>
        </p:spPr>
        <p:txBody>
          <a:bodyPr/>
          <a:lstStyle/>
          <a:p>
            <a:r>
              <a:rPr lang="en-US" dirty="0" smtClean="0"/>
              <a:t>Capstone Project</a:t>
            </a:r>
            <a:endParaRPr lang="en-US" dirty="0"/>
          </a:p>
        </p:txBody>
      </p:sp>
      <p:sp>
        <p:nvSpPr>
          <p:cNvPr id="3" name="Subtitle 2"/>
          <p:cNvSpPr>
            <a:spLocks noGrp="1"/>
          </p:cNvSpPr>
          <p:nvPr>
            <p:ph type="subTitle" idx="1"/>
          </p:nvPr>
        </p:nvSpPr>
        <p:spPr>
          <a:xfrm>
            <a:off x="762000" y="2819400"/>
            <a:ext cx="7543800" cy="990600"/>
          </a:xfrm>
        </p:spPr>
        <p:txBody>
          <a:bodyPr>
            <a:normAutofit/>
          </a:bodyPr>
          <a:lstStyle/>
          <a:p>
            <a:r>
              <a:rPr lang="en-US" sz="2800" dirty="0" smtClean="0"/>
              <a:t>Identify safe and secure hotels for consultants</a:t>
            </a:r>
            <a:endParaRPr lang="en-US" sz="2800" dirty="0"/>
          </a:p>
        </p:txBody>
      </p:sp>
      <p:sp>
        <p:nvSpPr>
          <p:cNvPr id="4" name="TextBox 3"/>
          <p:cNvSpPr txBox="1"/>
          <p:nvPr/>
        </p:nvSpPr>
        <p:spPr>
          <a:xfrm>
            <a:off x="2694317" y="5181600"/>
            <a:ext cx="3733800" cy="369332"/>
          </a:xfrm>
          <a:prstGeom prst="rect">
            <a:avLst/>
          </a:prstGeom>
          <a:noFill/>
        </p:spPr>
        <p:txBody>
          <a:bodyPr wrap="square" rtlCol="0">
            <a:spAutoFit/>
          </a:bodyPr>
          <a:lstStyle/>
          <a:p>
            <a:pPr algn="ctr"/>
            <a:r>
              <a:rPr lang="en-US" dirty="0" smtClean="0"/>
              <a:t>By: Mal </a:t>
            </a:r>
            <a:r>
              <a:rPr lang="en-US" dirty="0" err="1" smtClean="0"/>
              <a:t>Thippana</a:t>
            </a:r>
            <a:endParaRPr lang="en-US" dirty="0"/>
          </a:p>
        </p:txBody>
      </p:sp>
    </p:spTree>
    <p:extLst>
      <p:ext uri="{BB962C8B-B14F-4D97-AF65-F5344CB8AC3E}">
        <p14:creationId xmlns:p14="http://schemas.microsoft.com/office/powerpoint/2010/main" val="398406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4191000" cy="533400"/>
          </a:xfrm>
        </p:spPr>
        <p:txBody>
          <a:bodyPr/>
          <a:lstStyle/>
          <a:p>
            <a:pPr algn="l"/>
            <a:r>
              <a:rPr lang="en-US" sz="3200" dirty="0" smtClean="0"/>
              <a:t>Conclusions</a:t>
            </a:r>
            <a:endParaRPr lang="en-US" sz="3200" dirty="0"/>
          </a:p>
        </p:txBody>
      </p:sp>
      <p:sp>
        <p:nvSpPr>
          <p:cNvPr id="3" name="Content Placeholder 2"/>
          <p:cNvSpPr>
            <a:spLocks noGrp="1"/>
          </p:cNvSpPr>
          <p:nvPr>
            <p:ph idx="1"/>
          </p:nvPr>
        </p:nvSpPr>
        <p:spPr>
          <a:xfrm>
            <a:off x="373811" y="1219201"/>
            <a:ext cx="8229600" cy="2362200"/>
          </a:xfrm>
        </p:spPr>
        <p:txBody>
          <a:bodyPr>
            <a:normAutofit/>
          </a:bodyPr>
          <a:lstStyle/>
          <a:p>
            <a:pPr marL="0" indent="0">
              <a:buNone/>
            </a:pPr>
            <a:r>
              <a:rPr lang="en-US" sz="1600" dirty="0" smtClean="0">
                <a:latin typeface="Calibri Light" panose="020F0302020204030204" pitchFamily="34" charset="0"/>
                <a:cs typeface="Calibri Light" panose="020F0302020204030204" pitchFamily="34" charset="0"/>
              </a:rPr>
              <a:t>1</a:t>
            </a:r>
            <a:r>
              <a:rPr lang="en-US" sz="1600" dirty="0">
                <a:latin typeface="Calibri Light" panose="020F0302020204030204" pitchFamily="34" charset="0"/>
                <a:cs typeface="Calibri Light" panose="020F0302020204030204" pitchFamily="34" charset="0"/>
              </a:rPr>
              <a:t>. We eliminated </a:t>
            </a:r>
            <a:r>
              <a:rPr lang="en-US" sz="1600" dirty="0" smtClean="0">
                <a:latin typeface="Calibri Light" panose="020F0302020204030204" pitchFamily="34" charset="0"/>
                <a:cs typeface="Calibri Light" panose="020F0302020204030204" pitchFamily="34" charset="0"/>
              </a:rPr>
              <a:t>neighborhoods </a:t>
            </a:r>
            <a:r>
              <a:rPr lang="en-US" sz="1600" dirty="0">
                <a:latin typeface="Calibri Light" panose="020F0302020204030204" pitchFamily="34" charset="0"/>
                <a:cs typeface="Calibri Light" panose="020F0302020204030204" pitchFamily="34" charset="0"/>
              </a:rPr>
              <a:t>that are less safe (selected top 50)</a:t>
            </a:r>
          </a:p>
          <a:p>
            <a:pPr marL="0" indent="0">
              <a:buNone/>
            </a:pPr>
            <a:r>
              <a:rPr lang="en-US" sz="1600" dirty="0">
                <a:latin typeface="Calibri Light" panose="020F0302020204030204" pitchFamily="34" charset="0"/>
                <a:cs typeface="Calibri Light" panose="020F0302020204030204" pitchFamily="34" charset="0"/>
              </a:rPr>
              <a:t>2. We eliminated </a:t>
            </a:r>
            <a:r>
              <a:rPr lang="en-US" sz="1600" dirty="0" smtClean="0">
                <a:latin typeface="Calibri Light" panose="020F0302020204030204" pitchFamily="34" charset="0"/>
                <a:cs typeface="Calibri Light" panose="020F0302020204030204" pitchFamily="34" charset="0"/>
              </a:rPr>
              <a:t>neighborhoods </a:t>
            </a:r>
            <a:r>
              <a:rPr lang="en-US" sz="1600" dirty="0">
                <a:latin typeface="Calibri Light" panose="020F0302020204030204" pitchFamily="34" charset="0"/>
                <a:cs typeface="Calibri Light" panose="020F0302020204030204" pitchFamily="34" charset="0"/>
              </a:rPr>
              <a:t>based on recent crime rate (2019 YTD)</a:t>
            </a:r>
          </a:p>
          <a:p>
            <a:pPr marL="0" indent="0">
              <a:buNone/>
            </a:pPr>
            <a:r>
              <a:rPr lang="en-US" sz="1600" dirty="0">
                <a:latin typeface="Calibri Light" panose="020F0302020204030204" pitchFamily="34" charset="0"/>
                <a:cs typeface="Calibri Light" panose="020F0302020204030204" pitchFamily="34" charset="0"/>
              </a:rPr>
              <a:t>3. We were able to find 41 hotels from good/safe </a:t>
            </a:r>
            <a:r>
              <a:rPr lang="en-US" sz="1600" dirty="0" err="1">
                <a:latin typeface="Calibri Light" panose="020F0302020204030204" pitchFamily="34" charset="0"/>
                <a:cs typeface="Calibri Light" panose="020F0302020204030204" pitchFamily="34" charset="0"/>
              </a:rPr>
              <a:t>neighbourhoods</a:t>
            </a:r>
            <a:r>
              <a:rPr lang="en-US" sz="1600" dirty="0">
                <a:latin typeface="Calibri Light" panose="020F0302020204030204" pitchFamily="34" charset="0"/>
                <a:cs typeface="Calibri Light" panose="020F0302020204030204" pitchFamily="34" charset="0"/>
              </a:rPr>
              <a:t>.</a:t>
            </a:r>
          </a:p>
          <a:p>
            <a:pPr marL="0" indent="0">
              <a:buNone/>
            </a:pPr>
            <a:r>
              <a:rPr lang="en-US" sz="1600" dirty="0">
                <a:latin typeface="Calibri Light" panose="020F0302020204030204" pitchFamily="34" charset="0"/>
                <a:cs typeface="Calibri Light" panose="020F0302020204030204" pitchFamily="34" charset="0"/>
              </a:rPr>
              <a:t>4. Off 306 Potential good </a:t>
            </a:r>
            <a:r>
              <a:rPr lang="en-US" sz="1600" dirty="0" smtClean="0">
                <a:latin typeface="Calibri Light" panose="020F0302020204030204" pitchFamily="34" charset="0"/>
                <a:cs typeface="Calibri Light" panose="020F0302020204030204" pitchFamily="34" charset="0"/>
              </a:rPr>
              <a:t>neighborhood </a:t>
            </a:r>
            <a:r>
              <a:rPr lang="en-US" sz="1600" dirty="0">
                <a:latin typeface="Calibri Light" panose="020F0302020204030204" pitchFamily="34" charset="0"/>
                <a:cs typeface="Calibri Light" panose="020F0302020204030204" pitchFamily="34" charset="0"/>
              </a:rPr>
              <a:t>names are about 25</a:t>
            </a:r>
          </a:p>
          <a:p>
            <a:r>
              <a:rPr lang="en-US" sz="1200" dirty="0">
                <a:latin typeface="Calibri Light" panose="020F0302020204030204" pitchFamily="34" charset="0"/>
                <a:cs typeface="Calibri Light" panose="020F0302020204030204" pitchFamily="34" charset="0"/>
              </a:rPr>
              <a:t>'Co-op City' 'City Island' '</a:t>
            </a:r>
            <a:r>
              <a:rPr lang="en-US" sz="1200" dirty="0" err="1">
                <a:latin typeface="Calibri Light" panose="020F0302020204030204" pitchFamily="34" charset="0"/>
                <a:cs typeface="Calibri Light" panose="020F0302020204030204" pitchFamily="34" charset="0"/>
              </a:rPr>
              <a:t>Throgs</a:t>
            </a:r>
            <a:r>
              <a:rPr lang="en-US" sz="1200" dirty="0">
                <a:latin typeface="Calibri Light" panose="020F0302020204030204" pitchFamily="34" charset="0"/>
                <a:cs typeface="Calibri Light" panose="020F0302020204030204" pitchFamily="34" charset="0"/>
              </a:rPr>
              <a:t> Neck' 'Pelham Bay' '</a:t>
            </a:r>
            <a:r>
              <a:rPr lang="en-US" sz="1200" dirty="0" err="1">
                <a:latin typeface="Calibri Light" panose="020F0302020204030204" pitchFamily="34" charset="0"/>
                <a:cs typeface="Calibri Light" panose="020F0302020204030204" pitchFamily="34" charset="0"/>
              </a:rPr>
              <a:t>Greenpoint</a:t>
            </a:r>
            <a:r>
              <a:rPr lang="en-US" sz="1200" dirty="0">
                <a:latin typeface="Calibri Light" panose="020F0302020204030204" pitchFamily="34" charset="0"/>
                <a:cs typeface="Calibri Light" panose="020F0302020204030204" pitchFamily="34" charset="0"/>
              </a:rPr>
              <a:t>' 'Williamsburg' 'Cobble Hill' 'Carroll Gardens' 'Red Hook' 'East Williamsburg' 'Upper West Side' 'Chelsea' 'Woodside' 'Sunnyside' 'South Ozone Park' 'Springfield Gardens' 'Rosedale' 'Rockaway Beach' "Mariner's Harbor" 'Port Ivory' 'New Springville' 'Travis' '</a:t>
            </a:r>
            <a:r>
              <a:rPr lang="en-US" sz="1200" dirty="0" err="1">
                <a:latin typeface="Calibri Light" panose="020F0302020204030204" pitchFamily="34" charset="0"/>
                <a:cs typeface="Calibri Light" panose="020F0302020204030204" pitchFamily="34" charset="0"/>
              </a:rPr>
              <a:t>Westerleigh</a:t>
            </a:r>
            <a:r>
              <a:rPr lang="en-US" sz="1200" dirty="0">
                <a:latin typeface="Calibri Light" panose="020F0302020204030204" pitchFamily="34" charset="0"/>
                <a:cs typeface="Calibri Light" panose="020F0302020204030204" pitchFamily="34" charset="0"/>
              </a:rPr>
              <a:t>' 'Graniteville' 'Arlington' 'Bloomfield' 'Bulls Head' 'Elm Park' 'Turtle Bay' '</a:t>
            </a:r>
            <a:r>
              <a:rPr lang="en-US" sz="1200" dirty="0" err="1">
                <a:latin typeface="Calibri Light" panose="020F0302020204030204" pitchFamily="34" charset="0"/>
                <a:cs typeface="Calibri Light" panose="020F0302020204030204" pitchFamily="34" charset="0"/>
              </a:rPr>
              <a:t>Willowbrook</a:t>
            </a:r>
            <a:r>
              <a:rPr lang="en-US" sz="1200" dirty="0">
                <a:latin typeface="Calibri Light" panose="020F0302020204030204" pitchFamily="34" charset="0"/>
                <a:cs typeface="Calibri Light" panose="020F0302020204030204" pitchFamily="34" charset="0"/>
              </a:rPr>
              <a:t>'</a:t>
            </a:r>
          </a:p>
          <a:p>
            <a:endParaRPr lang="en-US" sz="1600" dirty="0">
              <a:latin typeface="Calibri Light" panose="020F0302020204030204" pitchFamily="34" charset="0"/>
              <a:cs typeface="Calibri Light" panose="020F0302020204030204" pitchFamily="34" charset="0"/>
            </a:endParaRPr>
          </a:p>
        </p:txBody>
      </p:sp>
      <p:sp>
        <p:nvSpPr>
          <p:cNvPr id="4" name="Title 1"/>
          <p:cNvSpPr txBox="1">
            <a:spLocks/>
          </p:cNvSpPr>
          <p:nvPr/>
        </p:nvSpPr>
        <p:spPr>
          <a:xfrm>
            <a:off x="381000" y="3619500"/>
            <a:ext cx="4191000" cy="5334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sz="3200" b="1" dirty="0" smtClean="0">
                <a:effectLst/>
              </a:rPr>
              <a:t>Limitations</a:t>
            </a:r>
            <a:endParaRPr lang="en-US" sz="3200" dirty="0"/>
          </a:p>
        </p:txBody>
      </p:sp>
      <p:sp>
        <p:nvSpPr>
          <p:cNvPr id="6" name="TextBox 5"/>
          <p:cNvSpPr txBox="1"/>
          <p:nvPr/>
        </p:nvSpPr>
        <p:spPr>
          <a:xfrm>
            <a:off x="381000" y="4152900"/>
            <a:ext cx="8133272" cy="1015663"/>
          </a:xfrm>
          <a:prstGeom prst="rect">
            <a:avLst/>
          </a:prstGeom>
          <a:noFill/>
        </p:spPr>
        <p:txBody>
          <a:bodyPr wrap="square" rtlCol="0">
            <a:spAutoFit/>
          </a:bodyPr>
          <a:lstStyle/>
          <a:p>
            <a:r>
              <a:rPr lang="en-US" sz="1400" dirty="0">
                <a:solidFill>
                  <a:schemeClr val="tx1">
                    <a:lumMod val="50000"/>
                    <a:lumOff val="50000"/>
                  </a:schemeClr>
                </a:solidFill>
                <a:latin typeface="Calibri Light" panose="020F0302020204030204" pitchFamily="34" charset="0"/>
                <a:cs typeface="Calibri Light" panose="020F0302020204030204" pitchFamily="34" charset="0"/>
              </a:rPr>
              <a:t>We </a:t>
            </a:r>
            <a:r>
              <a:rPr lang="en-US" sz="1400" dirty="0">
                <a:solidFill>
                  <a:schemeClr val="tx1">
                    <a:lumMod val="50000"/>
                    <a:lumOff val="50000"/>
                  </a:schemeClr>
                </a:solidFill>
                <a:latin typeface="Calibri Light" panose="020F0302020204030204" pitchFamily="34" charset="0"/>
                <a:cs typeface="Calibri Light" panose="020F0302020204030204" pitchFamily="34" charset="0"/>
              </a:rPr>
              <a:t>used historical data to predict future stays. It doesn't </a:t>
            </a:r>
            <a:r>
              <a:rPr lang="en-US" sz="1400" dirty="0">
                <a:solidFill>
                  <a:schemeClr val="tx1">
                    <a:lumMod val="50000"/>
                    <a:lumOff val="50000"/>
                  </a:schemeClr>
                </a:solidFill>
                <a:latin typeface="Calibri Light" panose="020F0302020204030204" pitchFamily="34" charset="0"/>
                <a:cs typeface="Calibri Light" panose="020F0302020204030204" pitchFamily="34" charset="0"/>
              </a:rPr>
              <a:t>guarantee </a:t>
            </a:r>
            <a:r>
              <a:rPr lang="en-US" sz="1400" dirty="0">
                <a:solidFill>
                  <a:schemeClr val="tx1">
                    <a:lumMod val="50000"/>
                    <a:lumOff val="50000"/>
                  </a:schemeClr>
                </a:solidFill>
                <a:latin typeface="Calibri Light" panose="020F0302020204030204" pitchFamily="34" charset="0"/>
                <a:cs typeface="Calibri Light" panose="020F0302020204030204" pitchFamily="34" charset="0"/>
              </a:rPr>
              <a:t>that, it is more safer. Any potential crimes may take place in the identified </a:t>
            </a:r>
            <a:r>
              <a:rPr lang="en-US" sz="1400" dirty="0">
                <a:solidFill>
                  <a:schemeClr val="tx1">
                    <a:lumMod val="50000"/>
                    <a:lumOff val="50000"/>
                  </a:schemeClr>
                </a:solidFill>
                <a:latin typeface="Calibri Light" panose="020F0302020204030204" pitchFamily="34" charset="0"/>
                <a:cs typeface="Calibri Light" panose="020F0302020204030204" pitchFamily="34" charset="0"/>
              </a:rPr>
              <a:t>neighborhoods. </a:t>
            </a:r>
            <a:r>
              <a:rPr lang="en-US" sz="1400" dirty="0">
                <a:solidFill>
                  <a:schemeClr val="tx1">
                    <a:lumMod val="50000"/>
                    <a:lumOff val="50000"/>
                  </a:schemeClr>
                </a:solidFill>
                <a:latin typeface="Calibri Light" panose="020F0302020204030204" pitchFamily="34" charset="0"/>
                <a:cs typeface="Calibri Light" panose="020F0302020204030204" pitchFamily="34" charset="0"/>
              </a:rPr>
              <a:t>So, we can consider few more variables like unemployment rate, housing, drug usage and other predictive models to enhance this model</a:t>
            </a:r>
          </a:p>
          <a:p>
            <a:endParaRPr lang="en-US" dirty="0"/>
          </a:p>
        </p:txBody>
      </p:sp>
    </p:spTree>
    <p:extLst>
      <p:ext uri="{BB962C8B-B14F-4D97-AF65-F5344CB8AC3E}">
        <p14:creationId xmlns:p14="http://schemas.microsoft.com/office/powerpoint/2010/main" val="271702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4038600" cy="533400"/>
          </a:xfrm>
        </p:spPr>
        <p:txBody>
          <a:bodyPr/>
          <a:lstStyle/>
          <a:p>
            <a:pPr algn="l"/>
            <a:r>
              <a:rPr lang="en-US" sz="3200" b="1" dirty="0">
                <a:effectLst/>
              </a:rPr>
              <a:t>Background</a:t>
            </a:r>
          </a:p>
        </p:txBody>
      </p:sp>
      <p:sp>
        <p:nvSpPr>
          <p:cNvPr id="3" name="Content Placeholder 2"/>
          <p:cNvSpPr>
            <a:spLocks noGrp="1"/>
          </p:cNvSpPr>
          <p:nvPr>
            <p:ph idx="1"/>
          </p:nvPr>
        </p:nvSpPr>
        <p:spPr>
          <a:xfrm>
            <a:off x="457200" y="1600201"/>
            <a:ext cx="8229600" cy="1447799"/>
          </a:xfrm>
        </p:spPr>
        <p:txBody>
          <a:bodyPr>
            <a:normAutofit/>
          </a:bodyPr>
          <a:lstStyle/>
          <a:p>
            <a:pPr marL="0" indent="0" algn="just">
              <a:buNone/>
            </a:pPr>
            <a:r>
              <a:rPr lang="en-US" sz="1400" dirty="0">
                <a:latin typeface="Calibri Light" panose="020F0302020204030204" pitchFamily="34" charset="0"/>
                <a:cs typeface="Calibri Light" panose="020F0302020204030204" pitchFamily="34" charset="0"/>
              </a:rPr>
              <a:t>Top consulting companies such as Ernest &amp; Young, </a:t>
            </a:r>
            <a:r>
              <a:rPr lang="en-US" sz="1400" dirty="0" err="1">
                <a:latin typeface="Calibri Light" panose="020F0302020204030204" pitchFamily="34" charset="0"/>
                <a:cs typeface="Calibri Light" panose="020F0302020204030204" pitchFamily="34" charset="0"/>
              </a:rPr>
              <a:t>Delloite</a:t>
            </a:r>
            <a:r>
              <a:rPr lang="en-US" sz="1400" dirty="0">
                <a:latin typeface="Calibri Light" panose="020F0302020204030204" pitchFamily="34" charset="0"/>
                <a:cs typeface="Calibri Light" panose="020F0302020204030204" pitchFamily="34" charset="0"/>
              </a:rPr>
              <a:t>, </a:t>
            </a:r>
            <a:r>
              <a:rPr lang="en-US" sz="1400" dirty="0" err="1">
                <a:latin typeface="Calibri Light" panose="020F0302020204030204" pitchFamily="34" charset="0"/>
                <a:cs typeface="Calibri Light" panose="020F0302020204030204" pitchFamily="34" charset="0"/>
              </a:rPr>
              <a:t>Pricewater</a:t>
            </a:r>
            <a:r>
              <a:rPr lang="en-US" sz="1400" dirty="0">
                <a:latin typeface="Calibri Light" panose="020F0302020204030204" pitchFamily="34" charset="0"/>
                <a:cs typeface="Calibri Light" panose="020F0302020204030204" pitchFamily="34" charset="0"/>
              </a:rPr>
              <a:t> coopers, Boston Consulting, KPMG hire consultants to work at their client locations. During the period of their assignment, they travel to these client locations from their homes and stay in hotels and eat out. All these boarding and lodging expenses are reimbursed by the consulting company. The consulting company interns would have accounted for all these expenses in finalizing the billing rate with the client. In the interest and safety of their consultants, the company allows their consultant to stay best and safe locations regardless of the daily hotel rate.</a:t>
            </a:r>
            <a:endParaRPr lang="en-US" sz="1400" dirty="0">
              <a:latin typeface="Calibri Light" panose="020F0302020204030204" pitchFamily="34" charset="0"/>
              <a:cs typeface="Calibri Light" panose="020F0302020204030204" pitchFamily="34" charset="0"/>
            </a:endParaRPr>
          </a:p>
        </p:txBody>
      </p:sp>
      <p:sp>
        <p:nvSpPr>
          <p:cNvPr id="4" name="Title 1"/>
          <p:cNvSpPr txBox="1">
            <a:spLocks/>
          </p:cNvSpPr>
          <p:nvPr/>
        </p:nvSpPr>
        <p:spPr>
          <a:xfrm>
            <a:off x="450011" y="3352800"/>
            <a:ext cx="4038600" cy="6096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sz="3200" b="1" dirty="0">
                <a:effectLst/>
              </a:rPr>
              <a:t>Business </a:t>
            </a:r>
            <a:r>
              <a:rPr lang="en-US" sz="3200" b="1" dirty="0" smtClean="0">
                <a:effectLst/>
              </a:rPr>
              <a:t>Problem</a:t>
            </a:r>
            <a:endParaRPr lang="en-US" sz="3200" b="1" dirty="0">
              <a:effectLst/>
            </a:endParaRPr>
          </a:p>
        </p:txBody>
      </p:sp>
      <p:sp>
        <p:nvSpPr>
          <p:cNvPr id="5" name="Content Placeholder 2"/>
          <p:cNvSpPr txBox="1">
            <a:spLocks/>
          </p:cNvSpPr>
          <p:nvPr/>
        </p:nvSpPr>
        <p:spPr>
          <a:xfrm>
            <a:off x="474453" y="4038600"/>
            <a:ext cx="8229600" cy="144779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sz="1400" dirty="0"/>
              <a:t>Since consultants have to stay near client location, it is good idea for the consulting companies to identify safe and nearby hotels and write a contract with the hotels. That way, the consulting company can get a better rate and pass those savings to the client to be competitive with other competing companies. It also provides a comfort to the consultants because they are staying at preferred hotels.</a:t>
            </a:r>
          </a:p>
          <a:p>
            <a:pPr marL="0" indent="0">
              <a:buNone/>
            </a:pPr>
            <a:endParaRPr lang="en-US" sz="1400" dirty="0" smtClean="0"/>
          </a:p>
          <a:p>
            <a:pPr marL="0" indent="0">
              <a:buNone/>
            </a:pPr>
            <a:r>
              <a:rPr lang="en-US" sz="1400" dirty="0" smtClean="0"/>
              <a:t>We </a:t>
            </a:r>
            <a:r>
              <a:rPr lang="en-US" sz="1400" dirty="0"/>
              <a:t>are going to apply data science technology to identify best and safe hotels in New York</a:t>
            </a:r>
          </a:p>
        </p:txBody>
      </p:sp>
    </p:spTree>
    <p:extLst>
      <p:ext uri="{BB962C8B-B14F-4D97-AF65-F5344CB8AC3E}">
        <p14:creationId xmlns:p14="http://schemas.microsoft.com/office/powerpoint/2010/main" val="73848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lstStyle/>
          <a:p>
            <a:r>
              <a:rPr lang="en-US" sz="3200" dirty="0" smtClean="0"/>
              <a:t>Data acquisition and cleaning</a:t>
            </a:r>
            <a:endParaRPr lang="en-US" sz="3200" dirty="0"/>
          </a:p>
        </p:txBody>
      </p:sp>
      <p:sp>
        <p:nvSpPr>
          <p:cNvPr id="3" name="Content Placeholder 2"/>
          <p:cNvSpPr>
            <a:spLocks noGrp="1"/>
          </p:cNvSpPr>
          <p:nvPr>
            <p:ph idx="1"/>
          </p:nvPr>
        </p:nvSpPr>
        <p:spPr>
          <a:xfrm>
            <a:off x="457200" y="1600201"/>
            <a:ext cx="8229600" cy="3886200"/>
          </a:xfrm>
        </p:spPr>
        <p:txBody>
          <a:bodyPr>
            <a:normAutofit fontScale="62500" lnSpcReduction="20000"/>
          </a:bodyPr>
          <a:lstStyle/>
          <a:p>
            <a:r>
              <a:rPr lang="en-US" dirty="0"/>
              <a:t>New York City Data containing Boroughs, Neighborhoods along with their latitude and </a:t>
            </a:r>
            <a:r>
              <a:rPr lang="en-US" dirty="0" smtClean="0"/>
              <a:t>longitude. Data </a:t>
            </a:r>
            <a:r>
              <a:rPr lang="en-US" dirty="0"/>
              <a:t>Source: </a:t>
            </a:r>
            <a:r>
              <a:rPr lang="en-US" u="sng" dirty="0">
                <a:hlinkClick r:id="rId2"/>
              </a:rPr>
              <a:t>https://cocl.us/new_york_dataset</a:t>
            </a:r>
            <a:endParaRPr lang="en-US" dirty="0"/>
          </a:p>
          <a:p>
            <a:endParaRPr lang="en-US" dirty="0" smtClean="0"/>
          </a:p>
          <a:p>
            <a:r>
              <a:rPr lang="en-US" dirty="0" smtClean="0"/>
              <a:t>New </a:t>
            </a:r>
            <a:r>
              <a:rPr lang="en-US" dirty="0"/>
              <a:t>York City </a:t>
            </a:r>
            <a:r>
              <a:rPr lang="en-US" dirty="0" smtClean="0"/>
              <a:t>2019 YTD crime </a:t>
            </a:r>
            <a:r>
              <a:rPr lang="en-US" dirty="0"/>
              <a:t>data a. Data Source: </a:t>
            </a:r>
            <a:r>
              <a:rPr lang="en-US" u="sng" dirty="0">
                <a:hlinkClick r:id="rId3"/>
              </a:rPr>
              <a:t>https://data.cityofnewyork.us/resource/5uac-w243.json</a:t>
            </a:r>
            <a:endParaRPr lang="en-US" dirty="0"/>
          </a:p>
          <a:p>
            <a:endParaRPr lang="en-US" dirty="0" smtClean="0"/>
          </a:p>
          <a:p>
            <a:r>
              <a:rPr lang="en-US" dirty="0" smtClean="0"/>
              <a:t>Hotel </a:t>
            </a:r>
            <a:r>
              <a:rPr lang="en-US" dirty="0"/>
              <a:t>data using Foursquare API</a:t>
            </a:r>
          </a:p>
          <a:p>
            <a:endParaRPr lang="en-US" dirty="0" smtClean="0"/>
          </a:p>
          <a:p>
            <a:r>
              <a:rPr lang="en-US" dirty="0" err="1" smtClean="0"/>
              <a:t>GeoSpace</a:t>
            </a:r>
            <a:r>
              <a:rPr lang="en-US" dirty="0" smtClean="0"/>
              <a:t> </a:t>
            </a:r>
            <a:r>
              <a:rPr lang="en-US" dirty="0"/>
              <a:t>data to draw / visualize choropleth map a. Data Source: </a:t>
            </a:r>
            <a:r>
              <a:rPr lang="en-US" u="sng" dirty="0">
                <a:hlinkClick r:id="rId4"/>
              </a:rPr>
              <a:t>https://data.cityofnewyork.us/City-Government/Borough-Boundaries/tqmj-j8zm</a:t>
            </a:r>
            <a:r>
              <a:rPr lang="en-US" dirty="0"/>
              <a:t> &amp; </a:t>
            </a:r>
            <a:r>
              <a:rPr lang="en-US" u="sng" dirty="0">
                <a:hlinkClick r:id="rId5"/>
              </a:rPr>
              <a:t>https://data.cityofnewyork.us/Public-Safety/Police-Precincts/78dh-3ptz</a:t>
            </a:r>
            <a:endParaRPr lang="en-US" dirty="0"/>
          </a:p>
          <a:p>
            <a:endParaRPr lang="en-US" dirty="0" smtClean="0"/>
          </a:p>
          <a:p>
            <a:r>
              <a:rPr lang="en-US" dirty="0" smtClean="0"/>
              <a:t>Top </a:t>
            </a:r>
            <a:r>
              <a:rPr lang="en-US" dirty="0"/>
              <a:t>50 </a:t>
            </a:r>
            <a:r>
              <a:rPr lang="en-US" dirty="0" err="1"/>
              <a:t>Neighbourhoods</a:t>
            </a:r>
            <a:r>
              <a:rPr lang="en-US" dirty="0"/>
              <a:t> in </a:t>
            </a:r>
            <a:r>
              <a:rPr lang="en-US" dirty="0" smtClean="0"/>
              <a:t>New York </a:t>
            </a:r>
            <a:r>
              <a:rPr lang="en-US" dirty="0"/>
              <a:t>a. </a:t>
            </a:r>
            <a:r>
              <a:rPr lang="en-US" u="sng" dirty="0">
                <a:hlinkClick r:id="rId6"/>
              </a:rPr>
              <a:t>https://</a:t>
            </a:r>
            <a:r>
              <a:rPr lang="en-US" u="sng" dirty="0" smtClean="0">
                <a:hlinkClick r:id="rId6"/>
              </a:rPr>
              <a:t>www.dnainfo.com/crime-safety-report/ranking</a:t>
            </a:r>
            <a:r>
              <a:rPr lang="en-US" u="sng" dirty="0" smtClean="0"/>
              <a:t>. </a:t>
            </a:r>
            <a:r>
              <a:rPr lang="en-US" dirty="0" smtClean="0"/>
              <a:t>The data from this page has been </a:t>
            </a:r>
            <a:r>
              <a:rPr lang="en-US" dirty="0"/>
              <a:t>curated into </a:t>
            </a:r>
            <a:r>
              <a:rPr lang="en-US" dirty="0" smtClean="0"/>
              <a:t>NY_top_50_safe_neighbourhoods.csv file in GITHUB</a:t>
            </a:r>
            <a:endParaRPr lang="en-US" dirty="0"/>
          </a:p>
          <a:p>
            <a:endParaRPr lang="en-US" dirty="0" smtClean="0"/>
          </a:p>
          <a:p>
            <a:r>
              <a:rPr lang="en-US" dirty="0" smtClean="0"/>
              <a:t>Precincts </a:t>
            </a:r>
            <a:r>
              <a:rPr lang="en-US" dirty="0"/>
              <a:t>data for </a:t>
            </a:r>
            <a:r>
              <a:rPr lang="en-US" dirty="0" smtClean="0"/>
              <a:t>New York  </a:t>
            </a:r>
            <a:r>
              <a:rPr lang="en-US" dirty="0"/>
              <a:t> </a:t>
            </a:r>
            <a:r>
              <a:rPr lang="en-US" u="sng" dirty="0">
                <a:hlinkClick r:id="rId7"/>
              </a:rPr>
              <a:t>https://www1.nyc.gov/site/nypd/bureaus/patrol/precincts-landing.page</a:t>
            </a:r>
            <a:endParaRPr lang="en-US" dirty="0"/>
          </a:p>
        </p:txBody>
      </p:sp>
    </p:spTree>
    <p:extLst>
      <p:ext uri="{BB962C8B-B14F-4D97-AF65-F5344CB8AC3E}">
        <p14:creationId xmlns:p14="http://schemas.microsoft.com/office/powerpoint/2010/main" val="219085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2400"/>
            <a:ext cx="8229600" cy="762000"/>
          </a:xfrm>
        </p:spPr>
        <p:txBody>
          <a:bodyPr/>
          <a:lstStyle/>
          <a:p>
            <a:r>
              <a:rPr lang="en-US" sz="3200" dirty="0" smtClean="0"/>
              <a:t>YTD Crime data</a:t>
            </a:r>
            <a:endParaRPr lang="en-US" sz="32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5636795" cy="3837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5002266"/>
            <a:ext cx="76962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This scatter plotter is drawn with axis Latitude and Longitude shows geo special view of  crimes. It shows certain neighborhoods have high crime rates. </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 took the mean of the crime count and selected neighborhoods that are have less than the overall mean crime count</a:t>
            </a:r>
            <a:endParaRPr lang="en-US" sz="1400" dirty="0"/>
          </a:p>
        </p:txBody>
      </p:sp>
    </p:spTree>
    <p:extLst>
      <p:ext uri="{BB962C8B-B14F-4D97-AF65-F5344CB8AC3E}">
        <p14:creationId xmlns:p14="http://schemas.microsoft.com/office/powerpoint/2010/main" val="421099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762000"/>
          </a:xfrm>
        </p:spPr>
        <p:txBody>
          <a:bodyPr/>
          <a:lstStyle/>
          <a:p>
            <a:r>
              <a:rPr lang="en-US" sz="3200" dirty="0" smtClean="0"/>
              <a:t>New York Neighborhoods</a:t>
            </a:r>
            <a:endParaRPr lang="en-US" sz="3200" dirty="0"/>
          </a:p>
        </p:txBody>
      </p:sp>
      <p:sp>
        <p:nvSpPr>
          <p:cNvPr id="3" name="Content Placeholder 2"/>
          <p:cNvSpPr>
            <a:spLocks noGrp="1"/>
          </p:cNvSpPr>
          <p:nvPr>
            <p:ph idx="1"/>
          </p:nvPr>
        </p:nvSpPr>
        <p:spPr>
          <a:xfrm>
            <a:off x="457200" y="1600201"/>
            <a:ext cx="8229600" cy="685800"/>
          </a:xfrm>
        </p:spPr>
        <p:txBody>
          <a:bodyPr>
            <a:normAutofit fontScale="92500" lnSpcReduction="20000"/>
          </a:bodyPr>
          <a:lstStyle/>
          <a:p>
            <a:r>
              <a:rPr lang="en-US" sz="1600" dirty="0" smtClean="0"/>
              <a:t>There are about 306 neighborhoods in New York.  However we are going to select only top 50 based on safety ranking from </a:t>
            </a:r>
            <a:r>
              <a:rPr lang="en-US" sz="1600" u="sng" dirty="0">
                <a:hlinkClick r:id="rId2"/>
              </a:rPr>
              <a:t>https://www.dnainfo.com/crime-safety-report/ranking</a:t>
            </a:r>
            <a:r>
              <a:rPr lang="en-US" sz="1600" u="sng" dirty="0"/>
              <a:t> </a:t>
            </a:r>
            <a:endParaRPr lang="en-US" sz="16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768" y="2926491"/>
            <a:ext cx="3348299" cy="2621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9825" y="2438400"/>
            <a:ext cx="4191000" cy="369332"/>
          </a:xfrm>
          <a:prstGeom prst="rect">
            <a:avLst/>
          </a:prstGeom>
          <a:noFill/>
        </p:spPr>
        <p:txBody>
          <a:bodyPr wrap="square" rtlCol="0">
            <a:spAutoFit/>
          </a:bodyPr>
          <a:lstStyle/>
          <a:p>
            <a:r>
              <a:rPr lang="en-US" dirty="0" smtClean="0"/>
              <a:t>Curated Top 50 safe neighborhoods</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89110"/>
            <a:ext cx="3369865" cy="2621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07366" y="2438400"/>
            <a:ext cx="2645434" cy="369332"/>
          </a:xfrm>
          <a:prstGeom prst="rect">
            <a:avLst/>
          </a:prstGeom>
          <a:noFill/>
        </p:spPr>
        <p:txBody>
          <a:bodyPr wrap="square" rtlCol="0">
            <a:spAutoFit/>
          </a:bodyPr>
          <a:lstStyle/>
          <a:p>
            <a:r>
              <a:rPr lang="en-US" dirty="0" smtClean="0"/>
              <a:t>All neighborhoods</a:t>
            </a:r>
            <a:endParaRPr lang="en-US" dirty="0"/>
          </a:p>
        </p:txBody>
      </p:sp>
    </p:spTree>
    <p:extLst>
      <p:ext uri="{BB962C8B-B14F-4D97-AF65-F5344CB8AC3E}">
        <p14:creationId xmlns:p14="http://schemas.microsoft.com/office/powerpoint/2010/main" val="39704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Based on YTD crime data grouped by </a:t>
            </a:r>
            <a:r>
              <a:rPr lang="en-US" dirty="0" smtClean="0"/>
              <a:t>Borough</a:t>
            </a: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6600"/>
            <a:ext cx="64008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381000" y="457200"/>
            <a:ext cx="8229600" cy="6096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smtClean="0"/>
              <a:t>Crime Rate/Count by Borough</a:t>
            </a:r>
            <a:endParaRPr lang="en-US" sz="3200" dirty="0"/>
          </a:p>
        </p:txBody>
      </p:sp>
    </p:spTree>
    <p:extLst>
      <p:ext uri="{BB962C8B-B14F-4D97-AF65-F5344CB8AC3E}">
        <p14:creationId xmlns:p14="http://schemas.microsoft.com/office/powerpoint/2010/main" val="25849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609600"/>
          </a:xfrm>
        </p:spPr>
        <p:txBody>
          <a:bodyPr/>
          <a:lstStyle/>
          <a:p>
            <a:r>
              <a:rPr lang="en-US" sz="3200" dirty="0" smtClean="0"/>
              <a:t>Crime Rate/Count by Precinct</a:t>
            </a:r>
            <a:endParaRPr lang="en-US" sz="3200" dirty="0"/>
          </a:p>
        </p:txBody>
      </p:sp>
      <p:sp>
        <p:nvSpPr>
          <p:cNvPr id="3" name="Content Placeholder 2"/>
          <p:cNvSpPr>
            <a:spLocks noGrp="1"/>
          </p:cNvSpPr>
          <p:nvPr>
            <p:ph idx="1"/>
          </p:nvPr>
        </p:nvSpPr>
        <p:spPr>
          <a:xfrm>
            <a:off x="428625" y="1295401"/>
            <a:ext cx="8229600" cy="457199"/>
          </a:xfrm>
        </p:spPr>
        <p:txBody>
          <a:bodyPr>
            <a:normAutofit/>
          </a:bodyPr>
          <a:lstStyle/>
          <a:p>
            <a:r>
              <a:rPr lang="en-US" sz="1600" dirty="0" smtClean="0"/>
              <a:t>Based on YTD crime data grouped by precinct</a:t>
            </a:r>
            <a:endParaRPr lang="en-US" sz="16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429625" cy="3017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47932" y="5257800"/>
            <a:ext cx="8262668" cy="923330"/>
          </a:xfrm>
          <a:prstGeom prst="rect">
            <a:avLst/>
          </a:prstGeom>
          <a:noFill/>
        </p:spPr>
        <p:txBody>
          <a:bodyPr wrap="square" rtlCol="0">
            <a:spAutoFit/>
          </a:bodyPr>
          <a:lstStyle/>
          <a:p>
            <a:r>
              <a:rPr lang="en-US" dirty="0" smtClean="0"/>
              <a:t>We are going to find the mean of crime count and select the precincts that have less than the mean crime count. After that we will match each precinct with already short listed top 50 neighborhoods. </a:t>
            </a:r>
            <a:endParaRPr lang="en-US" dirty="0"/>
          </a:p>
        </p:txBody>
      </p:sp>
    </p:spTree>
    <p:extLst>
      <p:ext uri="{BB962C8B-B14F-4D97-AF65-F5344CB8AC3E}">
        <p14:creationId xmlns:p14="http://schemas.microsoft.com/office/powerpoint/2010/main" val="291187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lstStyle/>
          <a:p>
            <a:r>
              <a:rPr lang="en-US" sz="3200" dirty="0" smtClean="0"/>
              <a:t>Get the Hotel List</a:t>
            </a:r>
            <a:endParaRPr lang="en-US" sz="3200" dirty="0"/>
          </a:p>
        </p:txBody>
      </p:sp>
      <p:sp>
        <p:nvSpPr>
          <p:cNvPr id="3" name="Content Placeholder 2"/>
          <p:cNvSpPr>
            <a:spLocks noGrp="1"/>
          </p:cNvSpPr>
          <p:nvPr>
            <p:ph idx="1"/>
          </p:nvPr>
        </p:nvSpPr>
        <p:spPr/>
        <p:txBody>
          <a:bodyPr>
            <a:normAutofit/>
          </a:bodyPr>
          <a:lstStyle/>
          <a:p>
            <a:r>
              <a:rPr lang="en-US" dirty="0" smtClean="0"/>
              <a:t>We are now going to use Foursquare API to select all venues that are in hotel category</a:t>
            </a:r>
          </a:p>
          <a:p>
            <a:pPr lvl="1"/>
            <a:r>
              <a:rPr lang="en-US" sz="1400" dirty="0" smtClean="0"/>
              <a:t>Hotel</a:t>
            </a:r>
            <a:r>
              <a:rPr lang="en-US" sz="1400" dirty="0"/>
              <a:t>: 4bf58dd8d48988d1fa931735</a:t>
            </a:r>
          </a:p>
          <a:p>
            <a:pPr lvl="1"/>
            <a:r>
              <a:rPr lang="en-US" sz="1400" dirty="0"/>
              <a:t>Bed &amp; Breakfast: 4bf58dd8d48988d1f8931735</a:t>
            </a:r>
          </a:p>
          <a:p>
            <a:pPr lvl="1"/>
            <a:r>
              <a:rPr lang="en-US" sz="1400" dirty="0"/>
              <a:t>Boarding House: 4f4530a74b9074f6e4fb0100</a:t>
            </a:r>
          </a:p>
          <a:p>
            <a:pPr lvl="1"/>
            <a:r>
              <a:rPr lang="en-US" sz="1400" dirty="0"/>
              <a:t>Hostel: 4bf58dd8d48988d1ee931735</a:t>
            </a:r>
          </a:p>
          <a:p>
            <a:pPr lvl="1"/>
            <a:r>
              <a:rPr lang="en-US" sz="1400" dirty="0"/>
              <a:t>Hotel Pool:4bf58dd8d48988d132951735</a:t>
            </a:r>
          </a:p>
          <a:p>
            <a:pPr lvl="1"/>
            <a:r>
              <a:rPr lang="en-US" sz="1400" dirty="0"/>
              <a:t>Inn: 5bae9231bedf3950379f89cb</a:t>
            </a:r>
          </a:p>
          <a:p>
            <a:pPr lvl="1"/>
            <a:r>
              <a:rPr lang="en-US" sz="1400" dirty="0"/>
              <a:t>Motel: 4bf58dd8d48988d1fb931735</a:t>
            </a:r>
          </a:p>
          <a:p>
            <a:pPr lvl="1"/>
            <a:r>
              <a:rPr lang="en-US" sz="1400" dirty="0"/>
              <a:t>Resort:4bf58dd8d48988d12f951735</a:t>
            </a:r>
          </a:p>
        </p:txBody>
      </p:sp>
    </p:spTree>
    <p:extLst>
      <p:ext uri="{BB962C8B-B14F-4D97-AF65-F5344CB8AC3E}">
        <p14:creationId xmlns:p14="http://schemas.microsoft.com/office/powerpoint/2010/main" val="163775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8229600" cy="685800"/>
          </a:xfrm>
        </p:spPr>
        <p:txBody>
          <a:bodyPr/>
          <a:lstStyle/>
          <a:p>
            <a:r>
              <a:rPr lang="en-US" sz="3200" dirty="0" smtClean="0"/>
              <a:t>Results</a:t>
            </a:r>
            <a:endParaRPr lang="en-US" sz="3200" dirty="0"/>
          </a:p>
        </p:txBody>
      </p:sp>
      <p:sp>
        <p:nvSpPr>
          <p:cNvPr id="3" name="Content Placeholder 2"/>
          <p:cNvSpPr>
            <a:spLocks noGrp="1"/>
          </p:cNvSpPr>
          <p:nvPr>
            <p:ph idx="1"/>
          </p:nvPr>
        </p:nvSpPr>
        <p:spPr>
          <a:xfrm>
            <a:off x="495300" y="1219200"/>
            <a:ext cx="8229600" cy="4525963"/>
          </a:xfrm>
        </p:spPr>
        <p:txBody>
          <a:bodyPr/>
          <a:lstStyle/>
          <a:p>
            <a:r>
              <a:rPr lang="en-US" sz="1800" dirty="0" smtClean="0"/>
              <a:t>We found 41 hotels that meets the criteria</a:t>
            </a:r>
            <a:r>
              <a:rPr lang="en-US" dirty="0" smtClean="0"/>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7962900" cy="4129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76250" y="6233669"/>
            <a:ext cx="8229600" cy="307777"/>
          </a:xfrm>
          <a:prstGeom prst="rect">
            <a:avLst/>
          </a:prstGeom>
        </p:spPr>
        <p:txBody>
          <a:bodyPr wrap="square">
            <a:spAutoFit/>
          </a:bodyPr>
          <a:lstStyle/>
          <a:p>
            <a:r>
              <a:rPr lang="en-US" sz="1400" dirty="0" smtClean="0">
                <a:hlinkClick r:id="rId3"/>
              </a:rPr>
              <a:t>https://github.com/malthippana/Coursera_Capstone/blob/master/Crimes_by_Precincts.html</a:t>
            </a:r>
            <a:endParaRPr lang="en-US" sz="1400" dirty="0"/>
          </a:p>
        </p:txBody>
      </p:sp>
    </p:spTree>
    <p:extLst>
      <p:ext uri="{BB962C8B-B14F-4D97-AF65-F5344CB8AC3E}">
        <p14:creationId xmlns:p14="http://schemas.microsoft.com/office/powerpoint/2010/main" val="2348664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72</TotalTime>
  <Words>634</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Executive</vt:lpstr>
      <vt:lpstr>Capstone Project</vt:lpstr>
      <vt:lpstr>Background</vt:lpstr>
      <vt:lpstr>Data acquisition and cleaning</vt:lpstr>
      <vt:lpstr>YTD Crime data</vt:lpstr>
      <vt:lpstr>New York Neighborhoods</vt:lpstr>
      <vt:lpstr>PowerPoint Presentation</vt:lpstr>
      <vt:lpstr>Crime Rate/Count by Precinct</vt:lpstr>
      <vt:lpstr>Get the Hotel List</vt:lpstr>
      <vt:lpstr>Results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12</cp:revision>
  <dcterms:created xsi:type="dcterms:W3CDTF">2019-09-01T21:11:39Z</dcterms:created>
  <dcterms:modified xsi:type="dcterms:W3CDTF">2019-09-01T22:24:37Z</dcterms:modified>
</cp:coreProperties>
</file>