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9.svg" ContentType="image/sv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0.svg" ContentType="image/svg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05" r:id="rId4"/>
    <p:sldId id="258" r:id="rId5"/>
    <p:sldId id="282" r:id="rId6"/>
    <p:sldId id="259" r:id="rId7"/>
    <p:sldId id="260" r:id="rId8"/>
    <p:sldId id="261" r:id="rId9"/>
    <p:sldId id="270" r:id="rId10"/>
    <p:sldId id="273" r:id="rId11"/>
    <p:sldId id="271" r:id="rId12"/>
    <p:sldId id="272" r:id="rId13"/>
    <p:sldId id="262" r:id="rId14"/>
    <p:sldId id="286" r:id="rId15"/>
    <p:sldId id="294" r:id="rId16"/>
    <p:sldId id="296" r:id="rId17"/>
    <p:sldId id="298" r:id="rId18"/>
    <p:sldId id="297" r:id="rId19"/>
    <p:sldId id="295" r:id="rId20"/>
    <p:sldId id="293" r:id="rId21"/>
    <p:sldId id="269" r:id="rId22"/>
    <p:sldId id="289" r:id="rId23"/>
    <p:sldId id="274" r:id="rId24"/>
    <p:sldId id="283" r:id="rId25"/>
    <p:sldId id="287" r:id="rId26"/>
    <p:sldId id="276" r:id="rId27"/>
    <p:sldId id="301" r:id="rId28"/>
    <p:sldId id="302" r:id="rId29"/>
    <p:sldId id="304" r:id="rId30"/>
    <p:sldId id="279" r:id="rId31"/>
    <p:sldId id="275" r:id="rId32"/>
    <p:sldId id="280" r:id="rId33"/>
    <p:sldId id="281" r:id="rId34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/>
    <p:restoredTop sz="83836" autoAdjust="0"/>
  </p:normalViewPr>
  <p:slideViewPr>
    <p:cSldViewPr snapToGrid="0">
      <p:cViewPr varScale="1">
        <p:scale>
          <a:sx n="80" d="100"/>
          <a:sy n="80" d="100"/>
        </p:scale>
        <p:origin x="6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 dirty="0" err="1"/>
            <a:t>Scrum</a:t>
          </a:r>
          <a:r>
            <a:rPr lang="de-DE" dirty="0"/>
            <a:t> hier eher ungeeignet</a:t>
          </a:r>
          <a:endParaRPr lang="en-US" dirty="0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389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Scrum</a:t>
          </a:r>
          <a:r>
            <a:rPr lang="de-DE" sz="2000" kern="1200" dirty="0"/>
            <a:t> hier eher ungeeignet</a:t>
          </a:r>
          <a:endParaRPr lang="en-US" sz="2000" kern="1200" dirty="0"/>
        </a:p>
      </dsp:txBody>
      <dsp:txXfrm>
        <a:off x="207082" y="2311921"/>
        <a:ext cx="1537124" cy="954397"/>
      </dsp:txXfrm>
    </dsp:sp>
    <dsp:sp modelId="{1602D753-0A2A-4664-906C-1E8B679210E1}">
      <dsp:nvSpPr>
        <dsp:cNvPr id="0" name=""/>
        <dsp:cNvSpPr/>
      </dsp:nvSpPr>
      <dsp:spPr>
        <a:xfrm>
          <a:off x="1951289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68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373" y="2311921"/>
        <a:ext cx="1537124" cy="954397"/>
      </dsp:txXfrm>
    </dsp:sp>
    <dsp:sp modelId="{5FD1654B-2CA7-4B4F-BFDC-404BB2B06524}">
      <dsp:nvSpPr>
        <dsp:cNvPr id="0" name=""/>
        <dsp:cNvSpPr/>
      </dsp:nvSpPr>
      <dsp:spPr>
        <a:xfrm>
          <a:off x="390258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7997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663" y="2311921"/>
        <a:ext cx="1537124" cy="95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B66CC-DEBD-4864-A178-797B0E54C0D4}" type="datetimeFigureOut">
              <a:rPr lang="de-DE" smtClean="0"/>
              <a:t>13.06.2025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9DD25-300E-4456-A785-4AC273582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3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Wichtig, da hiermit sichergestellt wird, das kein </a:t>
            </a:r>
            <a:r>
              <a:rPr lang="de-DE" dirty="0" err="1"/>
              <a:t>mist</a:t>
            </a:r>
            <a:r>
              <a:rPr lang="de-DE" dirty="0"/>
              <a:t> im Projekt enthalten ist.</a:t>
            </a:r>
          </a:p>
          <a:p>
            <a:r>
              <a:rPr lang="de-DE" dirty="0"/>
              <a:t>Viele Integrationstest kaum komplett </a:t>
            </a:r>
            <a:r>
              <a:rPr lang="de-DE" dirty="0" err="1"/>
              <a:t>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5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 größtes Risiko</a:t>
            </a:r>
          </a:p>
          <a:p>
            <a:r>
              <a:rPr lang="de-DE" dirty="0"/>
              <a:t>8 geringstes Risiko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2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5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Gibt’s 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41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WEibGNQ6/eifrigeotter-projektmanag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cap="all" spc="31" dirty="0">
                <a:solidFill>
                  <a:schemeClr val="dk1"/>
                </a:solidFill>
              </a:rPr>
              <a:t>3. </a:t>
            </a:r>
            <a:r>
              <a:rPr lang="de-DE" sz="4000" cap="all" spc="31" dirty="0">
                <a:solidFill>
                  <a:srgbClr val="000000"/>
                </a:solidFill>
              </a:rPr>
              <a:t>Anforderungsanalyse</a:t>
            </a:r>
            <a:br>
              <a:rPr lang="de-DE" sz="4000" dirty="0"/>
            </a:br>
            <a:r>
              <a:rPr lang="de-DE" sz="4000" cap="all" spc="31" dirty="0">
                <a:solidFill>
                  <a:srgbClr val="000000"/>
                </a:solidFill>
              </a:rPr>
              <a:t>und Stakeholder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r>
              <a:rPr lang="de-DE" sz="1100" b="1" dirty="0"/>
              <a:t>Ich bin Teil der Software-Entwicklung. Für mich bietet die Zeiterfassung viele Möglichkeiten, unsere bereits bestehende Software zu verbessern.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100" dirty="0"/>
              <a:t>Es muss sichergestellt werden, dass eine API mit verschiedenen Funktionen zur Verfügung steht.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100" dirty="0"/>
              <a:t>Es muss sichergestellt werden, dass der Code zur Wartung/Veränderung gut lesbar ist.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de-DE" sz="1100" dirty="0"/>
              <a:t>Es muss ein Tool zur Versionsverwaltung verwendet werden.</a:t>
            </a:r>
          </a:p>
          <a:p>
            <a:pPr lvl="1"/>
            <a:endParaRPr lang="de-DE" sz="1100" dirty="0"/>
          </a:p>
          <a:p>
            <a:pPr lvl="1"/>
            <a:r>
              <a:rPr lang="de-DE" sz="1100" dirty="0"/>
              <a:t>Als Software-Entwickler wünsche ich mir, dass ich mit Hilfe der API das Zeiterfassungssystem steuern kann. </a:t>
            </a:r>
            <a:r>
              <a:rPr lang="de-DE" sz="1100" b="1" dirty="0"/>
              <a:t>(13)</a:t>
            </a:r>
            <a:endParaRPr lang="de-DE" sz="11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einen Mitarbeiter einzustempeln.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einen Mitarbeiter auszustempeln.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die Nachrichten abzurufen (Kommen, Gehen)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per API die </a:t>
            </a:r>
            <a:r>
              <a:rPr lang="de-DE" sz="1100" i="1" dirty="0" err="1"/>
              <a:t>NutzerID</a:t>
            </a:r>
            <a:r>
              <a:rPr lang="de-DE" sz="1100" i="1" dirty="0"/>
              <a:t> abzurufen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Möglichkeit geben, Nutzer über die API anzulegen und zu löschen.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endParaRPr lang="de-DE" sz="1100" i="1" dirty="0"/>
          </a:p>
          <a:p>
            <a:pPr lvl="1"/>
            <a:r>
              <a:rPr lang="de-DE" sz="1100" dirty="0"/>
              <a:t>Als Software-Entwickler wünsche ich mir, dass der Source-Code klar verständlich ist, um in Zukunft das System weiter entwickeln zu können. </a:t>
            </a:r>
            <a:r>
              <a:rPr lang="de-DE" sz="1100" b="1" dirty="0"/>
              <a:t>(8)</a:t>
            </a:r>
            <a:endParaRPr lang="de-DE" sz="11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eine vollständige technische Dokumentation der Anwendung geben, die alle Funktionen umfasst.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benötigt einen klar strukturierten Source-Code für das bessere Verständnis</a:t>
            </a:r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sollten Kommentare an den wichtigen Stellen im Source-Code vorhanden sein.</a:t>
            </a:r>
          </a:p>
          <a:p>
            <a:pPr lvl="2"/>
            <a:endParaRPr lang="de-DE" sz="1100" i="1" dirty="0"/>
          </a:p>
          <a:p>
            <a:pPr lvl="1"/>
            <a:r>
              <a:rPr lang="de-DE" sz="1100" dirty="0"/>
              <a:t>Als Software-Entwickler ist es wichtig, dass ich bei der Entwicklung im Zweifel auf vorherige Versionen zugreifen kann. </a:t>
            </a:r>
            <a:r>
              <a:rPr lang="de-DE" sz="1100" b="1" dirty="0"/>
              <a:t>(3)</a:t>
            </a:r>
            <a:endParaRPr lang="de-DE" sz="1100" dirty="0"/>
          </a:p>
          <a:p>
            <a:pPr marL="171450" lvl="2" indent="-171450">
              <a:buFont typeface="Arial" panose="020B0604020202020204" pitchFamily="34" charset="0"/>
              <a:buChar char="•"/>
            </a:pPr>
            <a:r>
              <a:rPr lang="de-DE" sz="1100" i="1" dirty="0"/>
              <a:t>Es muss ein System geben, dass jede Änderung zur Nachverfolgung bereitstellt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2221560"/>
            <a:ext cx="10690920" cy="374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600" b="1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Überlegungen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Übersichtlich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Einfach zu Bedienen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Wichtigste Funktionen leicht erreichbar – Logout und Benachrichtigungen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sowie die Zeitübersicht und Kommen/ Gehen Buttons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Hamburger Menü für Spracheinstellungen und Passwortänderung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2492FE-ADA7-EDA9-0D26-AA69DDC5E2B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Benachrichtigungs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6C380532-4E7C-9104-4BEB-6E2F7A1FA09F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4247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allAtOnce"/>
      <p:bldP spid="2" grpId="0"/>
      <p:bldP spid="4" grpId="0"/>
      <p:bldP spid="6" grpId="0"/>
      <p:bldP spid="8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- Login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69955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Initiales Passwort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15401518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-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B5A1CC9-EFC1-5CC5-6A88-881824F7043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0591841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Navigationsbar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</a:t>
            </a:r>
            <a:r>
              <a:rPr lang="de-DE" sz="2000" dirty="0" err="1">
                <a:solidFill>
                  <a:schemeClr val="dk1"/>
                </a:solidFill>
                <a:latin typeface="Calisto MT"/>
              </a:rPr>
              <a:t>Benachrichtigungs</a:t>
            </a:r>
            <a:r>
              <a:rPr lang="de-DE" sz="2000" dirty="0">
                <a:solidFill>
                  <a:schemeClr val="dk1"/>
                </a:solidFill>
                <a:latin typeface="Calisto MT"/>
              </a:rPr>
              <a:t>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55521714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Benachrichtigungen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1200073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Wireframes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Aufgetretene Probleme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Lessons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Learned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Hamburger Menü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E39C083C-51AA-2CFE-465C-C0A364BA1CF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5821610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573144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6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Qualitätssicherung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lvl="1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In diesem Projekt händisch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>
                <a:solidFill>
                  <a:schemeClr val="dk1"/>
                </a:solidFill>
                <a:latin typeface="Calisto MT"/>
              </a:rPr>
              <a:t>In produktiv Umgebungen oftmals auch automatisiert mit sogenannten Unit Test</a:t>
            </a: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lvl="1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Tracking der Aufgaben jeder einzelnen Person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dirty="0">
                <a:solidFill>
                  <a:schemeClr val="dk1"/>
                </a:solidFill>
                <a:latin typeface="Calisto MT"/>
              </a:rPr>
              <a:t>Angefangen mit Jira, Wechsel zu </a:t>
            </a:r>
            <a:r>
              <a:rPr lang="de-DE" sz="1800" dirty="0" err="1">
                <a:solidFill>
                  <a:schemeClr val="dk1"/>
                </a:solidFill>
                <a:latin typeface="Calisto MT"/>
                <a:hlinkClick r:id="rId3"/>
              </a:rPr>
              <a:t>Trello</a:t>
            </a:r>
            <a:r>
              <a:rPr lang="de-DE" sz="1800" dirty="0">
                <a:solidFill>
                  <a:schemeClr val="dk1"/>
                </a:solidFill>
                <a:latin typeface="Calisto MT"/>
              </a:rPr>
              <a:t> 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53863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3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7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Risikomanagement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3680" cy="335280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FC69A-8E0F-C635-1FD6-226973E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1F8A205-8853-9C90-FA6C-DB8D3E517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01363"/>
              </p:ext>
            </p:extLst>
          </p:nvPr>
        </p:nvGraphicFramePr>
        <p:xfrm>
          <a:off x="800520" y="1696453"/>
          <a:ext cx="10590960" cy="424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376875387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805869292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20791206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071083249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430656"/>
                    </a:ext>
                  </a:extLst>
                </a:gridCol>
              </a:tblGrid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Was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Wie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7676"/>
                  </a:ext>
                </a:extLst>
              </a:tr>
              <a:tr h="1053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Ergebnisse Sprints, Wichtige Entscheidungen, Dokumenationen, Zeitplanänderungen, Product-Backlog Änderungen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wöchentlich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026942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Software, potenzielle Änderungen am Product Backlog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alle zwei Wochen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154469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Geänderte Software-Anforderungen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838855"/>
                  </a:ext>
                </a:extLst>
              </a:tr>
              <a:tr h="781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Änderungen an der API, wesentliche Änderungen am Source Code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960447"/>
                  </a:ext>
                </a:extLst>
              </a:tr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IT-Security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Sicherheit im Projekt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Scrum-Master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498187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Mitarbeiter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Newsletter über den aktuellen Stand der Software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Product-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00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5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338957F-6A22-4B9E-239A-FD34E3C8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71572"/>
              </p:ext>
            </p:extLst>
          </p:nvPr>
        </p:nvGraphicFramePr>
        <p:xfrm>
          <a:off x="5073012" y="1759557"/>
          <a:ext cx="5973260" cy="418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52">
                  <a:extLst>
                    <a:ext uri="{9D8B030D-6E8A-4147-A177-3AD203B41FA5}">
                      <a16:colId xmlns:a16="http://schemas.microsoft.com/office/drawing/2014/main" val="4150272577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813175776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124637877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400269930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296457708"/>
                    </a:ext>
                  </a:extLst>
                </a:gridCol>
              </a:tblGrid>
              <a:tr h="511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Art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Inhalt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816854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IT-Software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Präsentation, Demo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API und Source Code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bei Release,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für neue Software-Entwickler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Bei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 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973432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Schulung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Hardware und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nach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Vor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259550"/>
                  </a:ext>
                </a:extLst>
              </a:tr>
              <a:tr h="585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im Quartal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 / Scrum 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54763"/>
                  </a:ext>
                </a:extLst>
              </a:tr>
              <a:tr h="70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Control-Panel, Source Code,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Bedarf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Master, Entwickler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7647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3F9813-857E-B452-4887-5FB468DBF3EC}"/>
              </a:ext>
            </a:extLst>
          </p:cNvPr>
          <p:cNvSpPr txBox="1"/>
          <p:nvPr/>
        </p:nvSpPr>
        <p:spPr>
          <a:xfrm>
            <a:off x="1374328" y="2512750"/>
            <a:ext cx="26259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Grundschulung:</a:t>
            </a:r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der Sprache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des Passworts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62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 dirty="0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Unsere Webseite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Control Panel</a:t>
            </a:r>
            <a:endParaRPr lang="de-DE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17F801BE-E2C6-0ED1-D1E5-6D60141ADF1D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</p:txBody>
      </p:sp>
    </p:spTree>
    <p:extLst>
      <p:ext uri="{BB962C8B-B14F-4D97-AF65-F5344CB8AC3E}">
        <p14:creationId xmlns:p14="http://schemas.microsoft.com/office/powerpoint/2010/main" val="1829405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User Dashboard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Individuelles Passwort setzen</a:t>
            </a:r>
            <a:endParaRPr lang="de-DE" sz="18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Sprachwechsel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Benachrichtigungen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Logout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Wochenübersicht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Kommen/ Gehen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Benutzer mit Arbeitszeit</a:t>
            </a:r>
            <a:endParaRPr lang="de-DE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3118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API-Calls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getNotifications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als JSON-Array alle Benachrichtigungen zurück, die der Nutzer bekommen hat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userKommen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 / </a:t>
            </a: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userGehen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der Nutzer eingeloggt wurde, oder nicht.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validate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die Nutzername/Passwort Kombination korrekt war.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getUser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Sammlung von Funktionen, die Informationen über den Nutzer zurück geben.</a:t>
            </a:r>
          </a:p>
        </p:txBody>
      </p:sp>
    </p:spTree>
    <p:extLst>
      <p:ext uri="{BB962C8B-B14F-4D97-AF65-F5344CB8AC3E}">
        <p14:creationId xmlns:p14="http://schemas.microsoft.com/office/powerpoint/2010/main" val="239485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3F32-F54C-67B7-E8E5-D64FCE0F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40" y="2775420"/>
            <a:ext cx="10690920" cy="1307160"/>
          </a:xfrm>
        </p:spPr>
        <p:txBody>
          <a:bodyPr anchor="ctr"/>
          <a:lstStyle/>
          <a:p>
            <a:pPr algn="ctr"/>
            <a:r>
              <a:rPr lang="de-DE" b="1" dirty="0"/>
              <a:t>Die BBQ GmbH..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1A9B4BE-1393-F4A6-57F3-0660068EDB85}"/>
              </a:ext>
            </a:extLst>
          </p:cNvPr>
          <p:cNvSpPr txBox="1"/>
          <p:nvPr/>
        </p:nvSpPr>
        <p:spPr>
          <a:xfrm>
            <a:off x="7800109" y="3463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106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10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Erweiterungspotenzial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417904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</a:t>
            </a: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Aufgetretene Probleme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12.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Lessons</a:t>
            </a: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Learned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803855953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9AC6DB-CEBB-8DBC-643A-5D0C743B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411586"/>
            <a:ext cx="6186055" cy="46982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1C90F9-F5C5-2DB6-3BC6-471385CB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Projektorganisation – Vorgehensmodell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59F1B3-D430-405C-5DD8-25B4ECA677AB}"/>
              </a:ext>
            </a:extLst>
          </p:cNvPr>
          <p:cNvSpPr txBox="1"/>
          <p:nvPr/>
        </p:nvSpPr>
        <p:spPr>
          <a:xfrm>
            <a:off x="6623379" y="2702670"/>
            <a:ext cx="488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die Anforderungen, bis auf die gegebenen, unklar waren und der Lösungsansatz ebenfalls unklar, haben wir uns für ein agiles Modell entschieden.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2748C-06A4-49BC-74F7-4BC342647816}"/>
              </a:ext>
            </a:extLst>
          </p:cNvPr>
          <p:cNvSpPr txBox="1"/>
          <p:nvPr/>
        </p:nvSpPr>
        <p:spPr>
          <a:xfrm>
            <a:off x="6726477" y="4384110"/>
            <a:ext cx="452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Gewähltes agiles Modell: </a:t>
            </a:r>
            <a:r>
              <a:rPr lang="de-DE" b="1" dirty="0" err="1"/>
              <a:t>Scrum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5C72-F99D-896A-73FC-D56305F31ECE}"/>
              </a:ext>
            </a:extLst>
          </p:cNvPr>
          <p:cNvSpPr txBox="1"/>
          <p:nvPr/>
        </p:nvSpPr>
        <p:spPr>
          <a:xfrm>
            <a:off x="851770" y="6275540"/>
            <a:ext cx="9895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Quelle: Projektmanagement – Foliensatz 1, S. 19</a:t>
            </a:r>
          </a:p>
        </p:txBody>
      </p:sp>
    </p:spTree>
    <p:extLst>
      <p:ext uri="{BB962C8B-B14F-4D97-AF65-F5344CB8AC3E}">
        <p14:creationId xmlns:p14="http://schemas.microsoft.com/office/powerpoint/2010/main" val="19012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Chevron 2">
            <a:extLst>
              <a:ext uri="{FF2B5EF4-FFF2-40B4-BE49-F238E27FC236}">
                <a16:creationId xmlns:a16="http://schemas.microsoft.com/office/drawing/2014/main" id="{25B3F955-2B8E-DB45-A12D-3DF0824F287F}"/>
              </a:ext>
            </a:extLst>
          </p:cNvPr>
          <p:cNvSpPr/>
          <p:nvPr/>
        </p:nvSpPr>
        <p:spPr>
          <a:xfrm>
            <a:off x="953852" y="2221560"/>
            <a:ext cx="1983319" cy="882256"/>
          </a:xfrm>
          <a:prstGeom prst="chevron">
            <a:avLst/>
          </a:prstGeom>
          <a:solidFill>
            <a:srgbClr val="A5B4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EC7DD2B8-21A1-F7A7-61AB-EA5B95A40182}"/>
              </a:ext>
            </a:extLst>
          </p:cNvPr>
          <p:cNvSpPr/>
          <p:nvPr/>
        </p:nvSpPr>
        <p:spPr>
          <a:xfrm>
            <a:off x="2615408" y="2221560"/>
            <a:ext cx="1983320" cy="882256"/>
          </a:xfrm>
          <a:prstGeom prst="chevron">
            <a:avLst/>
          </a:prstGeom>
          <a:solidFill>
            <a:srgbClr val="687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C8AF5745-CAAC-EB54-CD7B-8AEAA86BB11F}"/>
              </a:ext>
            </a:extLst>
          </p:cNvPr>
          <p:cNvSpPr/>
          <p:nvPr/>
        </p:nvSpPr>
        <p:spPr>
          <a:xfrm>
            <a:off x="4274052" y="2221560"/>
            <a:ext cx="1983320" cy="882256"/>
          </a:xfrm>
          <a:prstGeom prst="chevron">
            <a:avLst/>
          </a:prstGeom>
          <a:solidFill>
            <a:srgbClr val="535C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3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350A67FE-BC2A-77CD-BC85-BB6F07403718}"/>
              </a:ext>
            </a:extLst>
          </p:cNvPr>
          <p:cNvSpPr/>
          <p:nvPr/>
        </p:nvSpPr>
        <p:spPr>
          <a:xfrm>
            <a:off x="5935609" y="2221560"/>
            <a:ext cx="1983320" cy="882256"/>
          </a:xfrm>
          <a:prstGeom prst="chevron">
            <a:avLst/>
          </a:prstGeom>
          <a:solidFill>
            <a:srgbClr val="4236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4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2555B320-D0C6-E98F-F522-579670EF7DAA}"/>
              </a:ext>
            </a:extLst>
          </p:cNvPr>
          <p:cNvSpPr/>
          <p:nvPr/>
        </p:nvSpPr>
        <p:spPr>
          <a:xfrm>
            <a:off x="7594253" y="2221560"/>
            <a:ext cx="1983320" cy="882256"/>
          </a:xfrm>
          <a:prstGeom prst="chevron">
            <a:avLst/>
          </a:prstGeom>
          <a:solidFill>
            <a:srgbClr val="5B40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5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31471923-BA78-752F-BB90-9725138E1064}"/>
              </a:ext>
            </a:extLst>
          </p:cNvPr>
          <p:cNvSpPr/>
          <p:nvPr/>
        </p:nvSpPr>
        <p:spPr>
          <a:xfrm>
            <a:off x="9255810" y="2221560"/>
            <a:ext cx="1983320" cy="882256"/>
          </a:xfrm>
          <a:prstGeom prst="chevron">
            <a:avLst/>
          </a:prstGeom>
          <a:solidFill>
            <a:srgbClr val="9885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49F10-B5F3-31FC-B3E2-0653BA27AF58}"/>
              </a:ext>
            </a:extLst>
          </p:cNvPr>
          <p:cNvSpPr txBox="1"/>
          <p:nvPr/>
        </p:nvSpPr>
        <p:spPr>
          <a:xfrm>
            <a:off x="952395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 vollständiger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für die Geschäftsführung (GF), der durch diese abgesegnet werden kann.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48F152-17E7-95B0-0BB8-3156B54258EB}"/>
              </a:ext>
            </a:extLst>
          </p:cNvPr>
          <p:cNvSpPr txBox="1"/>
          <p:nvPr/>
        </p:nvSpPr>
        <p:spPr>
          <a:xfrm>
            <a:off x="2618321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Ersteinschätzung des Projektablaufs, wie viele Phasen, Verbindlichkeiten, Kosten, etc. Soll dienen, um die GF ins Bild zu setzen.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B3C04-5D3D-6249-9DD3-04EBCD67BBFC}"/>
              </a:ext>
            </a:extLst>
          </p:cNvPr>
          <p:cNvSpPr txBox="1"/>
          <p:nvPr/>
        </p:nvSpPr>
        <p:spPr>
          <a:xfrm>
            <a:off x="4271139" y="3198662"/>
            <a:ext cx="154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Eine erste Version der lauffähigen Software. Soll der GF dienen, eventuell am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nochmals nachzubessern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CDCE93-599F-E8D5-4CB6-C9DB13D37687}"/>
              </a:ext>
            </a:extLst>
          </p:cNvPr>
          <p:cNvSpPr txBox="1"/>
          <p:nvPr/>
        </p:nvSpPr>
        <p:spPr>
          <a:xfrm>
            <a:off x="5935609" y="3203543"/>
            <a:ext cx="154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Dokumentation der Funktionen, die innerhalb der Sprints als </a:t>
            </a:r>
            <a:br>
              <a:rPr lang="de-DE" sz="1200" dirty="0">
                <a:cs typeface="Arial" panose="020B0604020202020204" pitchFamily="34" charset="0"/>
              </a:rPr>
            </a:br>
            <a:r>
              <a:rPr lang="de-DE" sz="1200" dirty="0" err="1">
                <a:cs typeface="Arial" panose="020B0604020202020204" pitchFamily="34" charset="0"/>
              </a:rPr>
              <a:t>Increments</a:t>
            </a:r>
            <a:r>
              <a:rPr lang="de-DE" sz="1200" dirty="0">
                <a:cs typeface="Arial" panose="020B0604020202020204" pitchFamily="34" charset="0"/>
              </a:rPr>
              <a:t> umgesetzt wurden. Dient späteren Nutzern zur Nachverfolgung und der GF zur Übersicht, welche Funktionen umgesetzt wurden/verschoben wurden.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8E02F1-0832-BC84-3FD7-B66DFF1E97CD}"/>
              </a:ext>
            </a:extLst>
          </p:cNvPr>
          <p:cNvSpPr txBox="1"/>
          <p:nvPr/>
        </p:nvSpPr>
        <p:spPr>
          <a:xfrm>
            <a:off x="7600079" y="3203543"/>
            <a:ext cx="154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Auswertung der Beurteilung der Testpersonen/Fach-bereiche, damit GF die Übersicht behält.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A8BDB-F513-C5EC-9814-AA913F4E8656}"/>
              </a:ext>
            </a:extLst>
          </p:cNvPr>
          <p:cNvSpPr txBox="1"/>
          <p:nvPr/>
        </p:nvSpPr>
        <p:spPr>
          <a:xfrm>
            <a:off x="9267462" y="3198749"/>
            <a:ext cx="15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Paket mit Anleitungen und allen nötigen Informationen, um mit dem System live zu gehen.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ABBAFF1-2777-7BEA-5AF5-B5E209B1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8324"/>
              </p:ext>
            </p:extLst>
          </p:nvPr>
        </p:nvGraphicFramePr>
        <p:xfrm>
          <a:off x="800520" y="1828027"/>
          <a:ext cx="10590960" cy="411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7129558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844582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807776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60241703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323767037"/>
                    </a:ext>
                  </a:extLst>
                </a:gridCol>
              </a:tblGrid>
              <a:tr h="414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Nummer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Meilenstein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Beschreibung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Datum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Verantwortlich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12703142"/>
                  </a:ext>
                </a:extLst>
              </a:tr>
              <a:tr h="418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Refinement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vorläufig erstellt und bereit für die Review bei der GF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19.12.2024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0706274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M2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Initiale Sprintplanung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 Einschätzung des Projektumfangs getroffen, Sprint-Längen geplant, Ressourcen und Kostenplan erstellt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20.12.2024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04696011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M3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 Review – Increment 1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Erstes funktionsfähiges Product-Increment präsentiert und von GF bewerten lassen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13.01.2025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50605693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M4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Sprint-Review (Release Notes)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Zusammenfassung der entwickelten Features der ersten Sprint-Phase inklusive vollständiger Dokumentation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24.01.2025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3979657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M5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Key-User-Feedback Review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Bewertung der Key-User Erfahrungen aus Sprint 6 für Anpassungen am Product-Backlog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25.04.2025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7522813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M6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Go-Live / Product Increment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Lieferung des finalen Produkts mit vollständiger Dokumentation für den operativen Einsatz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offen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1301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Anforderungsanalyse</a:t>
            </a:r>
            <a:br>
              <a:rPr dirty="0"/>
            </a:b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und Stakeholder</a:t>
            </a:r>
            <a:endParaRPr lang="de-DE" b="0" u="none" strike="noStrike" dirty="0">
              <a:solidFill>
                <a:schemeClr val="dk1"/>
              </a:solidFill>
              <a:effectLst/>
              <a:uFillTx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1472</Words>
  <Application>Microsoft Office PowerPoint</Application>
  <PresentationFormat>Breitbild</PresentationFormat>
  <Paragraphs>391</Paragraphs>
  <Slides>33</Slides>
  <Notes>4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3" baseType="lpstr">
      <vt:lpstr>Aptos</vt:lpstr>
      <vt:lpstr>Aptos Narrow</vt:lpstr>
      <vt:lpstr>Arial</vt:lpstr>
      <vt:lpstr>Calisto MT</vt:lpstr>
      <vt:lpstr>Liberation Serif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Die BBQ GmbH..</vt:lpstr>
      <vt:lpstr>1. Verwendete Tools</vt:lpstr>
      <vt:lpstr>2. Projektorganisation – Vorgehensmodell</vt:lpstr>
      <vt:lpstr>2. Projektorganisation - Teamaufteilung</vt:lpstr>
      <vt:lpstr>2. Projektorganisation - Liefergegenstände</vt:lpstr>
      <vt:lpstr>2. Projektorganisation - Meilensteine</vt:lpstr>
      <vt:lpstr>3. Anforderungsanalyse und Stakeholder</vt:lpstr>
      <vt:lpstr>3. Anforderungsanalyse und Stakeholder</vt:lpstr>
      <vt:lpstr>4. Zeitplanung und Budgetanalyse</vt:lpstr>
      <vt:lpstr>4. Zeitplanung und Budgetanalyse</vt:lpstr>
      <vt:lpstr>5. Wireframes</vt:lpstr>
      <vt:lpstr>5. Wireframes – User Dashboard</vt:lpstr>
      <vt:lpstr>5. Wireframes - Login</vt:lpstr>
      <vt:lpstr>5. Wireframes – Initiales Passwort</vt:lpstr>
      <vt:lpstr>5. Wireframes - User Dashboard</vt:lpstr>
      <vt:lpstr>5. Wireframes – Navigationsbar</vt:lpstr>
      <vt:lpstr>5. Wireframes – Benachrichtigungen</vt:lpstr>
      <vt:lpstr>5. Wireframes – Hamburger Menü</vt:lpstr>
      <vt:lpstr>5. Wireframes – Control Panel</vt:lpstr>
      <vt:lpstr>6. Qualitätssicherung</vt:lpstr>
      <vt:lpstr>7. Risikomanagement</vt:lpstr>
      <vt:lpstr>8. Schulungs-/Kommunikationskonzept</vt:lpstr>
      <vt:lpstr>8. Schulungs-/Kommunikationskonzept</vt:lpstr>
      <vt:lpstr>9. Live Demo</vt:lpstr>
      <vt:lpstr>9. Live Demo – Control Panel</vt:lpstr>
      <vt:lpstr>9. Live Demo – User Dashboard</vt:lpstr>
      <vt:lpstr>9. Live Demo – API-Calls</vt:lpstr>
      <vt:lpstr>10. Erweiterungspotenzial</vt:lpstr>
      <vt:lpstr>11. Aufgetretene Probleme</vt:lpstr>
      <vt:lpstr>12.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Manuel Lutz</cp:lastModifiedBy>
  <cp:revision>78</cp:revision>
  <dcterms:created xsi:type="dcterms:W3CDTF">2025-05-26T14:51:35Z</dcterms:created>
  <dcterms:modified xsi:type="dcterms:W3CDTF">2025-06-13T06:25:58Z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