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svg" ContentType="image/sv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9.svg" ContentType="image/svg"/>
  <Override PartName="/ppt/media/image20.svg" ContentType="image/sv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82" r:id="rId6"/>
    <p:sldId id="260" r:id="rId7"/>
    <p:sldId id="261" r:id="rId8"/>
    <p:sldId id="270" r:id="rId9"/>
    <p:sldId id="271" r:id="rId10"/>
    <p:sldId id="272" r:id="rId11"/>
    <p:sldId id="262" r:id="rId12"/>
    <p:sldId id="286" r:id="rId13"/>
    <p:sldId id="269" r:id="rId14"/>
    <p:sldId id="273" r:id="rId15"/>
    <p:sldId id="274" r:id="rId16"/>
    <p:sldId id="283" r:id="rId17"/>
    <p:sldId id="287" r:id="rId18"/>
    <p:sldId id="276" r:id="rId19"/>
    <p:sldId id="277" r:id="rId20"/>
    <p:sldId id="278" r:id="rId21"/>
    <p:sldId id="284" r:id="rId22"/>
    <p:sldId id="279" r:id="rId23"/>
    <p:sldId id="275" r:id="rId24"/>
    <p:sldId id="280" r:id="rId25"/>
    <p:sldId id="281" r:id="rId26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4"/>
    <p:restoredTop sz="96489"/>
  </p:normalViewPr>
  <p:slideViewPr>
    <p:cSldViewPr snapToGrid="0">
      <p:cViewPr>
        <p:scale>
          <a:sx n="106" d="100"/>
          <a:sy n="106" d="100"/>
        </p:scale>
        <p:origin x="9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Datenbank-Installation</c:v>
                </c:pt>
              </c:strCache>
            </c:strRef>
          </c:tx>
          <c:spPr>
            <a:solidFill>
              <a:srgbClr val="734B67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0</c:f>
              <c:numCache>
                <c:formatCode>#,##0.00" 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A0-ED41-AE22-972000134D98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Entwicklungssupport (1 Jahr)</c:v>
                </c:pt>
              </c:strCache>
            </c:strRef>
          </c:tx>
          <c:spPr>
            <a:solidFill>
              <a:srgbClr val="959EBB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1</c:f>
              <c:numCache>
                <c:formatCode>#,##0.00" €"</c:formatCode>
                <c:ptCount val="1"/>
                <c:pt idx="0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A0-ED41-AE22-972000134D98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Hardware Kosten</c:v>
                </c:pt>
              </c:strCache>
            </c:strRef>
          </c:tx>
          <c:spPr>
            <a:solidFill>
              <a:srgbClr val="596781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2</c:f>
              <c:numCache>
                <c:formatCode>#,##0.00" €"</c:formatCode>
                <c:ptCount val="1"/>
                <c:pt idx="0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A0-ED41-AE22-972000134D98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Projektplanung</c:v>
                </c:pt>
              </c:strCache>
            </c:strRef>
          </c:tx>
          <c:spPr>
            <a:solidFill>
              <a:srgbClr val="7F6E8C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3</c:f>
              <c:numCache>
                <c:formatCode>#,##0.00" €"</c:formatCode>
                <c:ptCount val="1"/>
                <c:pt idx="0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A0-ED41-AE22-972000134D98}"/>
            </c:ext>
          </c:extLst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Puffer</c:v>
                </c:pt>
              </c:strCache>
            </c:strRef>
          </c:tx>
          <c:spPr>
            <a:solidFill>
              <a:srgbClr val="DB9A8F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4</c:f>
              <c:numCache>
                <c:formatCode>#,##0.00" 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A0-ED41-AE22-972000134D98}"/>
            </c:ext>
          </c:extLst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Schulungsmaterial</c:v>
                </c:pt>
              </c:strCache>
            </c:strRef>
          </c:tx>
          <c:spPr>
            <a:solidFill>
              <a:srgbClr val="C29AB1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5</c:f>
              <c:numCache>
                <c:formatCode>#,##0.00" 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7A0-ED41-AE22-972000134D98}"/>
            </c:ext>
          </c:extLst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Scrum-Master Gehalt</c:v>
                </c:pt>
              </c:strCache>
            </c:strRef>
          </c:tx>
          <c:spPr>
            <a:solidFill>
              <a:srgbClr val="452D3E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6</c:f>
              <c:numCache>
                <c:formatCode>#,##0.00" €"</c:formatCode>
                <c:ptCount val="1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A0-ED41-AE22-972000134D98}"/>
            </c:ext>
          </c:extLst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Software-Installation</c:v>
                </c:pt>
              </c:strCache>
            </c:strRef>
          </c:tx>
          <c:spPr>
            <a:solidFill>
              <a:srgbClr val="4F597B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7</c:f>
              <c:numCache>
                <c:formatCode>#,##0.00" 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7A0-ED41-AE22-972000134D98}"/>
            </c:ext>
          </c:extLst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Wartung Hardware (1 Jahr)</c:v>
                </c:pt>
              </c:strCache>
            </c:strRef>
          </c:tx>
          <c:spPr>
            <a:solidFill>
              <a:srgbClr val="353E4D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8</c:f>
              <c:numCache>
                <c:formatCode>#,##0.00" €"</c:formatCode>
                <c:ptCount val="1"/>
                <c:pt idx="0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A0-ED41-AE22-972000134D98}"/>
            </c:ext>
          </c:extLst>
        </c:ser>
        <c:ser>
          <c:idx val="9"/>
          <c:order val="9"/>
          <c:tx>
            <c:strRef>
              <c:f>label 9</c:f>
              <c:strCache>
                <c:ptCount val="1"/>
                <c:pt idx="0">
                  <c:v>Developer Gehalt</c:v>
                </c:pt>
              </c:strCache>
            </c:strRef>
          </c:tx>
          <c:spPr>
            <a:solidFill>
              <a:srgbClr val="4C4254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9</c:f>
              <c:numCache>
                <c:formatCode>#,##0.00" €"</c:formatCode>
                <c:ptCount val="1"/>
                <c:pt idx="0">
                  <c:v>48000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7A0-ED41-AE22-972000134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96628"/>
        <c:axId val="25769073"/>
      </c:barChart>
      <c:catAx>
        <c:axId val="765966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769073"/>
        <c:crosses val="autoZero"/>
        <c:auto val="1"/>
        <c:lblAlgn val="ctr"/>
        <c:lblOffset val="100"/>
        <c:noMultiLvlLbl val="0"/>
      </c:catAx>
      <c:valAx>
        <c:axId val="2576907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#,##0.00&quot; €&quot;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sz="900" b="0" u="none" strike="noStrike">
                <a:solidFill>
                  <a:srgbClr val="595959"/>
                </a:solidFill>
                <a:uFillTx/>
                <a:latin typeface="Calisto MT"/>
              </a:defRPr>
            </a:pPr>
            <a:endParaRPr lang="de-DE"/>
          </a:p>
        </c:txPr>
        <c:crossAx val="76596628"/>
        <c:crosses val="autoZero"/>
        <c:crossBetween val="between"/>
      </c:valAx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900" b="0" u="none" strike="noStrike">
              <a:solidFill>
                <a:srgbClr val="595959"/>
              </a:solidFill>
              <a:uFillTx/>
              <a:latin typeface="Calisto MT"/>
            </a:defRPr>
          </a:pPr>
          <a:endParaRPr lang="de-DE"/>
        </a:p>
      </c:txPr>
    </c:legend>
    <c:plotVisOnly val="1"/>
    <c:dispBlanksAs val="gap"/>
    <c:showDLblsOverMax val="1"/>
  </c:chart>
  <c:spPr>
    <a:noFill/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Kostenhöhe</c:v>
                </c:pt>
              </c:strCache>
            </c:strRef>
          </c:tx>
          <c:spPr>
            <a:solidFill>
              <a:srgbClr val="734B67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734B67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1-6D28-4342-90B6-7F559B24671C}"/>
              </c:ext>
            </c:extLst>
          </c:dPt>
          <c:dPt>
            <c:idx val="1"/>
            <c:bubble3D val="0"/>
            <c:spPr>
              <a:solidFill>
                <a:srgbClr val="959EBB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3-6D28-4342-90B6-7F559B24671C}"/>
              </c:ext>
            </c:extLst>
          </c:dPt>
          <c:dPt>
            <c:idx val="2"/>
            <c:bubble3D val="0"/>
            <c:spPr>
              <a:solidFill>
                <a:srgbClr val="596781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5-6D28-4342-90B6-7F559B24671C}"/>
              </c:ext>
            </c:extLst>
          </c:dPt>
          <c:dPt>
            <c:idx val="3"/>
            <c:bubble3D val="0"/>
            <c:spPr>
              <a:solidFill>
                <a:srgbClr val="7F6E8C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7-6D28-4342-90B6-7F559B24671C}"/>
              </c:ext>
            </c:extLst>
          </c:dPt>
          <c:dPt>
            <c:idx val="4"/>
            <c:bubble3D val="0"/>
            <c:spPr>
              <a:solidFill>
                <a:srgbClr val="DB9A8F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9-6D28-4342-90B6-7F559B24671C}"/>
              </c:ext>
            </c:extLst>
          </c:dPt>
          <c:dPt>
            <c:idx val="5"/>
            <c:bubble3D val="0"/>
            <c:spPr>
              <a:solidFill>
                <a:srgbClr val="C29AB1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B-6D28-4342-90B6-7F559B24671C}"/>
              </c:ext>
            </c:extLst>
          </c:dPt>
          <c:dPt>
            <c:idx val="6"/>
            <c:bubble3D val="0"/>
            <c:spPr>
              <a:solidFill>
                <a:srgbClr val="452D3E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D-6D28-4342-90B6-7F559B24671C}"/>
              </c:ext>
            </c:extLst>
          </c:dPt>
          <c:dPt>
            <c:idx val="7"/>
            <c:bubble3D val="0"/>
            <c:spPr>
              <a:solidFill>
                <a:srgbClr val="4F597B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F-6D28-4342-90B6-7F559B24671C}"/>
              </c:ext>
            </c:extLst>
          </c:dPt>
          <c:dPt>
            <c:idx val="8"/>
            <c:bubble3D val="0"/>
            <c:spPr>
              <a:solidFill>
                <a:srgbClr val="353E4D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11-6D28-4342-90B6-7F559B24671C}"/>
              </c:ext>
            </c:extLst>
          </c:dPt>
          <c:dPt>
            <c:idx val="9"/>
            <c:bubble3D val="0"/>
            <c:spPr>
              <a:solidFill>
                <a:srgbClr val="4C4254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13-6D28-4342-90B6-7F559B24671C}"/>
              </c:ext>
            </c:extLst>
          </c:dPt>
          <c:dLbls>
            <c:dLbl>
              <c:idx val="0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1-6D28-4342-90B6-7F559B24671C}"/>
                </c:ext>
              </c:extLst>
            </c:dLbl>
            <c:dLbl>
              <c:idx val="1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3-6D28-4342-90B6-7F559B24671C}"/>
                </c:ext>
              </c:extLst>
            </c:dLbl>
            <c:dLbl>
              <c:idx val="2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5-6D28-4342-90B6-7F559B24671C}"/>
                </c:ext>
              </c:extLst>
            </c:dLbl>
            <c:dLbl>
              <c:idx val="3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7-6D28-4342-90B6-7F559B24671C}"/>
                </c:ext>
              </c:extLst>
            </c:dLbl>
            <c:dLbl>
              <c:idx val="4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9-6D28-4342-90B6-7F559B24671C}"/>
                </c:ext>
              </c:extLst>
            </c:dLbl>
            <c:dLbl>
              <c:idx val="5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B-6D28-4342-90B6-7F559B24671C}"/>
                </c:ext>
              </c:extLst>
            </c:dLbl>
            <c:dLbl>
              <c:idx val="6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D-6D28-4342-90B6-7F559B24671C}"/>
                </c:ext>
              </c:extLst>
            </c:dLbl>
            <c:dLbl>
              <c:idx val="7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F-6D28-4342-90B6-7F559B24671C}"/>
                </c:ext>
              </c:extLst>
            </c:dLbl>
            <c:dLbl>
              <c:idx val="8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11-6D28-4342-90B6-7F559B24671C}"/>
                </c:ext>
              </c:extLst>
            </c:dLbl>
            <c:dLbl>
              <c:idx val="9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13-6D28-4342-90B6-7F559B2467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1"/>
            <c:separator>
</c:separator>
            <c:showLeaderLines val="1"/>
            <c:leaderLines>
              <c:spPr>
                <a:ln w="9360">
                  <a:solidFill>
                    <a:srgbClr val="A6A6A6"/>
                  </a:solidFill>
                </a:ln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10"/>
                <c:pt idx="0">
                  <c:v>Projektplanung</c:v>
                </c:pt>
                <c:pt idx="1">
                  <c:v>Scrum-Master Gehalt</c:v>
                </c:pt>
                <c:pt idx="2">
                  <c:v>Developer Gehalt</c:v>
                </c:pt>
                <c:pt idx="3">
                  <c:v>Hardware Kosten</c:v>
                </c:pt>
                <c:pt idx="4">
                  <c:v>Software-Installation</c:v>
                </c:pt>
                <c:pt idx="5">
                  <c:v>Datenbank-Installation</c:v>
                </c:pt>
                <c:pt idx="6">
                  <c:v>Wartung Hardware (1 Jahr)</c:v>
                </c:pt>
                <c:pt idx="7">
                  <c:v>Entwicklungssupport (1 Jahr)</c:v>
                </c:pt>
                <c:pt idx="8">
                  <c:v>Schulungsmaterial</c:v>
                </c:pt>
                <c:pt idx="9">
                  <c:v>Puffer</c:v>
                </c:pt>
              </c:strCache>
            </c:strRef>
          </c:cat>
          <c:val>
            <c:numRef>
              <c:f>0</c:f>
              <c:numCache>
                <c:formatCode>#,##0.00" €"</c:formatCode>
                <c:ptCount val="10"/>
                <c:pt idx="0">
                  <c:v>6000</c:v>
                </c:pt>
                <c:pt idx="1">
                  <c:v>30000</c:v>
                </c:pt>
                <c:pt idx="2">
                  <c:v>48000</c:v>
                </c:pt>
                <c:pt idx="3">
                  <c:v>3000</c:v>
                </c:pt>
                <c:pt idx="4">
                  <c:v>1000</c:v>
                </c:pt>
                <c:pt idx="5">
                  <c:v>500</c:v>
                </c:pt>
                <c:pt idx="6">
                  <c:v>12000</c:v>
                </c:pt>
                <c:pt idx="7">
                  <c:v>18000</c:v>
                </c:pt>
                <c:pt idx="8">
                  <c:v>500</c:v>
                </c:pt>
                <c:pt idx="9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D28-4342-90B6-7F559B246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</c:spPr>
    </c:plotArea>
    <c:plotVisOnly val="1"/>
    <c:dispBlanksAs val="gap"/>
    <c:showDLblsOverMax val="1"/>
  </c:chart>
  <c:spPr>
    <a:noFill/>
    <a:ln w="0">
      <a:noFill/>
    </a:ln>
  </c:spPr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3F9C8-0D14-4932-BE94-A7F13B009F2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54C9C5-6378-4292-9D45-A1D9772866C6}">
      <dgm:prSet/>
      <dgm:spPr/>
      <dgm:t>
        <a:bodyPr/>
        <a:lstStyle/>
        <a:p>
          <a:r>
            <a:rPr lang="de-DE"/>
            <a:t>Scrum eher ungeeignet</a:t>
          </a:r>
          <a:endParaRPr lang="en-US"/>
        </a:p>
      </dgm:t>
    </dgm:pt>
    <dgm:pt modelId="{0E54A194-F220-49A4-9AB7-AC49B6B2E87A}" type="parTrans" cxnId="{D07360C2-4EBE-4227-AB10-0EB7C1AE4A82}">
      <dgm:prSet/>
      <dgm:spPr/>
      <dgm:t>
        <a:bodyPr/>
        <a:lstStyle/>
        <a:p>
          <a:endParaRPr lang="en-US"/>
        </a:p>
      </dgm:t>
    </dgm:pt>
    <dgm:pt modelId="{C9499071-68EE-43A5-984F-38F9440EE6FE}" type="sibTrans" cxnId="{D07360C2-4EBE-4227-AB10-0EB7C1AE4A82}">
      <dgm:prSet/>
      <dgm:spPr/>
      <dgm:t>
        <a:bodyPr/>
        <a:lstStyle/>
        <a:p>
          <a:endParaRPr lang="en-US"/>
        </a:p>
      </dgm:t>
    </dgm:pt>
    <dgm:pt modelId="{D88A8E71-1374-4843-AB47-0FBF0837DBD5}">
      <dgm:prSet/>
      <dgm:spPr/>
      <dgm:t>
        <a:bodyPr/>
        <a:lstStyle/>
        <a:p>
          <a:r>
            <a:rPr lang="de-DE"/>
            <a:t>Testing aktiver mit einbeziehen</a:t>
          </a:r>
          <a:endParaRPr lang="en-US"/>
        </a:p>
      </dgm:t>
    </dgm:pt>
    <dgm:pt modelId="{35FE0322-5570-4D4A-A41D-173BDCBAA7AD}" type="parTrans" cxnId="{41A0DA5A-173D-4022-AB36-BB601DC740DF}">
      <dgm:prSet/>
      <dgm:spPr/>
      <dgm:t>
        <a:bodyPr/>
        <a:lstStyle/>
        <a:p>
          <a:endParaRPr lang="en-US"/>
        </a:p>
      </dgm:t>
    </dgm:pt>
    <dgm:pt modelId="{CCF2105A-E09B-4644-9285-63EA6F8DE0C7}" type="sibTrans" cxnId="{41A0DA5A-173D-4022-AB36-BB601DC740DF}">
      <dgm:prSet/>
      <dgm:spPr/>
      <dgm:t>
        <a:bodyPr/>
        <a:lstStyle/>
        <a:p>
          <a:endParaRPr lang="en-US"/>
        </a:p>
      </dgm:t>
    </dgm:pt>
    <dgm:pt modelId="{9AC4A53C-100B-49F6-B210-CD00B1A47AE6}">
      <dgm:prSet/>
      <dgm:spPr/>
      <dgm:t>
        <a:bodyPr/>
        <a:lstStyle/>
        <a:p>
          <a:r>
            <a:rPr lang="de-DE"/>
            <a:t>Mehr Personal Sicherheit </a:t>
          </a:r>
          <a:endParaRPr lang="en-US"/>
        </a:p>
      </dgm:t>
    </dgm:pt>
    <dgm:pt modelId="{CAB93EBA-883B-4625-9404-2BB75E533ACB}" type="parTrans" cxnId="{3E6E5519-BE94-47C6-9A1A-73DDBA163C80}">
      <dgm:prSet/>
      <dgm:spPr/>
      <dgm:t>
        <a:bodyPr/>
        <a:lstStyle/>
        <a:p>
          <a:endParaRPr lang="en-US"/>
        </a:p>
      </dgm:t>
    </dgm:pt>
    <dgm:pt modelId="{86C4A3A6-6DEB-4466-88DA-C5AF0A82418E}" type="sibTrans" cxnId="{3E6E5519-BE94-47C6-9A1A-73DDBA163C80}">
      <dgm:prSet/>
      <dgm:spPr/>
      <dgm:t>
        <a:bodyPr/>
        <a:lstStyle/>
        <a:p>
          <a:endParaRPr lang="en-US"/>
        </a:p>
      </dgm:t>
    </dgm:pt>
    <dgm:pt modelId="{E98E000E-2717-47D3-8394-64F60AB082B0}" type="pres">
      <dgm:prSet presAssocID="{BBE3F9C8-0D14-4932-BE94-A7F13B009F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156CC3-F879-417D-91C0-B01E9D3CBADA}" type="pres">
      <dgm:prSet presAssocID="{7354C9C5-6378-4292-9D45-A1D9772866C6}" presName="hierRoot1" presStyleCnt="0"/>
      <dgm:spPr/>
    </dgm:pt>
    <dgm:pt modelId="{F51FD4F0-72E4-44FE-93A6-67471A6700FD}" type="pres">
      <dgm:prSet presAssocID="{7354C9C5-6378-4292-9D45-A1D9772866C6}" presName="composite" presStyleCnt="0"/>
      <dgm:spPr/>
    </dgm:pt>
    <dgm:pt modelId="{70AD3ADF-8FF9-4979-BF91-5AD77B56A049}" type="pres">
      <dgm:prSet presAssocID="{7354C9C5-6378-4292-9D45-A1D9772866C6}" presName="background" presStyleLbl="node0" presStyleIdx="0" presStyleCnt="3"/>
      <dgm:spPr/>
    </dgm:pt>
    <dgm:pt modelId="{38663C80-C983-4805-A4D8-094535DC8539}" type="pres">
      <dgm:prSet presAssocID="{7354C9C5-6378-4292-9D45-A1D9772866C6}" presName="text" presStyleLbl="fgAcc0" presStyleIdx="0" presStyleCnt="3">
        <dgm:presLayoutVars>
          <dgm:chPref val="3"/>
        </dgm:presLayoutVars>
      </dgm:prSet>
      <dgm:spPr/>
    </dgm:pt>
    <dgm:pt modelId="{E4F7E751-16B8-43EF-8205-03C62890B92D}" type="pres">
      <dgm:prSet presAssocID="{7354C9C5-6378-4292-9D45-A1D9772866C6}" presName="hierChild2" presStyleCnt="0"/>
      <dgm:spPr/>
    </dgm:pt>
    <dgm:pt modelId="{4051F217-3EEC-486C-9718-832AAF654014}" type="pres">
      <dgm:prSet presAssocID="{D88A8E71-1374-4843-AB47-0FBF0837DBD5}" presName="hierRoot1" presStyleCnt="0"/>
      <dgm:spPr/>
    </dgm:pt>
    <dgm:pt modelId="{FBD3207A-07F5-425A-A56D-7C25EC8BA080}" type="pres">
      <dgm:prSet presAssocID="{D88A8E71-1374-4843-AB47-0FBF0837DBD5}" presName="composite" presStyleCnt="0"/>
      <dgm:spPr/>
    </dgm:pt>
    <dgm:pt modelId="{1602D753-0A2A-4664-906C-1E8B679210E1}" type="pres">
      <dgm:prSet presAssocID="{D88A8E71-1374-4843-AB47-0FBF0837DBD5}" presName="background" presStyleLbl="node0" presStyleIdx="1" presStyleCnt="3"/>
      <dgm:spPr/>
    </dgm:pt>
    <dgm:pt modelId="{49F1E05F-09A6-4387-A8B1-6B7F57CF7E12}" type="pres">
      <dgm:prSet presAssocID="{D88A8E71-1374-4843-AB47-0FBF0837DBD5}" presName="text" presStyleLbl="fgAcc0" presStyleIdx="1" presStyleCnt="3">
        <dgm:presLayoutVars>
          <dgm:chPref val="3"/>
        </dgm:presLayoutVars>
      </dgm:prSet>
      <dgm:spPr/>
    </dgm:pt>
    <dgm:pt modelId="{CFE88518-A528-4730-B389-C40D522AA8A7}" type="pres">
      <dgm:prSet presAssocID="{D88A8E71-1374-4843-AB47-0FBF0837DBD5}" presName="hierChild2" presStyleCnt="0"/>
      <dgm:spPr/>
    </dgm:pt>
    <dgm:pt modelId="{8EB1B41E-4A91-47C5-8A13-4864B8EE4F73}" type="pres">
      <dgm:prSet presAssocID="{9AC4A53C-100B-49F6-B210-CD00B1A47AE6}" presName="hierRoot1" presStyleCnt="0"/>
      <dgm:spPr/>
    </dgm:pt>
    <dgm:pt modelId="{06466257-B804-476A-AC19-D62368986430}" type="pres">
      <dgm:prSet presAssocID="{9AC4A53C-100B-49F6-B210-CD00B1A47AE6}" presName="composite" presStyleCnt="0"/>
      <dgm:spPr/>
    </dgm:pt>
    <dgm:pt modelId="{5FD1654B-2CA7-4B4F-BFDC-404BB2B06524}" type="pres">
      <dgm:prSet presAssocID="{9AC4A53C-100B-49F6-B210-CD00B1A47AE6}" presName="background" presStyleLbl="node0" presStyleIdx="2" presStyleCnt="3"/>
      <dgm:spPr/>
    </dgm:pt>
    <dgm:pt modelId="{30C6DC8E-54FD-40B0-AEEA-C7F89D124740}" type="pres">
      <dgm:prSet presAssocID="{9AC4A53C-100B-49F6-B210-CD00B1A47AE6}" presName="text" presStyleLbl="fgAcc0" presStyleIdx="2" presStyleCnt="3">
        <dgm:presLayoutVars>
          <dgm:chPref val="3"/>
        </dgm:presLayoutVars>
      </dgm:prSet>
      <dgm:spPr/>
    </dgm:pt>
    <dgm:pt modelId="{B7EC7365-D313-4F71-A1BD-02B93077ECC0}" type="pres">
      <dgm:prSet presAssocID="{9AC4A53C-100B-49F6-B210-CD00B1A47AE6}" presName="hierChild2" presStyleCnt="0"/>
      <dgm:spPr/>
    </dgm:pt>
  </dgm:ptLst>
  <dgm:cxnLst>
    <dgm:cxn modelId="{3E6E5519-BE94-47C6-9A1A-73DDBA163C80}" srcId="{BBE3F9C8-0D14-4932-BE94-A7F13B009F25}" destId="{9AC4A53C-100B-49F6-B210-CD00B1A47AE6}" srcOrd="2" destOrd="0" parTransId="{CAB93EBA-883B-4625-9404-2BB75E533ACB}" sibTransId="{86C4A3A6-6DEB-4466-88DA-C5AF0A82418E}"/>
    <dgm:cxn modelId="{2DE1D631-F366-4AAE-B879-E70545780B01}" type="presOf" srcId="{9AC4A53C-100B-49F6-B210-CD00B1A47AE6}" destId="{30C6DC8E-54FD-40B0-AEEA-C7F89D124740}" srcOrd="0" destOrd="0" presId="urn:microsoft.com/office/officeart/2005/8/layout/hierarchy1"/>
    <dgm:cxn modelId="{41A0DA5A-173D-4022-AB36-BB601DC740DF}" srcId="{BBE3F9C8-0D14-4932-BE94-A7F13B009F25}" destId="{D88A8E71-1374-4843-AB47-0FBF0837DBD5}" srcOrd="1" destOrd="0" parTransId="{35FE0322-5570-4D4A-A41D-173BDCBAA7AD}" sibTransId="{CCF2105A-E09B-4644-9285-63EA6F8DE0C7}"/>
    <dgm:cxn modelId="{90C6F48D-9931-4EB1-95F2-981B31F71060}" type="presOf" srcId="{D88A8E71-1374-4843-AB47-0FBF0837DBD5}" destId="{49F1E05F-09A6-4387-A8B1-6B7F57CF7E12}" srcOrd="0" destOrd="0" presId="urn:microsoft.com/office/officeart/2005/8/layout/hierarchy1"/>
    <dgm:cxn modelId="{52B9B0AF-DC22-4EC6-848A-AFC5C5F2354D}" type="presOf" srcId="{7354C9C5-6378-4292-9D45-A1D9772866C6}" destId="{38663C80-C983-4805-A4D8-094535DC8539}" srcOrd="0" destOrd="0" presId="urn:microsoft.com/office/officeart/2005/8/layout/hierarchy1"/>
    <dgm:cxn modelId="{D07360C2-4EBE-4227-AB10-0EB7C1AE4A82}" srcId="{BBE3F9C8-0D14-4932-BE94-A7F13B009F25}" destId="{7354C9C5-6378-4292-9D45-A1D9772866C6}" srcOrd="0" destOrd="0" parTransId="{0E54A194-F220-49A4-9AB7-AC49B6B2E87A}" sibTransId="{C9499071-68EE-43A5-984F-38F9440EE6FE}"/>
    <dgm:cxn modelId="{8973D4C7-2AF8-411D-AD7D-E70DE198AD45}" type="presOf" srcId="{BBE3F9C8-0D14-4932-BE94-A7F13B009F25}" destId="{E98E000E-2717-47D3-8394-64F60AB082B0}" srcOrd="0" destOrd="0" presId="urn:microsoft.com/office/officeart/2005/8/layout/hierarchy1"/>
    <dgm:cxn modelId="{FECFFC6C-EEA0-4C88-B443-6457D75C0708}" type="presParOf" srcId="{E98E000E-2717-47D3-8394-64F60AB082B0}" destId="{AC156CC3-F879-417D-91C0-B01E9D3CBADA}" srcOrd="0" destOrd="0" presId="urn:microsoft.com/office/officeart/2005/8/layout/hierarchy1"/>
    <dgm:cxn modelId="{F0504EA0-CF7B-43B1-AA85-BB6387B3510E}" type="presParOf" srcId="{AC156CC3-F879-417D-91C0-B01E9D3CBADA}" destId="{F51FD4F0-72E4-44FE-93A6-67471A6700FD}" srcOrd="0" destOrd="0" presId="urn:microsoft.com/office/officeart/2005/8/layout/hierarchy1"/>
    <dgm:cxn modelId="{FC769DDF-18B8-4426-9FB4-F3B9C8E2402E}" type="presParOf" srcId="{F51FD4F0-72E4-44FE-93A6-67471A6700FD}" destId="{70AD3ADF-8FF9-4979-BF91-5AD77B56A049}" srcOrd="0" destOrd="0" presId="urn:microsoft.com/office/officeart/2005/8/layout/hierarchy1"/>
    <dgm:cxn modelId="{480513CA-3672-425E-81B3-814CF12B72FB}" type="presParOf" srcId="{F51FD4F0-72E4-44FE-93A6-67471A6700FD}" destId="{38663C80-C983-4805-A4D8-094535DC8539}" srcOrd="1" destOrd="0" presId="urn:microsoft.com/office/officeart/2005/8/layout/hierarchy1"/>
    <dgm:cxn modelId="{73A8A6B3-DF83-485C-B0C0-8140478BAA24}" type="presParOf" srcId="{AC156CC3-F879-417D-91C0-B01E9D3CBADA}" destId="{E4F7E751-16B8-43EF-8205-03C62890B92D}" srcOrd="1" destOrd="0" presId="urn:microsoft.com/office/officeart/2005/8/layout/hierarchy1"/>
    <dgm:cxn modelId="{28573C3B-13F4-4676-9209-8DE205725345}" type="presParOf" srcId="{E98E000E-2717-47D3-8394-64F60AB082B0}" destId="{4051F217-3EEC-486C-9718-832AAF654014}" srcOrd="1" destOrd="0" presId="urn:microsoft.com/office/officeart/2005/8/layout/hierarchy1"/>
    <dgm:cxn modelId="{48929091-D7D0-4E8D-A2D7-8AFA3CC528AC}" type="presParOf" srcId="{4051F217-3EEC-486C-9718-832AAF654014}" destId="{FBD3207A-07F5-425A-A56D-7C25EC8BA080}" srcOrd="0" destOrd="0" presId="urn:microsoft.com/office/officeart/2005/8/layout/hierarchy1"/>
    <dgm:cxn modelId="{C24BFEDC-0A53-4C3F-B0F8-1A9F3A2E6A51}" type="presParOf" srcId="{FBD3207A-07F5-425A-A56D-7C25EC8BA080}" destId="{1602D753-0A2A-4664-906C-1E8B679210E1}" srcOrd="0" destOrd="0" presId="urn:microsoft.com/office/officeart/2005/8/layout/hierarchy1"/>
    <dgm:cxn modelId="{B0B80818-76F7-4DEE-B713-6D7A02901E6B}" type="presParOf" srcId="{FBD3207A-07F5-425A-A56D-7C25EC8BA080}" destId="{49F1E05F-09A6-4387-A8B1-6B7F57CF7E12}" srcOrd="1" destOrd="0" presId="urn:microsoft.com/office/officeart/2005/8/layout/hierarchy1"/>
    <dgm:cxn modelId="{EBDF7B8A-6247-4AEF-847D-5D6FF4D33DAC}" type="presParOf" srcId="{4051F217-3EEC-486C-9718-832AAF654014}" destId="{CFE88518-A528-4730-B389-C40D522AA8A7}" srcOrd="1" destOrd="0" presId="urn:microsoft.com/office/officeart/2005/8/layout/hierarchy1"/>
    <dgm:cxn modelId="{BAE6BB3C-CDE7-4BA4-B38C-7C27BF230633}" type="presParOf" srcId="{E98E000E-2717-47D3-8394-64F60AB082B0}" destId="{8EB1B41E-4A91-47C5-8A13-4864B8EE4F73}" srcOrd="2" destOrd="0" presId="urn:microsoft.com/office/officeart/2005/8/layout/hierarchy1"/>
    <dgm:cxn modelId="{B3EFFDC9-5821-4D34-87D5-CA06015D5A40}" type="presParOf" srcId="{8EB1B41E-4A91-47C5-8A13-4864B8EE4F73}" destId="{06466257-B804-476A-AC19-D62368986430}" srcOrd="0" destOrd="0" presId="urn:microsoft.com/office/officeart/2005/8/layout/hierarchy1"/>
    <dgm:cxn modelId="{D9C27515-C990-407C-948B-A7020EF703A4}" type="presParOf" srcId="{06466257-B804-476A-AC19-D62368986430}" destId="{5FD1654B-2CA7-4B4F-BFDC-404BB2B06524}" srcOrd="0" destOrd="0" presId="urn:microsoft.com/office/officeart/2005/8/layout/hierarchy1"/>
    <dgm:cxn modelId="{513F6899-93AB-473D-917D-D6AC441FED07}" type="presParOf" srcId="{06466257-B804-476A-AC19-D62368986430}" destId="{30C6DC8E-54FD-40B0-AEEA-C7F89D124740}" srcOrd="1" destOrd="0" presId="urn:microsoft.com/office/officeart/2005/8/layout/hierarchy1"/>
    <dgm:cxn modelId="{3864F633-E78C-4D85-AE58-3AF6DAE2EC18}" type="presParOf" srcId="{8EB1B41E-4A91-47C5-8A13-4864B8EE4F73}" destId="{B7EC7365-D313-4F71-A1BD-02B93077EC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D3ADF-8FF9-4979-BF91-5AD77B56A049}">
      <dsp:nvSpPr>
        <dsp:cNvPr id="0" name=""/>
        <dsp:cNvSpPr/>
      </dsp:nvSpPr>
      <dsp:spPr>
        <a:xfrm>
          <a:off x="0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63C80-C983-4805-A4D8-094535DC8539}">
      <dsp:nvSpPr>
        <dsp:cNvPr id="0" name=""/>
        <dsp:cNvSpPr/>
      </dsp:nvSpPr>
      <dsp:spPr>
        <a:xfrm>
          <a:off x="177389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Scrum eher ungeeignet</a:t>
          </a:r>
          <a:endParaRPr lang="en-US" sz="2000" kern="1200"/>
        </a:p>
      </dsp:txBody>
      <dsp:txXfrm>
        <a:off x="207082" y="2311921"/>
        <a:ext cx="1537124" cy="954397"/>
      </dsp:txXfrm>
    </dsp:sp>
    <dsp:sp modelId="{1602D753-0A2A-4664-906C-1E8B679210E1}">
      <dsp:nvSpPr>
        <dsp:cNvPr id="0" name=""/>
        <dsp:cNvSpPr/>
      </dsp:nvSpPr>
      <dsp:spPr>
        <a:xfrm>
          <a:off x="1951289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1E05F-09A6-4387-A8B1-6B7F57CF7E12}">
      <dsp:nvSpPr>
        <dsp:cNvPr id="0" name=""/>
        <dsp:cNvSpPr/>
      </dsp:nvSpPr>
      <dsp:spPr>
        <a:xfrm>
          <a:off x="2128680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Testing aktiver mit einbeziehen</a:t>
          </a:r>
          <a:endParaRPr lang="en-US" sz="2000" kern="1200"/>
        </a:p>
      </dsp:txBody>
      <dsp:txXfrm>
        <a:off x="2158373" y="2311921"/>
        <a:ext cx="1537124" cy="954397"/>
      </dsp:txXfrm>
    </dsp:sp>
    <dsp:sp modelId="{5FD1654B-2CA7-4B4F-BFDC-404BB2B06524}">
      <dsp:nvSpPr>
        <dsp:cNvPr id="0" name=""/>
        <dsp:cNvSpPr/>
      </dsp:nvSpPr>
      <dsp:spPr>
        <a:xfrm>
          <a:off x="3902580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6DC8E-54FD-40B0-AEEA-C7F89D124740}">
      <dsp:nvSpPr>
        <dsp:cNvPr id="0" name=""/>
        <dsp:cNvSpPr/>
      </dsp:nvSpPr>
      <dsp:spPr>
        <a:xfrm>
          <a:off x="4079970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Mehr Personal Sicherheit </a:t>
          </a:r>
          <a:endParaRPr lang="en-US" sz="2000" kern="1200"/>
        </a:p>
      </dsp:txBody>
      <dsp:txXfrm>
        <a:off x="4109663" y="2311921"/>
        <a:ext cx="1537124" cy="954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04160" y="889920"/>
            <a:ext cx="9989280" cy="3598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54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5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6E4D7B-C408-4330-BA69-CA6A5255FD5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Format des Gliederungstextes durch Klicken bearbeiten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Zweite Gliederungsebene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Dritte Gliederungsebene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Vierte Gliederungsebene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Fünfte Gliederungsebene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Sechste Gliederungsebene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Siebte Gliederungsebene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5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04160" y="1069920"/>
            <a:ext cx="4093200" cy="1316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183280" y="1069920"/>
            <a:ext cx="6171840" cy="4790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2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04160" y="2551320"/>
            <a:ext cx="4093200" cy="331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28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29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71" name="PlaceHolder 6"/>
          <p:cNvSpPr>
            <a:spLocks noGrp="1"/>
          </p:cNvSpPr>
          <p:nvPr>
            <p:ph type="sldNum" idx="30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01E6F65-817D-4876-A119-8055C779176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73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04160" y="1066680"/>
            <a:ext cx="4102920" cy="1317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183280" y="1066680"/>
            <a:ext cx="6171840" cy="479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icon to add picture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04160" y="2552760"/>
            <a:ext cx="4102920" cy="3315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dt" idx="31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ftr" idx="32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79" name="PlaceHolder 6"/>
          <p:cNvSpPr>
            <a:spLocks noGrp="1"/>
          </p:cNvSpPr>
          <p:nvPr>
            <p:ph type="sldNum" idx="3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8457A39-21E2-4459-9353-649C61D5C4AE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4BD4FD4-812E-4FE4-BC87-36101612A1FF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15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242280" y="997920"/>
            <a:ext cx="234864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68960" y="997920"/>
            <a:ext cx="847296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7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8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sldNum" idx="9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FE8FEBB-EDA9-4376-AA07-B51B293076C6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2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0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1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2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55BF73-9CBC-4D9B-9954-914D5891DC51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9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15320" y="1709640"/>
            <a:ext cx="1063188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6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15320" y="4589640"/>
            <a:ext cx="1063188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3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4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sldNum" idx="15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1F87E09-D743-4E3C-952E-C26FD07C865A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36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04160" y="2221920"/>
            <a:ext cx="52117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181200" y="2221920"/>
            <a:ext cx="52117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6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17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42" name="PlaceHolder 6"/>
          <p:cNvSpPr>
            <a:spLocks noGrp="1"/>
          </p:cNvSpPr>
          <p:nvPr>
            <p:ph type="sldNum" idx="18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1334BBE-1DC6-44FE-9FCB-1C67BB202C89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4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04160" y="929160"/>
            <a:ext cx="10689120" cy="798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04160" y="1756440"/>
            <a:ext cx="52117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04160" y="2442600"/>
            <a:ext cx="5211720" cy="351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181200" y="1756440"/>
            <a:ext cx="52117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181200" y="2442600"/>
            <a:ext cx="5211720" cy="351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9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 idx="20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2" name="PlaceHolder 8"/>
          <p:cNvSpPr>
            <a:spLocks noGrp="1"/>
          </p:cNvSpPr>
          <p:nvPr>
            <p:ph type="sldNum" idx="21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DAA5725-DBD1-47B5-B8AB-589F410145C9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5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dt" idx="22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ftr" idx="23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sldNum" idx="24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6CE1BC4-DE86-486F-8F30-BA976F99F12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0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1" name="PlaceHolder 1"/>
          <p:cNvSpPr>
            <a:spLocks noGrp="1"/>
          </p:cNvSpPr>
          <p:nvPr>
            <p:ph type="dt" idx="25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ftr" idx="26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sldNum" idx="27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8417121-0A00-4F31-972D-9DCBCE5CA21F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zeitbuchung.it-lutz.com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pic>
        <p:nvPicPr>
          <p:cNvPr id="81" name="Picture 3"/>
          <p:cNvPicPr/>
          <p:nvPr/>
        </p:nvPicPr>
        <p:blipFill>
          <a:blip r:embed="rId2"/>
          <a:srcRect t="5037" b="496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800" y="990720"/>
            <a:ext cx="12188520" cy="474480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35000">
                <a:srgbClr val="000000">
                  <a:alpha val="4100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833480" y="990720"/>
            <a:ext cx="5618520" cy="484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r" defTabSz="914400">
              <a:lnSpc>
                <a:spcPct val="100000"/>
              </a:lnSpc>
              <a:buNone/>
            </a:pPr>
            <a:r>
              <a:rPr lang="de-DE" sz="3800" b="0" u="none" strike="noStrike" cap="all" spc="31">
                <a:solidFill>
                  <a:srgbClr val="FFFFFF"/>
                </a:solidFill>
                <a:effectLst/>
                <a:uFillTx/>
                <a:latin typeface="Univers Condensed"/>
              </a:rPr>
              <a:t>Projektmanagement</a:t>
            </a:r>
            <a:endParaRPr lang="de-DE" sz="3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712720" y="1447920"/>
            <a:ext cx="2368440" cy="407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rgbClr val="FFFFFF"/>
                </a:solidFill>
                <a:effectLst/>
                <a:uFillTx/>
                <a:latin typeface="Calisto MT"/>
              </a:rPr>
              <a:t>Eifrige Otter Zeitbuchung</a:t>
            </a:r>
            <a:endParaRPr lang="de-DE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85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115120" y="1780920"/>
            <a:ext cx="360" cy="339120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4. Zeitplanung und Budgetanalyse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8" name="Grafik 11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93840" y="2968560"/>
            <a:ext cx="11632320" cy="41461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00560" y="2221560"/>
            <a:ext cx="10690920" cy="374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indent="0" algn="ctr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600" b="1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Überlegungen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Übersichtlich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Einfach zu Bedienen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Wichtigste Funktionen leicht erreichbar – Logout und Benachrichtigungen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sowie die Zeitübersicht und Kommen/ Gehen Buttons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Hamburger Menü für Spracheinstellungen und Passwortänderung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rafik 103">
            <a:extLst>
              <a:ext uri="{FF2B5EF4-FFF2-40B4-BE49-F238E27FC236}">
                <a16:creationId xmlns:a16="http://schemas.microsoft.com/office/drawing/2014/main" id="{04C86AA6-B18D-2338-629A-86F54A987B3F}"/>
              </a:ext>
            </a:extLst>
          </p:cNvPr>
          <p:cNvPicPr/>
          <p:nvPr/>
        </p:nvPicPr>
        <p:blipFill>
          <a:blip r:embed="rId2"/>
          <a:srcRect l="124" t="4413" r="847"/>
          <a:stretch/>
        </p:blipFill>
        <p:spPr>
          <a:xfrm>
            <a:off x="5760540" y="1800000"/>
            <a:ext cx="5711040" cy="3897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68D3170-F0A0-E5CF-0000-3F263985B2A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76000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F2492FE-ADA7-EDA9-0D26-AA69DDC5E2B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EFDBF9A-BF5D-071F-6B93-1E0EC33489AE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4A3E3B4-6357-4B1C-CE8C-77FC27D26B34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6BCE7C9-3456-ED5B-3200-55B31BC72E0F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</a:t>
            </a: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3" name="PlaceHolder 2">
            <a:extLst>
              <a:ext uri="{FF2B5EF4-FFF2-40B4-BE49-F238E27FC236}">
                <a16:creationId xmlns:a16="http://schemas.microsoft.com/office/drawing/2014/main" id="{866FAB49-C5C7-3A3E-F720-16FCF2A06AA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80644" y="1738260"/>
            <a:ext cx="4978276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Login: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Zwei Eingabefelder mit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Fehleranzeige für z.B. falsches Passwort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4BEA2B6E-5BD0-0F4B-8D02-A7E9DC09BD4D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011441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Initiales Passwort: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Erster Login fordert Benutzerdefiniertes 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  Passwort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Ebenfalls eine Fehleranzeige integriert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9CCD9F01-C42C-FF2E-A81E-6CF880871346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User Dashboard: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Zeiten Tabelle – Wochenübersicht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Wochensprünge mit „Früher“ / „Später“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Tagesauswahl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„Kommen“ / „Gehen“ Buttons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Kurzinformationen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279A3E0A-5446-FE29-221A-A15B3D42B090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Navigationsbar: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Begrüßung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Benachrichtigungs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Logout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Hamburger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481147F8-637A-3DBE-5A20-79AD5D3F2F87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Benachrichtigungen: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Pop-up Fenster zum Scrollen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12" name="PlaceHolder 2">
            <a:extLst>
              <a:ext uri="{FF2B5EF4-FFF2-40B4-BE49-F238E27FC236}">
                <a16:creationId xmlns:a16="http://schemas.microsoft.com/office/drawing/2014/main" id="{6C380532-4E7C-9104-4BEB-6E2F7A1FA09F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Hamburger Menü: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Passwort änderbar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Sprachwechsel mit On/Off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42471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build="allAtOnce"/>
      <p:bldP spid="2" grpId="0"/>
      <p:bldP spid="4" grpId="0"/>
      <p:bldP spid="6" grpId="0"/>
      <p:bldP spid="8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Control Panel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Control-Panel: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Navigationsbar gleich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Übersicht erstellter Benutzer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Hinzufügen und Löschen der Nutzer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0" name="Grafik 129"/>
          <p:cNvPicPr/>
          <p:nvPr/>
        </p:nvPicPr>
        <p:blipFill>
          <a:blip r:embed="rId2"/>
          <a:stretch/>
        </p:blipFill>
        <p:spPr>
          <a:xfrm>
            <a:off x="573144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6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Qualitätssicherung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Kontinuierliche Arbeit mit GitHub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Code Reviews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Code Tests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Arbeit mit </a:t>
            </a:r>
            <a:r>
              <a:rPr lang="de-DE" sz="2000" dirty="0" err="1">
                <a:solidFill>
                  <a:schemeClr val="dk1"/>
                </a:solidFill>
                <a:latin typeface="Calisto MT"/>
              </a:rPr>
              <a:t>Trello</a:t>
            </a: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rafik 153"/>
          <p:cNvPicPr/>
          <p:nvPr/>
        </p:nvPicPr>
        <p:blipFill>
          <a:blip r:embed="rId2"/>
          <a:stretch/>
        </p:blipFill>
        <p:spPr>
          <a:xfrm>
            <a:off x="0" y="1568160"/>
            <a:ext cx="8089920" cy="4550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7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Risikomanagement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143" name="Tabelle 154"/>
          <p:cNvGraphicFramePr/>
          <p:nvPr/>
        </p:nvGraphicFramePr>
        <p:xfrm>
          <a:off x="6257160" y="1954440"/>
          <a:ext cx="5233680" cy="3352800"/>
        </p:xfrm>
        <a:graphic>
          <a:graphicData uri="http://schemas.openxmlformats.org/drawingml/2006/table">
            <a:tbl>
              <a:tblPr/>
              <a:tblGrid>
                <a:gridCol w="174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Risikonummer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Risiko-Titel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Projektstatus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1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Umwelteinflüsse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2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Krankheiten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3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Budgetüberschreitung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4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Entwicklungszeit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5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Cyberangriff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6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Unerwartete Bugs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7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Auftrag storniert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8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Lieferzeiten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9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Finanzielle Mittel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10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Unerwartete Anforderungen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FC69A-8E0F-C635-1FD6-226973E1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Schulungs-/Kommunikationskonzept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1F8A205-8853-9C90-FA6C-DB8D3E517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101363"/>
              </p:ext>
            </p:extLst>
          </p:nvPr>
        </p:nvGraphicFramePr>
        <p:xfrm>
          <a:off x="800520" y="1696453"/>
          <a:ext cx="10590960" cy="424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192">
                  <a:extLst>
                    <a:ext uri="{9D8B030D-6E8A-4147-A177-3AD203B41FA5}">
                      <a16:colId xmlns:a16="http://schemas.microsoft.com/office/drawing/2014/main" val="3376875387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805869292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207912060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071083249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114430656"/>
                    </a:ext>
                  </a:extLst>
                </a:gridCol>
              </a:tblGrid>
              <a:tr h="4409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Stakeholder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Was wird kommuniziert?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Häufigkeit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Wie wird kommuniziert?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Verantwortlicher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77676"/>
                  </a:ext>
                </a:extLst>
              </a:tr>
              <a:tr h="10535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Geschäftsführung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Ergebnisse Sprints, Wichtige Entscheidungen, Dokumenationen, Zeitplanänderungen, Product-Backlog Änderungen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2x wöchentlich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 und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3026942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HR-Abteilung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Stand der Software, potenzielle Änderungen am Product Backlog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alle zwei Wochen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1154469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IT-Infrastruktur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Geänderte Software-Anforderungen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3838855"/>
                  </a:ext>
                </a:extLst>
              </a:tr>
              <a:tr h="78178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Änderungen an der API, wesentliche Änderungen am Source Code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 und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960447"/>
                  </a:ext>
                </a:extLst>
              </a:tr>
              <a:tr h="4409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IT-Security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Stand der Sicherheit im Projekt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Scrum-Master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3498187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Mitarbeiter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Newsletter über den aktuellen Stand der Software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Product-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00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553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6FAE-D141-C376-8325-F6B0C6A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Schulungs-/Kommunikationskonzept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3338957F-6A22-4B9E-239A-FD34E3C88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871572"/>
              </p:ext>
            </p:extLst>
          </p:nvPr>
        </p:nvGraphicFramePr>
        <p:xfrm>
          <a:off x="5073012" y="1759557"/>
          <a:ext cx="5973260" cy="4184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652">
                  <a:extLst>
                    <a:ext uri="{9D8B030D-6E8A-4147-A177-3AD203B41FA5}">
                      <a16:colId xmlns:a16="http://schemas.microsoft.com/office/drawing/2014/main" val="4150272577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2813175776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1246378773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4002699303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2296457708"/>
                    </a:ext>
                  </a:extLst>
                </a:gridCol>
              </a:tblGrid>
              <a:tr h="5114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Stakeholder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Art der Schulung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Inhalt der Schulung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Häufigkeit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Verantwortlich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2816854"/>
                  </a:ext>
                </a:extLst>
              </a:tr>
              <a:tr h="1191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IT-Software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Präsentation, Demo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API und Source Code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bei Release,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jährlich für neue Software-Entwickler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Bei Release: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Release: 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9973432"/>
                  </a:ext>
                </a:extLst>
              </a:tr>
              <a:tr h="1191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IT-Infrastruktur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Schulung vor Ort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Hardware und API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jährlich nach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Vor Release: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Release: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3259550"/>
                  </a:ext>
                </a:extLst>
              </a:tr>
              <a:tr h="5853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HR-Abteilung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Control-Panel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2x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im Quartal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 / Scrum Master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354763"/>
                  </a:ext>
                </a:extLst>
              </a:tr>
              <a:tr h="704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Geschäftsführung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 vor Ort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Control-Panel, Source Code, API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Bedarf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Owner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 Master, Entwickler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576476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B3F9813-857E-B452-4887-5FB468DBF3EC}"/>
              </a:ext>
            </a:extLst>
          </p:cNvPr>
          <p:cNvSpPr txBox="1"/>
          <p:nvPr/>
        </p:nvSpPr>
        <p:spPr>
          <a:xfrm>
            <a:off x="1374328" y="2512750"/>
            <a:ext cx="26259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Grundschulung:</a:t>
            </a:r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Ändern der Sprache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Ändern des Passworts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First </a:t>
            </a:r>
            <a:r>
              <a:rPr lang="de-DE" dirty="0" err="1"/>
              <a:t>Steps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Funktionen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7762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248800" y="914400"/>
            <a:ext cx="6235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51" name="Picture 4" descr="Lokalisierungsflagge auf einem Stadtplan"/>
          <p:cNvPicPr/>
          <p:nvPr/>
        </p:nvPicPr>
        <p:blipFill>
          <a:blip r:embed="rId2"/>
          <a:srcRect l="5968" r="48641" b="-3"/>
          <a:stretch/>
        </p:blipFill>
        <p:spPr>
          <a:xfrm>
            <a:off x="0" y="0"/>
            <a:ext cx="4663080" cy="685764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52" name="Straight Connecto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46720" y="722160"/>
            <a:ext cx="163872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248800" y="2221920"/>
            <a:ext cx="6235920" cy="3940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 </a:t>
            </a:r>
            <a:r>
              <a:rPr lang="de-DE" sz="2000" b="0" u="sng" strike="noStrike">
                <a:solidFill>
                  <a:schemeClr val="dk1"/>
                </a:solidFill>
                <a:effectLst/>
                <a:uFillTx/>
                <a:latin typeface="Calisto MT"/>
                <a:hlinkClick r:id="rId3"/>
              </a:rPr>
              <a:t>https://zeitbuchung.it-lutz.com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901584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 – Control Panel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10772280" cy="473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Benutzer erstellen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Verschiedene Sprache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Jünger als 13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Älter als 13 / jünger als 18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Benutzer löschen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04160" y="559080"/>
            <a:ext cx="3306240" cy="5255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6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Gliederung</a:t>
            </a:r>
            <a:endParaRPr lang="de-DE" sz="3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642920" y="622080"/>
            <a:ext cx="6844680" cy="5639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Verwendete Tools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Projektorganisation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Teamaufteilung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Vorgehensmodell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Liefergegenstände und Meilensteine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Anforderungsanalyse und Stakeholder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Zeitplanung und Budgetanalyse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Wireframes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Qualitätssicherung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Risikomanagement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Kommunikations-/Schulungskonzept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Live Demo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Erweiterungspotenzial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Aufgetretene Probleme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 err="1">
                <a:solidFill>
                  <a:schemeClr val="dk1"/>
                </a:solidFill>
                <a:effectLst/>
                <a:uFillTx/>
                <a:latin typeface="Calisto MT"/>
              </a:rPr>
              <a:t>Lessons</a:t>
            </a: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 </a:t>
            </a:r>
            <a:r>
              <a:rPr lang="de-DE" sz="1500" b="0" u="none" strike="noStrike" dirty="0" err="1">
                <a:solidFill>
                  <a:schemeClr val="dk1"/>
                </a:solidFill>
                <a:effectLst/>
                <a:uFillTx/>
                <a:latin typeface="Calisto MT"/>
              </a:rPr>
              <a:t>Learned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89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223520" y="723600"/>
            <a:ext cx="16200" cy="545040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7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1081584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 – 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10772280" cy="473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0000" lnSpcReduction="20000"/>
          </a:bodyPr>
          <a:lstStyle/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Individuelles Passwort setzen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Sprachwechsel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Benachrichtigungen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Logout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Wochenübersicht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Kommen/ Gehen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Benutzer mit Arbeitszeit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4DC59D-854A-F36C-4A96-E36DF2F7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9. Live Demo – API Calls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A78E0A-833F-F14E-51ED-844E4B23EFDB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de-DE" dirty="0" err="1"/>
              <a:t>getNotifications</a:t>
            </a:r>
            <a:r>
              <a:rPr lang="de-DE" dirty="0"/>
              <a:t>()</a:t>
            </a:r>
          </a:p>
          <a:p>
            <a:pPr lvl="1"/>
            <a:r>
              <a:rPr lang="de-DE" sz="1800" dirty="0"/>
              <a:t>Gibt als JSON-Array alle Benachrichtigungen zurück, die der Nutzer bekommen hat</a:t>
            </a:r>
          </a:p>
          <a:p>
            <a:r>
              <a:rPr lang="de-DE" dirty="0" err="1"/>
              <a:t>userKommen</a:t>
            </a:r>
            <a:r>
              <a:rPr lang="de-DE" dirty="0"/>
              <a:t>() / </a:t>
            </a:r>
            <a:r>
              <a:rPr lang="de-DE" dirty="0" err="1"/>
              <a:t>userGehen</a:t>
            </a:r>
            <a:r>
              <a:rPr lang="de-DE" dirty="0"/>
              <a:t>()</a:t>
            </a:r>
          </a:p>
          <a:p>
            <a:pPr lvl="1"/>
            <a:r>
              <a:rPr lang="de-DE" sz="1800" dirty="0"/>
              <a:t>Gibt einen Boolean zurück, ob der Nutzer eingeloggt wurde, oder nicht.</a:t>
            </a:r>
          </a:p>
          <a:p>
            <a:r>
              <a:rPr lang="de-DE" dirty="0" err="1"/>
              <a:t>validate</a:t>
            </a:r>
            <a:r>
              <a:rPr lang="de-DE" dirty="0"/>
              <a:t>()</a:t>
            </a:r>
          </a:p>
          <a:p>
            <a:pPr lvl="1"/>
            <a:r>
              <a:rPr lang="de-DE" sz="1800" dirty="0"/>
              <a:t>Gibt einen Boolean zurück, ob die Nutzername/Passwort Kombination korrekt war.</a:t>
            </a:r>
          </a:p>
          <a:p>
            <a:r>
              <a:rPr lang="de-DE" dirty="0" err="1"/>
              <a:t>getUser</a:t>
            </a:r>
            <a:r>
              <a:rPr lang="de-DE" dirty="0"/>
              <a:t>()</a:t>
            </a:r>
          </a:p>
          <a:p>
            <a:pPr lvl="1"/>
            <a:r>
              <a:rPr lang="de-DE" sz="1800" dirty="0"/>
              <a:t>Sammlung von Funktionen, die Informationen über den Nutzer zurück geben.</a:t>
            </a:r>
          </a:p>
        </p:txBody>
      </p:sp>
    </p:spTree>
    <p:extLst>
      <p:ext uri="{BB962C8B-B14F-4D97-AF65-F5344CB8AC3E}">
        <p14:creationId xmlns:p14="http://schemas.microsoft.com/office/powerpoint/2010/main" val="4194135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421812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10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Erweiterungspotenzial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62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254920" y="723600"/>
            <a:ext cx="360" cy="545004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576400" y="555840"/>
            <a:ext cx="5915880" cy="561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Urlaubssystem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Unterscheidung ob HO oder vor-Ort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2FA Anmeldung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Implementierung einer Exportfunktion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Integration in ein Docker Image für die einfachere Bereitstellung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4417904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1</a:t>
            </a: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1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Aufgetretene Probleme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46" name="Graphic 6" descr="Bar Graph with Downward Trend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15320" y="3210480"/>
            <a:ext cx="2959200" cy="29592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47" name="Straight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254920" y="723600"/>
            <a:ext cx="360" cy="545004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576400" y="555840"/>
            <a:ext cx="5915880" cy="561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Verlust einer Arbeitskraft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Design Fehler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Probleme mit der Aufgabenverwaltung von Jira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Unklarer Endzeitpunkt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5" name="Rectangle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876560" cy="6857640"/>
          </a:xfrm>
          <a:prstGeom prst="rect">
            <a:avLst/>
          </a:prstGeom>
          <a:solidFill>
            <a:schemeClr val="tx1"/>
          </a:solidFill>
          <a:ln>
            <a:solidFill>
              <a:srgbClr val="553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04160" y="914400"/>
            <a:ext cx="3724200" cy="366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lt1"/>
                </a:solidFill>
                <a:effectLst/>
                <a:uFillTx/>
                <a:latin typeface="Univers Condensed"/>
              </a:rPr>
              <a:t>12. </a:t>
            </a:r>
            <a:r>
              <a:rPr lang="de-DE" sz="4000" b="0" u="none" strike="noStrike" cap="all" spc="31" dirty="0" err="1">
                <a:solidFill>
                  <a:schemeClr val="lt1"/>
                </a:solidFill>
                <a:effectLst/>
                <a:uFillTx/>
                <a:latin typeface="Univers Condensed"/>
              </a:rPr>
              <a:t>Lessons</a:t>
            </a:r>
            <a:r>
              <a:rPr lang="de-DE" sz="4000" b="0" u="none" strike="noStrike" cap="all" spc="31" dirty="0">
                <a:solidFill>
                  <a:schemeClr val="lt1"/>
                </a:solidFill>
                <a:effectLst/>
                <a:uFillTx/>
                <a:latin typeface="Univers Condensed"/>
              </a:rPr>
              <a:t> </a:t>
            </a:r>
            <a:r>
              <a:rPr lang="de-DE" sz="4000" b="0" u="none" strike="noStrike" cap="all" spc="31" dirty="0" err="1">
                <a:solidFill>
                  <a:schemeClr val="lt1"/>
                </a:solidFill>
                <a:effectLst/>
                <a:uFillTx/>
                <a:latin typeface="Univers Condensed"/>
              </a:rPr>
              <a:t>Learned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67" name="Straight Connector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52424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673376322"/>
              </p:ext>
            </p:extLst>
          </p:nvPr>
        </p:nvGraphicFramePr>
        <p:xfrm>
          <a:off x="5715000" y="723960"/>
          <a:ext cx="5676480" cy="5409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traight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cxnSp>
        <p:nvCxnSpPr>
          <p:cNvPr id="169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  <p:sp useBgFill="1">
        <p:nvSpPr>
          <p:cNvPr id="170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95160" y="871920"/>
            <a:ext cx="10283040" cy="3870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600" b="0" u="none" strike="noStrike" cap="all" spc="31">
                <a:solidFill>
                  <a:schemeClr val="lt1"/>
                </a:solidFill>
                <a:effectLst/>
                <a:uFillTx/>
                <a:latin typeface="Univers Condensed"/>
              </a:rPr>
              <a:t>Vielen Dank für eure Aufmerksamkeit</a:t>
            </a:r>
            <a:endParaRPr lang="de-DE" sz="6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72" name="Straight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cxnSp>
        <p:nvCxnSpPr>
          <p:cNvPr id="173" name="Straight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6134040"/>
            <a:ext cx="1059228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1. Verwendete Tools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9999"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VisualStudio Code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Bootstap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HTML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CSS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JavaScript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PHP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Python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MariaDB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GitHub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VPS von @Fabian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Jira / Trello</a:t>
            </a:r>
          </a:p>
        </p:txBody>
      </p:sp>
      <p:pic>
        <p:nvPicPr>
          <p:cNvPr id="92" name="Picture 4" descr="Computerskript auf einem Bildschirm"/>
          <p:cNvPicPr/>
          <p:nvPr/>
        </p:nvPicPr>
        <p:blipFill>
          <a:blip r:embed="rId2"/>
          <a:srcRect r="6208" b="3"/>
          <a:stretch/>
        </p:blipFill>
        <p:spPr>
          <a:xfrm>
            <a:off x="6095880" y="2104560"/>
            <a:ext cx="3721320" cy="26481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Teamaufteilung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9B468C8-D31E-96C9-1538-0429724E1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2767" y="1783168"/>
            <a:ext cx="9906466" cy="40627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39AC6DB-CEBB-8DBC-643A-5D0C743BD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4" y="1411586"/>
            <a:ext cx="6186055" cy="46982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F1C90F9-F5C5-2DB6-3BC6-471385CB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Projektorganisation – Vorgehensmodell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E59F1B3-D430-405C-5DD8-25B4ECA677AB}"/>
              </a:ext>
            </a:extLst>
          </p:cNvPr>
          <p:cNvSpPr txBox="1"/>
          <p:nvPr/>
        </p:nvSpPr>
        <p:spPr>
          <a:xfrm>
            <a:off x="6623379" y="2702670"/>
            <a:ext cx="4885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 die Anforderungen, bis auf die gegebenen, unklar waren und der Lösungsansatz ebenfalls unklar, haben wir uns für ein agiles Modell entschieden.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02748C-06A4-49BC-74F7-4BC342647816}"/>
              </a:ext>
            </a:extLst>
          </p:cNvPr>
          <p:cNvSpPr txBox="1"/>
          <p:nvPr/>
        </p:nvSpPr>
        <p:spPr>
          <a:xfrm>
            <a:off x="6726477" y="4384110"/>
            <a:ext cx="452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Gewähltes agiles Modell: </a:t>
            </a:r>
            <a:r>
              <a:rPr lang="de-DE" b="1" dirty="0" err="1"/>
              <a:t>Scrum</a:t>
            </a:r>
            <a:endParaRPr lang="de-DE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F975C72-F99D-896A-73FC-D56305F31ECE}"/>
              </a:ext>
            </a:extLst>
          </p:cNvPr>
          <p:cNvSpPr txBox="1"/>
          <p:nvPr/>
        </p:nvSpPr>
        <p:spPr>
          <a:xfrm>
            <a:off x="851770" y="6275540"/>
            <a:ext cx="9895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Quelle: Projektmanagement – Foliensatz 1, S. 19</a:t>
            </a:r>
          </a:p>
        </p:txBody>
      </p:sp>
    </p:spTree>
    <p:extLst>
      <p:ext uri="{BB962C8B-B14F-4D97-AF65-F5344CB8AC3E}">
        <p14:creationId xmlns:p14="http://schemas.microsoft.com/office/powerpoint/2010/main" val="190127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Liefergegenstände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" name="Chevron 2">
            <a:extLst>
              <a:ext uri="{FF2B5EF4-FFF2-40B4-BE49-F238E27FC236}">
                <a16:creationId xmlns:a16="http://schemas.microsoft.com/office/drawing/2014/main" id="{25B3F955-2B8E-DB45-A12D-3DF0824F287F}"/>
              </a:ext>
            </a:extLst>
          </p:cNvPr>
          <p:cNvSpPr/>
          <p:nvPr/>
        </p:nvSpPr>
        <p:spPr>
          <a:xfrm>
            <a:off x="953852" y="2221560"/>
            <a:ext cx="1983319" cy="882256"/>
          </a:xfrm>
          <a:prstGeom prst="chevron">
            <a:avLst/>
          </a:prstGeom>
          <a:solidFill>
            <a:srgbClr val="A5B4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Chevron 3">
            <a:extLst>
              <a:ext uri="{FF2B5EF4-FFF2-40B4-BE49-F238E27FC236}">
                <a16:creationId xmlns:a16="http://schemas.microsoft.com/office/drawing/2014/main" id="{EC7DD2B8-21A1-F7A7-61AB-EA5B95A40182}"/>
              </a:ext>
            </a:extLst>
          </p:cNvPr>
          <p:cNvSpPr/>
          <p:nvPr/>
        </p:nvSpPr>
        <p:spPr>
          <a:xfrm>
            <a:off x="2615408" y="2221560"/>
            <a:ext cx="1983320" cy="882256"/>
          </a:xfrm>
          <a:prstGeom prst="chevron">
            <a:avLst/>
          </a:prstGeom>
          <a:solidFill>
            <a:srgbClr val="687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2</a:t>
            </a:r>
          </a:p>
        </p:txBody>
      </p:sp>
      <p:sp>
        <p:nvSpPr>
          <p:cNvPr id="4" name="Chevron 4">
            <a:extLst>
              <a:ext uri="{FF2B5EF4-FFF2-40B4-BE49-F238E27FC236}">
                <a16:creationId xmlns:a16="http://schemas.microsoft.com/office/drawing/2014/main" id="{C8AF5745-CAAC-EB54-CD7B-8AEAA86BB11F}"/>
              </a:ext>
            </a:extLst>
          </p:cNvPr>
          <p:cNvSpPr/>
          <p:nvPr/>
        </p:nvSpPr>
        <p:spPr>
          <a:xfrm>
            <a:off x="4274052" y="2221560"/>
            <a:ext cx="1983320" cy="882256"/>
          </a:xfrm>
          <a:prstGeom prst="chevron">
            <a:avLst/>
          </a:prstGeom>
          <a:solidFill>
            <a:srgbClr val="535C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3</a:t>
            </a:r>
          </a:p>
        </p:txBody>
      </p:sp>
      <p:sp>
        <p:nvSpPr>
          <p:cNvPr id="5" name="Chevron 5">
            <a:extLst>
              <a:ext uri="{FF2B5EF4-FFF2-40B4-BE49-F238E27FC236}">
                <a16:creationId xmlns:a16="http://schemas.microsoft.com/office/drawing/2014/main" id="{350A67FE-BC2A-77CD-BC85-BB6F07403718}"/>
              </a:ext>
            </a:extLst>
          </p:cNvPr>
          <p:cNvSpPr/>
          <p:nvPr/>
        </p:nvSpPr>
        <p:spPr>
          <a:xfrm>
            <a:off x="5935609" y="2221560"/>
            <a:ext cx="1983320" cy="882256"/>
          </a:xfrm>
          <a:prstGeom prst="chevron">
            <a:avLst/>
          </a:prstGeom>
          <a:solidFill>
            <a:srgbClr val="4236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4</a:t>
            </a:r>
          </a:p>
        </p:txBody>
      </p:sp>
      <p:sp>
        <p:nvSpPr>
          <p:cNvPr id="6" name="Chevron 6">
            <a:extLst>
              <a:ext uri="{FF2B5EF4-FFF2-40B4-BE49-F238E27FC236}">
                <a16:creationId xmlns:a16="http://schemas.microsoft.com/office/drawing/2014/main" id="{2555B320-D0C6-E98F-F522-579670EF7DAA}"/>
              </a:ext>
            </a:extLst>
          </p:cNvPr>
          <p:cNvSpPr/>
          <p:nvPr/>
        </p:nvSpPr>
        <p:spPr>
          <a:xfrm>
            <a:off x="7594253" y="2221560"/>
            <a:ext cx="1983320" cy="882256"/>
          </a:xfrm>
          <a:prstGeom prst="chevron">
            <a:avLst/>
          </a:prstGeom>
          <a:solidFill>
            <a:srgbClr val="5B40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5</a:t>
            </a:r>
          </a:p>
        </p:txBody>
      </p:sp>
      <p:sp>
        <p:nvSpPr>
          <p:cNvPr id="7" name="Chevron 7">
            <a:extLst>
              <a:ext uri="{FF2B5EF4-FFF2-40B4-BE49-F238E27FC236}">
                <a16:creationId xmlns:a16="http://schemas.microsoft.com/office/drawing/2014/main" id="{31471923-BA78-752F-BB90-9725138E1064}"/>
              </a:ext>
            </a:extLst>
          </p:cNvPr>
          <p:cNvSpPr/>
          <p:nvPr/>
        </p:nvSpPr>
        <p:spPr>
          <a:xfrm>
            <a:off x="9255810" y="2221560"/>
            <a:ext cx="1983320" cy="882256"/>
          </a:xfrm>
          <a:prstGeom prst="chevron">
            <a:avLst/>
          </a:prstGeom>
          <a:solidFill>
            <a:srgbClr val="98859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6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949F10-B5F3-31FC-B3E2-0653BA27AF58}"/>
              </a:ext>
            </a:extLst>
          </p:cNvPr>
          <p:cNvSpPr txBox="1"/>
          <p:nvPr/>
        </p:nvSpPr>
        <p:spPr>
          <a:xfrm>
            <a:off x="952395" y="3203543"/>
            <a:ext cx="1538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Ein vollständiger </a:t>
            </a:r>
            <a:r>
              <a:rPr lang="de-DE" sz="1200" dirty="0" err="1">
                <a:cs typeface="Arial" panose="020B0604020202020204" pitchFamily="34" charset="0"/>
              </a:rPr>
              <a:t>Product</a:t>
            </a:r>
            <a:r>
              <a:rPr lang="de-DE" sz="1200" dirty="0">
                <a:cs typeface="Arial" panose="020B0604020202020204" pitchFamily="34" charset="0"/>
              </a:rPr>
              <a:t> Backlog für die Geschäftsführung (GF), der durch diese abgesegnet werden kann.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48F152-17E7-95B0-0BB8-3156B54258EB}"/>
              </a:ext>
            </a:extLst>
          </p:cNvPr>
          <p:cNvSpPr txBox="1"/>
          <p:nvPr/>
        </p:nvSpPr>
        <p:spPr>
          <a:xfrm>
            <a:off x="2618321" y="3203543"/>
            <a:ext cx="1538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Ersteinschätzung des Projektablaufs, wie viele Phasen, Verbindlichkeiten, Kosten, etc. Soll dienen, um die GF ins Bild zu setzen.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B8B3C04-5D3D-6249-9DD3-04EBCD67BBFC}"/>
              </a:ext>
            </a:extLst>
          </p:cNvPr>
          <p:cNvSpPr txBox="1"/>
          <p:nvPr/>
        </p:nvSpPr>
        <p:spPr>
          <a:xfrm>
            <a:off x="4271139" y="3198662"/>
            <a:ext cx="1541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Eine erste Version der lauffähigen Software. Soll der GF dienen, eventuell am </a:t>
            </a:r>
            <a:r>
              <a:rPr lang="de-DE" sz="1200" dirty="0" err="1">
                <a:cs typeface="Arial" panose="020B0604020202020204" pitchFamily="34" charset="0"/>
              </a:rPr>
              <a:t>Product</a:t>
            </a:r>
            <a:r>
              <a:rPr lang="de-DE" sz="1200" dirty="0">
                <a:cs typeface="Arial" panose="020B0604020202020204" pitchFamily="34" charset="0"/>
              </a:rPr>
              <a:t> Backlog nochmals nachzubessern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7CDCE93-599F-E8D5-4CB6-C9DB13D37687}"/>
              </a:ext>
            </a:extLst>
          </p:cNvPr>
          <p:cNvSpPr txBox="1"/>
          <p:nvPr/>
        </p:nvSpPr>
        <p:spPr>
          <a:xfrm>
            <a:off x="5935609" y="3203543"/>
            <a:ext cx="15413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Dokumentation der Funktionen, die innerhalb der Sprints als </a:t>
            </a:r>
            <a:br>
              <a:rPr lang="de-DE" sz="1200" dirty="0">
                <a:cs typeface="Arial" panose="020B0604020202020204" pitchFamily="34" charset="0"/>
              </a:rPr>
            </a:br>
            <a:r>
              <a:rPr lang="de-DE" sz="1200" dirty="0" err="1">
                <a:cs typeface="Arial" panose="020B0604020202020204" pitchFamily="34" charset="0"/>
              </a:rPr>
              <a:t>Increments</a:t>
            </a:r>
            <a:r>
              <a:rPr lang="de-DE" sz="1200" dirty="0">
                <a:cs typeface="Arial" panose="020B0604020202020204" pitchFamily="34" charset="0"/>
              </a:rPr>
              <a:t> umgesetzt wurden. Dient späteren Nutzern zur Nachverfolgung und der GF zur Übersicht, welche Funktionen umgesetzt wurden/verschoben wurden.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08E02F1-0832-BC84-3FD7-B66DFF1E97CD}"/>
              </a:ext>
            </a:extLst>
          </p:cNvPr>
          <p:cNvSpPr txBox="1"/>
          <p:nvPr/>
        </p:nvSpPr>
        <p:spPr>
          <a:xfrm>
            <a:off x="7600079" y="3203543"/>
            <a:ext cx="1544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Auswertung der Beurteilung der Testpersonen/Fach-bereiche, damit GF die Übersicht behält.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CA8BDB-F513-C5EC-9814-AA913F4E8656}"/>
              </a:ext>
            </a:extLst>
          </p:cNvPr>
          <p:cNvSpPr txBox="1"/>
          <p:nvPr/>
        </p:nvSpPr>
        <p:spPr>
          <a:xfrm>
            <a:off x="9267462" y="3198749"/>
            <a:ext cx="154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Paket mit Anleitungen und allen nötigen Informationen, um mit dem System live zu gehen.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Meilensteine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3ABBAFF1-2777-7BEA-5AF5-B5E209B1E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08324"/>
              </p:ext>
            </p:extLst>
          </p:nvPr>
        </p:nvGraphicFramePr>
        <p:xfrm>
          <a:off x="800520" y="1828027"/>
          <a:ext cx="10590960" cy="4115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192">
                  <a:extLst>
                    <a:ext uri="{9D8B030D-6E8A-4147-A177-3AD203B41FA5}">
                      <a16:colId xmlns:a16="http://schemas.microsoft.com/office/drawing/2014/main" val="3712955856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1148445820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3380777656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3360241703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323767037"/>
                    </a:ext>
                  </a:extLst>
                </a:gridCol>
              </a:tblGrid>
              <a:tr h="414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Nummer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Meilenstein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Beschreibung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Datum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Verantwortlich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12703142"/>
                  </a:ext>
                </a:extLst>
              </a:tr>
              <a:tr h="41836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M1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 Backlog Refinement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 Backlog vorläufig erstellt und bereit für die Review bei der GF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19.12.2024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70706274"/>
                  </a:ext>
                </a:extLst>
              </a:tr>
              <a:tr h="7587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M2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Initiale Sprintplanung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Erste Einschätzung des Projektumfangs getroffen, Sprint-Längen geplant, Ressourcen und Kostenplan erstellt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20.12.2024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604696011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M3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Sprint Review – Increment 1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Erstes funktionsfähiges Product-Increment präsentiert und von GF bewerten lassen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13.01.2025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Entwickler,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150605693"/>
                  </a:ext>
                </a:extLst>
              </a:tr>
              <a:tr h="7587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M4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Sprint-Review (Release Notes)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Zusammenfassung der entwickelten Features der ersten Sprint-Phase inklusive vollständiger Dokumentation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24.01.2025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03979657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M5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Key-User-Feedback Review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Bewertung der Key-User Erfahrungen aus Sprint 6 für Anpassungen am Product-Backlog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25.04.2025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537522813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M6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Go-Live / Product Increment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Lieferung des finalen Produkts mit vollständiger Dokumentation für den operativen Einsatz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offen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Entwickler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8130100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3. </a:t>
            </a:r>
            <a:r>
              <a:rPr lang="de-DE" b="0" u="none" strike="noStrike" cap="all" spc="31" dirty="0">
                <a:solidFill>
                  <a:srgbClr val="000000"/>
                </a:solidFill>
                <a:effectLst/>
                <a:uFillTx/>
              </a:rPr>
              <a:t>Anforderungsanalyse</a:t>
            </a:r>
            <a:br>
              <a:rPr dirty="0"/>
            </a:br>
            <a:r>
              <a:rPr lang="de-DE" b="0" u="none" strike="noStrike" cap="all" spc="31" dirty="0">
                <a:solidFill>
                  <a:srgbClr val="000000"/>
                </a:solidFill>
                <a:effectLst/>
                <a:uFillTx/>
              </a:rPr>
              <a:t>und Stakeholder</a:t>
            </a:r>
            <a:endParaRPr lang="de-DE" b="0" u="none" strike="noStrike" dirty="0">
              <a:solidFill>
                <a:schemeClr val="dk1"/>
              </a:solidFill>
              <a:effectLst/>
              <a:uFillTx/>
            </a:endParaRPr>
          </a:p>
        </p:txBody>
      </p:sp>
      <p:pic>
        <p:nvPicPr>
          <p:cNvPr id="132" name="Grafik 6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165440" y="1308600"/>
            <a:ext cx="4634640" cy="4634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" name="Textfeld 7"/>
          <p:cNvSpPr/>
          <p:nvPr/>
        </p:nvSpPr>
        <p:spPr>
          <a:xfrm>
            <a:off x="798840" y="2606760"/>
            <a:ext cx="5475600" cy="295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Product-Backlog wurde basierend auf den Stakeholdern rechts erstellt.</a:t>
            </a:r>
            <a:endParaRPr lang="de-DE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Diese wurden befragt, ihre Geschichten wurden als User Storys aufgenommen</a:t>
            </a:r>
            <a:endParaRPr lang="de-DE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Diese User Storys stellen die Anforderungen dar.</a:t>
            </a:r>
            <a:endParaRPr lang="de-DE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Zusätzlich zu den User-Storys wurden Anforderungen aus dem Auftrag entnommen.</a:t>
            </a:r>
            <a:endParaRPr lang="de-DE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4. Zeitplanung und Budgetanalyse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135" name="Diagramm 6"/>
          <p:cNvGraphicFramePr/>
          <p:nvPr/>
        </p:nvGraphicFramePr>
        <p:xfrm>
          <a:off x="4254120" y="1737360"/>
          <a:ext cx="7632720" cy="438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6" name="Diagramm 8"/>
          <p:cNvGraphicFramePr/>
          <p:nvPr/>
        </p:nvGraphicFramePr>
        <p:xfrm>
          <a:off x="-327960" y="2221920"/>
          <a:ext cx="4860000" cy="302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1049</Words>
  <Application>Microsoft Macintosh PowerPoint</Application>
  <PresentationFormat>Breitbild</PresentationFormat>
  <Paragraphs>333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4" baseType="lpstr">
      <vt:lpstr>Aptos Narrow</vt:lpstr>
      <vt:lpstr>Arial</vt:lpstr>
      <vt:lpstr>Calisto MT</vt:lpstr>
      <vt:lpstr>Liberation Serif</vt:lpstr>
      <vt:lpstr>Symbol</vt:lpstr>
      <vt:lpstr>Times New Roman</vt:lpstr>
      <vt:lpstr>Univers Condensed</vt:lpstr>
      <vt:lpstr>Wingdings</vt:lpstr>
      <vt:lpstr>ChronicleVTI</vt:lpstr>
      <vt:lpstr>Projektmanagement</vt:lpstr>
      <vt:lpstr>Gliederung</vt:lpstr>
      <vt:lpstr>1. Verwendete Tools</vt:lpstr>
      <vt:lpstr>2. Projektorganisation - Teamaufteilung</vt:lpstr>
      <vt:lpstr>2. Projektorganisation – Vorgehensmodell</vt:lpstr>
      <vt:lpstr>2. Projektorganisation - Liefergegenstände</vt:lpstr>
      <vt:lpstr>2. Projektorganisation - Meilensteine</vt:lpstr>
      <vt:lpstr>3. Anforderungsanalyse und Stakeholder</vt:lpstr>
      <vt:lpstr>4. Zeitplanung und Budgetanalyse</vt:lpstr>
      <vt:lpstr>4. Zeitplanung und Budgetanalyse</vt:lpstr>
      <vt:lpstr>5. Wireframes</vt:lpstr>
      <vt:lpstr>5. Wireframes – User Dashboard</vt:lpstr>
      <vt:lpstr>5. Wireframes – Control Panel</vt:lpstr>
      <vt:lpstr>6. Qualitätssicherung</vt:lpstr>
      <vt:lpstr>7. Risikomanagement</vt:lpstr>
      <vt:lpstr>8. Schulungs-/Kommunikationskonzept</vt:lpstr>
      <vt:lpstr>8. Schulungs-/Kommunikationskonzept</vt:lpstr>
      <vt:lpstr>9. Live Demo</vt:lpstr>
      <vt:lpstr>9. Live Demo – Control Panel</vt:lpstr>
      <vt:lpstr>9. Live Demo – User Dashboard</vt:lpstr>
      <vt:lpstr>9. Live Demo – API Calls</vt:lpstr>
      <vt:lpstr>10. Erweiterungspotenzial</vt:lpstr>
      <vt:lpstr>11. Aufgetretene Probleme</vt:lpstr>
      <vt:lpstr>12. Lessons Learned</vt:lpstr>
      <vt:lpstr>Vielen Dank für eure Aufmerksamkeit</vt:lpstr>
    </vt:vector>
  </TitlesOfParts>
  <Company>FNT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Manuel Lutz</dc:creator>
  <dc:description/>
  <cp:lastModifiedBy>Luca Schmoll</cp:lastModifiedBy>
  <cp:revision>68</cp:revision>
  <dcterms:created xsi:type="dcterms:W3CDTF">2025-05-26T14:51:35Z</dcterms:created>
  <dcterms:modified xsi:type="dcterms:W3CDTF">2025-06-10T08:37:08Z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16</vt:i4>
  </property>
</Properties>
</file>