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14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6.svg" ContentType="image/svg"/>
  <Override PartName="/ppt/media/image20.svg" ContentType="image/sv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82" r:id="rId6"/>
    <p:sldId id="260" r:id="rId7"/>
    <p:sldId id="261" r:id="rId8"/>
    <p:sldId id="262" r:id="rId9"/>
    <p:sldId id="286" r:id="rId10"/>
    <p:sldId id="269" r:id="rId11"/>
    <p:sldId id="270" r:id="rId12"/>
    <p:sldId id="271" r:id="rId13"/>
    <p:sldId id="272" r:id="rId14"/>
    <p:sldId id="273" r:id="rId15"/>
    <p:sldId id="274" r:id="rId16"/>
    <p:sldId id="283" r:id="rId17"/>
    <p:sldId id="276" r:id="rId18"/>
    <p:sldId id="277" r:id="rId19"/>
    <p:sldId id="278" r:id="rId20"/>
    <p:sldId id="284" r:id="rId21"/>
    <p:sldId id="279" r:id="rId22"/>
    <p:sldId id="275" r:id="rId23"/>
    <p:sldId id="280" r:id="rId24"/>
    <p:sldId id="281" r:id="rId25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34"/>
    <p:restoredTop sz="96489"/>
  </p:normalViewPr>
  <p:slideViewPr>
    <p:cSldViewPr snapToGrid="0">
      <p:cViewPr>
        <p:scale>
          <a:sx n="106" d="100"/>
          <a:sy n="106" d="100"/>
        </p:scale>
        <p:origin x="-600" y="1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389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82" y="2311921"/>
        <a:ext cx="1537124" cy="954397"/>
      </dsp:txXfrm>
    </dsp:sp>
    <dsp:sp modelId="{1602D753-0A2A-4664-906C-1E8B679210E1}">
      <dsp:nvSpPr>
        <dsp:cNvPr id="0" name=""/>
        <dsp:cNvSpPr/>
      </dsp:nvSpPr>
      <dsp:spPr>
        <a:xfrm>
          <a:off x="1951289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68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373" y="2311921"/>
        <a:ext cx="1537124" cy="954397"/>
      </dsp:txXfrm>
    </dsp:sp>
    <dsp:sp modelId="{5FD1654B-2CA7-4B4F-BFDC-404BB2B06524}">
      <dsp:nvSpPr>
        <dsp:cNvPr id="0" name=""/>
        <dsp:cNvSpPr/>
      </dsp:nvSpPr>
      <dsp:spPr>
        <a:xfrm>
          <a:off x="3902580" y="2113707"/>
          <a:ext cx="1596510" cy="101378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79970" y="2282228"/>
          <a:ext cx="1596510" cy="10137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663" y="2311921"/>
        <a:ext cx="1537124" cy="9543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0" name="Grafik 129"/>
          <p:cNvPicPr/>
          <p:nvPr/>
        </p:nvPicPr>
        <p:blipFill>
          <a:blip r:embed="rId2"/>
          <a:stretch/>
        </p:blipFill>
        <p:spPr>
          <a:xfrm>
            <a:off x="573144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Anforderungsanalyse</a:t>
            </a:r>
            <a:br>
              <a:rPr sz="4000"/>
            </a:b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und Stakeholder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5. Qualitätssicherung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6. Risikomanagement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3680" cy="335280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FC69A-8E0F-C635-1FD6-226973E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7. Schulungs-/Kommunikationskonzept</a:t>
            </a:r>
          </a:p>
        </p:txBody>
      </p:sp>
    </p:spTree>
    <p:extLst>
      <p:ext uri="{BB962C8B-B14F-4D97-AF65-F5344CB8AC3E}">
        <p14:creationId xmlns:p14="http://schemas.microsoft.com/office/powerpoint/2010/main" val="364255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8. Live Demo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90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Control Panel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108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User Dashboard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0000" lnSpcReduction="20000"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Individuelles Passwort setzen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Sprachwechsel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Logout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Wochenübersicht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Kommen/ Gehen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mit Arbeitszeit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Wireframes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Aufgetretene Probleme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Lessons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Learned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4DC59D-854A-F36C-4A96-E36DF2F7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8. Live Demo – API Calls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A78E0A-833F-F14E-51ED-844E4B23EFDB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r>
              <a:rPr lang="de-DE" dirty="0" err="1"/>
              <a:t>getNotifications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als JSON-Array alle Benachrichtigungen zurück, die der Nutzer bekommen hat</a:t>
            </a:r>
          </a:p>
          <a:p>
            <a:r>
              <a:rPr lang="de-DE" dirty="0" err="1"/>
              <a:t>userKommen</a:t>
            </a:r>
            <a:r>
              <a:rPr lang="de-DE" dirty="0"/>
              <a:t>() / </a:t>
            </a:r>
            <a:r>
              <a:rPr lang="de-DE" dirty="0" err="1"/>
              <a:t>userGehen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der Nutzer eingeloggt wurde, oder nicht.</a:t>
            </a:r>
          </a:p>
          <a:p>
            <a:r>
              <a:rPr lang="de-DE" dirty="0" err="1"/>
              <a:t>validate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Gibt einen Boolean zurück, ob die Nutzername/Passwort Kombination korrekt war.</a:t>
            </a:r>
          </a:p>
          <a:p>
            <a:r>
              <a:rPr lang="de-DE" dirty="0" err="1"/>
              <a:t>getUser</a:t>
            </a:r>
            <a:r>
              <a:rPr lang="de-DE" dirty="0"/>
              <a:t>()</a:t>
            </a:r>
          </a:p>
          <a:p>
            <a:pPr lvl="1"/>
            <a:r>
              <a:rPr lang="de-DE" sz="1800" dirty="0"/>
              <a:t>Sammlung von Funktionen, die Informationen über den Nutzer zurück geben.</a:t>
            </a:r>
          </a:p>
        </p:txBody>
      </p:sp>
    </p:spTree>
    <p:extLst>
      <p:ext uri="{BB962C8B-B14F-4D97-AF65-F5344CB8AC3E}">
        <p14:creationId xmlns:p14="http://schemas.microsoft.com/office/powerpoint/2010/main" val="419413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9. Erweiterungspotenzial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417904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10. Aufgetretene Probleme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11.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Lessons</a:t>
            </a:r>
            <a:r>
              <a:rPr lang="de-DE" sz="4000" b="0" u="none" strike="noStrike" cap="all" spc="31" dirty="0">
                <a:solidFill>
                  <a:schemeClr val="lt1"/>
                </a:solidFill>
                <a:effectLst/>
                <a:uFillTx/>
                <a:latin typeface="Univers Condensed"/>
              </a:rPr>
              <a:t> </a:t>
            </a:r>
            <a:r>
              <a:rPr lang="de-DE" sz="4000" b="0" u="none" strike="noStrike" cap="all" spc="31" dirty="0" err="1">
                <a:solidFill>
                  <a:schemeClr val="lt1"/>
                </a:solidFill>
                <a:effectLst/>
                <a:uFillTx/>
                <a:latin typeface="Univers Condensed"/>
              </a:rPr>
              <a:t>Learned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9B468C8-D31E-96C9-1538-0429724E1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2767" y="1783168"/>
            <a:ext cx="9906466" cy="40627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39AC6DB-CEBB-8DBC-643A-5D0C743BD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" y="1411586"/>
            <a:ext cx="6186055" cy="469826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F1C90F9-F5C5-2DB6-3BC6-471385CB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Projektorganisation – Vorgehensmodell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E59F1B3-D430-405C-5DD8-25B4ECA677AB}"/>
              </a:ext>
            </a:extLst>
          </p:cNvPr>
          <p:cNvSpPr txBox="1"/>
          <p:nvPr/>
        </p:nvSpPr>
        <p:spPr>
          <a:xfrm>
            <a:off x="6623379" y="2702670"/>
            <a:ext cx="4885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 die Anforderungen, bis auf die gegebenen, unklar waren und der Lösungsansatz ebenfalls unklar, haben wir uns für ein agiles Modell entschieden.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D02748C-06A4-49BC-74F7-4BC342647816}"/>
              </a:ext>
            </a:extLst>
          </p:cNvPr>
          <p:cNvSpPr txBox="1"/>
          <p:nvPr/>
        </p:nvSpPr>
        <p:spPr>
          <a:xfrm>
            <a:off x="6726477" y="4384110"/>
            <a:ext cx="4527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Gewähltes agiles Modell: </a:t>
            </a:r>
            <a:r>
              <a:rPr lang="de-DE" b="1" dirty="0" err="1"/>
              <a:t>Scrum</a:t>
            </a:r>
            <a:endParaRPr lang="de-DE" b="1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975C72-F99D-896A-73FC-D56305F31ECE}"/>
              </a:ext>
            </a:extLst>
          </p:cNvPr>
          <p:cNvSpPr txBox="1"/>
          <p:nvPr/>
        </p:nvSpPr>
        <p:spPr>
          <a:xfrm>
            <a:off x="851770" y="6275540"/>
            <a:ext cx="98955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Quelle: Projektmanagement – Foliensatz 1, S. 19</a:t>
            </a:r>
          </a:p>
        </p:txBody>
      </p:sp>
    </p:spTree>
    <p:extLst>
      <p:ext uri="{BB962C8B-B14F-4D97-AF65-F5344CB8AC3E}">
        <p14:creationId xmlns:p14="http://schemas.microsoft.com/office/powerpoint/2010/main" val="190127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Chevron 2">
            <a:extLst>
              <a:ext uri="{FF2B5EF4-FFF2-40B4-BE49-F238E27FC236}">
                <a16:creationId xmlns:a16="http://schemas.microsoft.com/office/drawing/2014/main" id="{25B3F955-2B8E-DB45-A12D-3DF0824F287F}"/>
              </a:ext>
            </a:extLst>
          </p:cNvPr>
          <p:cNvSpPr/>
          <p:nvPr/>
        </p:nvSpPr>
        <p:spPr>
          <a:xfrm>
            <a:off x="953852" y="2221560"/>
            <a:ext cx="1983319" cy="882256"/>
          </a:xfrm>
          <a:prstGeom prst="chevron">
            <a:avLst/>
          </a:prstGeom>
          <a:solidFill>
            <a:srgbClr val="A5B4C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Chevron 3">
            <a:extLst>
              <a:ext uri="{FF2B5EF4-FFF2-40B4-BE49-F238E27FC236}">
                <a16:creationId xmlns:a16="http://schemas.microsoft.com/office/drawing/2014/main" id="{EC7DD2B8-21A1-F7A7-61AB-EA5B95A40182}"/>
              </a:ext>
            </a:extLst>
          </p:cNvPr>
          <p:cNvSpPr/>
          <p:nvPr/>
        </p:nvSpPr>
        <p:spPr>
          <a:xfrm>
            <a:off x="2615408" y="2221560"/>
            <a:ext cx="1983320" cy="882256"/>
          </a:xfrm>
          <a:prstGeom prst="chevron">
            <a:avLst/>
          </a:prstGeom>
          <a:solidFill>
            <a:srgbClr val="6879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2</a:t>
            </a:r>
          </a:p>
        </p:txBody>
      </p:sp>
      <p:sp>
        <p:nvSpPr>
          <p:cNvPr id="4" name="Chevron 4">
            <a:extLst>
              <a:ext uri="{FF2B5EF4-FFF2-40B4-BE49-F238E27FC236}">
                <a16:creationId xmlns:a16="http://schemas.microsoft.com/office/drawing/2014/main" id="{C8AF5745-CAAC-EB54-CD7B-8AEAA86BB11F}"/>
              </a:ext>
            </a:extLst>
          </p:cNvPr>
          <p:cNvSpPr/>
          <p:nvPr/>
        </p:nvSpPr>
        <p:spPr>
          <a:xfrm>
            <a:off x="4274052" y="2221560"/>
            <a:ext cx="1983320" cy="882256"/>
          </a:xfrm>
          <a:prstGeom prst="chevron">
            <a:avLst/>
          </a:prstGeom>
          <a:solidFill>
            <a:srgbClr val="535C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3</a:t>
            </a:r>
          </a:p>
        </p:txBody>
      </p:sp>
      <p:sp>
        <p:nvSpPr>
          <p:cNvPr id="5" name="Chevron 5">
            <a:extLst>
              <a:ext uri="{FF2B5EF4-FFF2-40B4-BE49-F238E27FC236}">
                <a16:creationId xmlns:a16="http://schemas.microsoft.com/office/drawing/2014/main" id="{350A67FE-BC2A-77CD-BC85-BB6F07403718}"/>
              </a:ext>
            </a:extLst>
          </p:cNvPr>
          <p:cNvSpPr/>
          <p:nvPr/>
        </p:nvSpPr>
        <p:spPr>
          <a:xfrm>
            <a:off x="5935609" y="2221560"/>
            <a:ext cx="1983320" cy="882256"/>
          </a:xfrm>
          <a:prstGeom prst="chevron">
            <a:avLst/>
          </a:prstGeom>
          <a:solidFill>
            <a:srgbClr val="4236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4</a:t>
            </a:r>
          </a:p>
        </p:txBody>
      </p:sp>
      <p:sp>
        <p:nvSpPr>
          <p:cNvPr id="6" name="Chevron 6">
            <a:extLst>
              <a:ext uri="{FF2B5EF4-FFF2-40B4-BE49-F238E27FC236}">
                <a16:creationId xmlns:a16="http://schemas.microsoft.com/office/drawing/2014/main" id="{2555B320-D0C6-E98F-F522-579670EF7DAA}"/>
              </a:ext>
            </a:extLst>
          </p:cNvPr>
          <p:cNvSpPr/>
          <p:nvPr/>
        </p:nvSpPr>
        <p:spPr>
          <a:xfrm>
            <a:off x="7594253" y="2221560"/>
            <a:ext cx="1983320" cy="882256"/>
          </a:xfrm>
          <a:prstGeom prst="chevron">
            <a:avLst/>
          </a:prstGeom>
          <a:solidFill>
            <a:srgbClr val="5B40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5</a:t>
            </a:r>
          </a:p>
        </p:txBody>
      </p:sp>
      <p:sp>
        <p:nvSpPr>
          <p:cNvPr id="7" name="Chevron 7">
            <a:extLst>
              <a:ext uri="{FF2B5EF4-FFF2-40B4-BE49-F238E27FC236}">
                <a16:creationId xmlns:a16="http://schemas.microsoft.com/office/drawing/2014/main" id="{31471923-BA78-752F-BB90-9725138E1064}"/>
              </a:ext>
            </a:extLst>
          </p:cNvPr>
          <p:cNvSpPr/>
          <p:nvPr/>
        </p:nvSpPr>
        <p:spPr>
          <a:xfrm>
            <a:off x="9255810" y="2221560"/>
            <a:ext cx="1983320" cy="882256"/>
          </a:xfrm>
          <a:prstGeom prst="chevron">
            <a:avLst/>
          </a:prstGeom>
          <a:solidFill>
            <a:srgbClr val="98859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sz="2400" dirty="0"/>
              <a:t>6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F949F10-B5F3-31FC-B3E2-0653BA27AF58}"/>
              </a:ext>
            </a:extLst>
          </p:cNvPr>
          <p:cNvSpPr txBox="1"/>
          <p:nvPr/>
        </p:nvSpPr>
        <p:spPr>
          <a:xfrm>
            <a:off x="952395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 vollständiger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für die Geschäftsführung (GF), der durch diese abgesegnet werden kann.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C48F152-17E7-95B0-0BB8-3156B54258EB}"/>
              </a:ext>
            </a:extLst>
          </p:cNvPr>
          <p:cNvSpPr txBox="1"/>
          <p:nvPr/>
        </p:nvSpPr>
        <p:spPr>
          <a:xfrm>
            <a:off x="2618321" y="3203543"/>
            <a:ext cx="15384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Ersteinschätzung des Projektablaufs, wie viele Phasen, Verbindlichkeiten, Kosten, etc. Soll dienen, um die GF ins Bild zu setzen.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B8B3C04-5D3D-6249-9DD3-04EBCD67BBFC}"/>
              </a:ext>
            </a:extLst>
          </p:cNvPr>
          <p:cNvSpPr txBox="1"/>
          <p:nvPr/>
        </p:nvSpPr>
        <p:spPr>
          <a:xfrm>
            <a:off x="4271139" y="3198662"/>
            <a:ext cx="15413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Eine erste Version der lauffähigen Software. Soll der GF dienen, eventuell am </a:t>
            </a:r>
            <a:r>
              <a:rPr lang="de-DE" sz="1200" dirty="0" err="1">
                <a:cs typeface="Arial" panose="020B0604020202020204" pitchFamily="34" charset="0"/>
              </a:rPr>
              <a:t>Product</a:t>
            </a:r>
            <a:r>
              <a:rPr lang="de-DE" sz="1200" dirty="0">
                <a:cs typeface="Arial" panose="020B0604020202020204" pitchFamily="34" charset="0"/>
              </a:rPr>
              <a:t> Backlog nochmals nachzubessern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CDCE93-599F-E8D5-4CB6-C9DB13D37687}"/>
              </a:ext>
            </a:extLst>
          </p:cNvPr>
          <p:cNvSpPr txBox="1"/>
          <p:nvPr/>
        </p:nvSpPr>
        <p:spPr>
          <a:xfrm>
            <a:off x="5935609" y="3203543"/>
            <a:ext cx="15413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cs typeface="Arial" panose="020B0604020202020204" pitchFamily="34" charset="0"/>
              </a:rPr>
              <a:t>Dokumentation der Funktionen, die innerhalb der Sprints als </a:t>
            </a:r>
            <a:br>
              <a:rPr lang="de-DE" sz="1200" dirty="0">
                <a:cs typeface="Arial" panose="020B0604020202020204" pitchFamily="34" charset="0"/>
              </a:rPr>
            </a:br>
            <a:r>
              <a:rPr lang="de-DE" sz="1200" dirty="0" err="1">
                <a:cs typeface="Arial" panose="020B0604020202020204" pitchFamily="34" charset="0"/>
              </a:rPr>
              <a:t>Increments</a:t>
            </a:r>
            <a:r>
              <a:rPr lang="de-DE" sz="1200" dirty="0">
                <a:cs typeface="Arial" panose="020B0604020202020204" pitchFamily="34" charset="0"/>
              </a:rPr>
              <a:t> umgesetzt wurden. Dient späteren Nutzern zur Nachverfolgung und der GF zur Übersicht, welche Funktionen umgesetzt wurden/verschoben wurden.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08E02F1-0832-BC84-3FD7-B66DFF1E97CD}"/>
              </a:ext>
            </a:extLst>
          </p:cNvPr>
          <p:cNvSpPr txBox="1"/>
          <p:nvPr/>
        </p:nvSpPr>
        <p:spPr>
          <a:xfrm>
            <a:off x="7600079" y="3203543"/>
            <a:ext cx="15442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Auswertung der Beurteilung der Testpersonen/Fach-bereiche, damit GF die Übersicht behält.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CA8BDB-F513-C5EC-9814-AA913F4E8656}"/>
              </a:ext>
            </a:extLst>
          </p:cNvPr>
          <p:cNvSpPr txBox="1"/>
          <p:nvPr/>
        </p:nvSpPr>
        <p:spPr>
          <a:xfrm>
            <a:off x="9267462" y="3198749"/>
            <a:ext cx="15442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Paket mit Anleitungen und allen nötigen Informationen, um mit dem System live zu gehen. 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" grpId="1" animBg="1"/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3ABBAFF1-2777-7BEA-5AF5-B5E209B1E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08324"/>
              </p:ext>
            </p:extLst>
          </p:nvPr>
        </p:nvGraphicFramePr>
        <p:xfrm>
          <a:off x="800520" y="1828027"/>
          <a:ext cx="10590960" cy="4115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8192">
                  <a:extLst>
                    <a:ext uri="{9D8B030D-6E8A-4147-A177-3AD203B41FA5}">
                      <a16:colId xmlns:a16="http://schemas.microsoft.com/office/drawing/2014/main" val="37129558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1148445820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80777656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3360241703"/>
                    </a:ext>
                  </a:extLst>
                </a:gridCol>
                <a:gridCol w="2118192">
                  <a:extLst>
                    <a:ext uri="{9D8B030D-6E8A-4147-A177-3AD203B41FA5}">
                      <a16:colId xmlns:a16="http://schemas.microsoft.com/office/drawing/2014/main" val="2323767037"/>
                    </a:ext>
                  </a:extLst>
                </a:gridCol>
              </a:tblGrid>
              <a:tr h="41411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Nummer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Meilenstein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Beschreibung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Datum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b="1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Verantwortlich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12703142"/>
                  </a:ext>
                </a:extLst>
              </a:tr>
              <a:tr h="41836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M1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Refinement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 Backlog vorläufig erstellt und bereit für die Review bei der GF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19.12.2024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470706274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M2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Initiale Sprintplanung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 Einschätzung des Projektumfangs getroffen, Sprint-Längen geplant, Ressourcen und Kostenplan erstellt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20.12.2024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604696011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M3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 Review – Increment 1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Erstes funktionsfähiges Product-Increment präsentiert und von GF bewerten lassen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13.01.2025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150605693"/>
                  </a:ext>
                </a:extLst>
              </a:tr>
              <a:tr h="75872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M4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Sprint-Review (Release Notes)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Zusammenfassung der entwickelten Features der ersten Sprint-Phase inklusive vollständiger Dokumentation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24.01.2025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903979657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M5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Key-User-Feedback Review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Bewertung der Key-User Erfahrungen aus Sprint 6 für Anpassungen am Product-Backlog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25.04.2025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Product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Owner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, </a:t>
                      </a:r>
                      <a:r>
                        <a:rPr lang="de-DE" sz="1000" kern="100" dirty="0" err="1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Scrum</a:t>
                      </a: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 Master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3537522813"/>
                  </a:ext>
                </a:extLst>
              </a:tr>
              <a:tr h="58854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M6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Go-Live / Product Increment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Lieferung des finalen Produkts mit vollständiger Dokumentation für den operativen Einsatz</a:t>
                      </a:r>
                      <a:endParaRPr lang="de-DE" sz="1200" kern="10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offen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000" kern="100" dirty="0">
                          <a:effectLst/>
                          <a:latin typeface="Arial" panose="020B0604020202020204" pitchFamily="34" charset="0"/>
                          <a:ea typeface="Noto Serif CJK SC"/>
                          <a:cs typeface="Noto Sans Devanagari" panose="020B0502040504020204" pitchFamily="34" charset="0"/>
                        </a:rPr>
                        <a:t>Entwickler</a:t>
                      </a:r>
                      <a:endParaRPr lang="de-DE" sz="1200" kern="100" dirty="0">
                        <a:effectLst/>
                        <a:latin typeface="Liberation Serif"/>
                        <a:ea typeface="Noto Serif CJK SC"/>
                        <a:cs typeface="Noto Sans Devanagari" panose="020B0502040504020204" pitchFamily="34" charset="0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81301008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2221560"/>
            <a:ext cx="10690920" cy="374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algn="ctr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600" b="1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Überlegungen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Übersichtlich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Einfach zu Bedienen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Wichtigste Funktionen leicht erreichbar – Logout und Benachrichtigungen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sowie die Zeitübersicht und Kommen/ Gehen Buttons</a:t>
            </a:r>
          </a:p>
          <a:p>
            <a:pPr marL="342900" indent="-342900" defTabSz="914400">
              <a:lnSpc>
                <a:spcPct val="110000"/>
              </a:lnSpc>
              <a:spcBef>
                <a:spcPts val="1001"/>
              </a:spcBef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Hamburger Menü für Spracheinstellungen und Passwortänderung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4368-4EEA-BFF2-5E01-7AF01049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rafik 103">
            <a:extLst>
              <a:ext uri="{FF2B5EF4-FFF2-40B4-BE49-F238E27FC236}">
                <a16:creationId xmlns:a16="http://schemas.microsoft.com/office/drawing/2014/main" id="{04C86AA6-B18D-2338-629A-86F54A987B3F}"/>
              </a:ext>
            </a:extLst>
          </p:cNvPr>
          <p:cNvPicPr/>
          <p:nvPr/>
        </p:nvPicPr>
        <p:blipFill>
          <a:blip r:embed="rId2"/>
          <a:srcRect l="124" t="4413" r="847"/>
          <a:stretch/>
        </p:blipFill>
        <p:spPr>
          <a:xfrm>
            <a:off x="5760540" y="180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668D3170-F0A0-E5CF-0000-3F263985B2A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5760000" y="180000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F2492FE-ADA7-EDA9-0D26-AA69DDC5E2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EFDBF9A-BF5D-071F-6B93-1E0EC33489A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576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4A3E3B4-6357-4B1C-CE8C-77FC27D26B34}"/>
              </a:ext>
            </a:extLst>
          </p:cNvPr>
          <p:cNvPicPr/>
          <p:nvPr/>
        </p:nvPicPr>
        <p:blipFill>
          <a:blip r:embed="rId6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46BCE7C9-3456-ED5B-3200-55B31BC72E0F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576000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>
            <a:extLst>
              <a:ext uri="{FF2B5EF4-FFF2-40B4-BE49-F238E27FC236}">
                <a16:creationId xmlns:a16="http://schemas.microsoft.com/office/drawing/2014/main" id="{D34D1FBD-0A53-0962-36F0-9E5F21819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>
            <a:extLst>
              <a:ext uri="{FF2B5EF4-FFF2-40B4-BE49-F238E27FC236}">
                <a16:creationId xmlns:a16="http://schemas.microsoft.com/office/drawing/2014/main" id="{866FAB49-C5C7-3A3E-F720-16FCF2A06A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80644" y="1738260"/>
            <a:ext cx="4978276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4BEA2B6E-5BD0-0F4B-8D02-A7E9DC09BD4D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011441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Initiales Passwort: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Erster Login fordert Benutzerdefiniertes 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  Passwort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Ebenfalls eine Fehleranzeige integriert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4" name="PlaceHolder 2">
            <a:extLst>
              <a:ext uri="{FF2B5EF4-FFF2-40B4-BE49-F238E27FC236}">
                <a16:creationId xmlns:a16="http://schemas.microsoft.com/office/drawing/2014/main" id="{9CCD9F01-C42C-FF2E-A81E-6CF880871346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User Dashboard: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Zeiten Tabelle – Wochenübersicht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Wochensprünge mit „Früher“ / „Später“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Tagesauswahl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„Kommen“ / „Gehen“ Buttons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Kurzinformationen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279A3E0A-5446-FE29-221A-A15B3D42B090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239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Navigationsbar: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Begrüßung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Benachrichtigungs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Logout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Hamburger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481147F8-637A-3DBE-5A20-79AD5D3F2F87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Benachrichtigungen: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Pop-up Fenster zum Scrollen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2" name="PlaceHolder 2">
            <a:extLst>
              <a:ext uri="{FF2B5EF4-FFF2-40B4-BE49-F238E27FC236}">
                <a16:creationId xmlns:a16="http://schemas.microsoft.com/office/drawing/2014/main" id="{6C380532-4E7C-9104-4BEB-6E2F7A1FA09F}"/>
              </a:ext>
            </a:extLst>
          </p:cNvPr>
          <p:cNvSpPr txBox="1">
            <a:spLocks/>
          </p:cNvSpPr>
          <p:nvPr/>
        </p:nvSpPr>
        <p:spPr>
          <a:xfrm>
            <a:off x="700560" y="1800000"/>
            <a:ext cx="539544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Hamburger Menü: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Passwort änderbar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de-DE" sz="2000">
                <a:solidFill>
                  <a:schemeClr val="dk1"/>
                </a:solidFill>
                <a:latin typeface="Calisto MT"/>
              </a:rPr>
              <a:t>- Sprachwechsel mit On/Off Button</a:t>
            </a: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>
              <a:solidFill>
                <a:schemeClr val="dk1"/>
              </a:solidFill>
              <a:latin typeface="Calisto MT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pos="0" algn="l"/>
              </a:tabLst>
            </a:pPr>
            <a:endParaRPr lang="de-DE" sz="2000" dirty="0">
              <a:solidFill>
                <a:schemeClr val="dk1"/>
              </a:solidFill>
              <a:latin typeface="Calisto MT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009AD51-3CAD-2A5E-8D0C-590143EC6C98}"/>
              </a:ext>
            </a:extLst>
          </p:cNvPr>
          <p:cNvSpPr txBox="1"/>
          <p:nvPr/>
        </p:nvSpPr>
        <p:spPr>
          <a:xfrm>
            <a:off x="11454063" y="-1828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471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build="allAtOnce"/>
      <p:bldP spid="2" grpId="0"/>
      <p:bldP spid="4" grpId="0"/>
      <p:bldP spid="6" grpId="0"/>
      <p:bldP spid="8" grpId="0"/>
      <p:bldP spid="1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824</Words>
  <Application>Microsoft Macintosh PowerPoint</Application>
  <PresentationFormat>Breitbild</PresentationFormat>
  <Paragraphs>257</Paragraphs>
  <Slides>24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33" baseType="lpstr">
      <vt:lpstr>Aptos Narrow</vt:lpstr>
      <vt:lpstr>Arial</vt:lpstr>
      <vt:lpstr>Calisto MT</vt:lpstr>
      <vt:lpstr>Liberation Serif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Projektorganisation – Vorgehensmodell</vt:lpstr>
      <vt:lpstr>2. Projektorganisation - Liefergegenstände</vt:lpstr>
      <vt:lpstr>2. Projektorganisation - Meilensteine</vt:lpstr>
      <vt:lpstr>2. Projektorganisation - Wireframes</vt:lpstr>
      <vt:lpstr>2. Projektorganisation - Wireframes</vt:lpstr>
      <vt:lpstr>2. Projektorganisation - Wireframes</vt:lpstr>
      <vt:lpstr>3. Anforderungsanalyse und Stakeholder</vt:lpstr>
      <vt:lpstr>4. Zeitplanung und Budgetanalyse</vt:lpstr>
      <vt:lpstr>4. Zeitplanung und Budgetanalyse</vt:lpstr>
      <vt:lpstr>5. Qualitätssicherung</vt:lpstr>
      <vt:lpstr>6. Risikomanagement</vt:lpstr>
      <vt:lpstr>7. Schulungs-/Kommunikationskonzept</vt:lpstr>
      <vt:lpstr>8. Live Demo</vt:lpstr>
      <vt:lpstr>8. Live Demo – Control Panel</vt:lpstr>
      <vt:lpstr>8. Live Demo – User Dashboard</vt:lpstr>
      <vt:lpstr>8. Live Demo – API Calls</vt:lpstr>
      <vt:lpstr>9. Erweiterungspotenzial</vt:lpstr>
      <vt:lpstr>10. Aufgetretene Probleme</vt:lpstr>
      <vt:lpstr>11.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61</cp:revision>
  <dcterms:created xsi:type="dcterms:W3CDTF">2025-05-26T14:51:35Z</dcterms:created>
  <dcterms:modified xsi:type="dcterms:W3CDTF">2025-06-10T08:00:07Z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