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6.svg" ContentType="image/svg"/>
  <Override PartName="/ppt/media/image15.svg" ContentType="image/svg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media/image17.svg" ContentType="image/svg"/>
  <Override PartName="/ppt/media/image20.svg" ContentType="image/svg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2192000" cy="6858000"/>
  <p:notesSz cx="7559675" cy="106918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4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label 0</c:f>
              <c:strCache>
                <c:ptCount val="1"/>
                <c:pt idx="0">
                  <c:v>Datenbank-Installation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A0-ED41-AE22-972000134D98}"/>
            </c:ext>
          </c:extLst>
        </c:ser>
        <c:ser>
          <c:idx val="1"/>
          <c:order val="1"/>
          <c:tx>
            <c:strRef>
              <c:f>label 1</c:f>
              <c:strCache>
                <c:ptCount val="1"/>
                <c:pt idx="0">
                  <c:v>Entwicklungssupport (1 Jahr)</c:v>
                </c:pt>
              </c:strCache>
            </c:strRef>
          </c:tx>
          <c:spPr>
            <a:solidFill>
              <a:srgbClr val="959EB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1</c:f>
              <c:numCache>
                <c:formatCode>#,##0.00" €"</c:formatCode>
                <c:ptCount val="1"/>
                <c:pt idx="0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7A0-ED41-AE22-972000134D98}"/>
            </c:ext>
          </c:extLst>
        </c:ser>
        <c:ser>
          <c:idx val="2"/>
          <c:order val="2"/>
          <c:tx>
            <c:strRef>
              <c:f>label 2</c:f>
              <c:strCache>
                <c:ptCount val="1"/>
                <c:pt idx="0">
                  <c:v>Hardware Kosten</c:v>
                </c:pt>
              </c:strCache>
            </c:strRef>
          </c:tx>
          <c:spPr>
            <a:solidFill>
              <a:srgbClr val="59678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2</c:f>
              <c:numCache>
                <c:formatCode>#,##0.00" €"</c:formatCode>
                <c:ptCount val="1"/>
                <c:pt idx="0">
                  <c:v>3000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D7A0-ED41-AE22-972000134D98}"/>
            </c:ext>
          </c:extLst>
        </c:ser>
        <c:ser>
          <c:idx val="3"/>
          <c:order val="3"/>
          <c:tx>
            <c:strRef>
              <c:f>label 3</c:f>
              <c:strCache>
                <c:ptCount val="1"/>
                <c:pt idx="0">
                  <c:v>Projektplanung</c:v>
                </c:pt>
              </c:strCache>
            </c:strRef>
          </c:tx>
          <c:spPr>
            <a:solidFill>
              <a:srgbClr val="7F6E8C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3</c:f>
              <c:numCache>
                <c:formatCode>#,##0.00" €"</c:formatCode>
                <c:ptCount val="1"/>
                <c:pt idx="0">
                  <c:v>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D7A0-ED41-AE22-972000134D98}"/>
            </c:ext>
          </c:extLst>
        </c:ser>
        <c:ser>
          <c:idx val="4"/>
          <c:order val="4"/>
          <c:tx>
            <c:strRef>
              <c:f>label 4</c:f>
              <c:strCache>
                <c:ptCount val="1"/>
                <c:pt idx="0">
                  <c:v>Puffer</c:v>
                </c:pt>
              </c:strCache>
            </c:strRef>
          </c:tx>
          <c:spPr>
            <a:solidFill>
              <a:srgbClr val="DB9A8F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4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D7A0-ED41-AE22-972000134D98}"/>
            </c:ext>
          </c:extLst>
        </c:ser>
        <c:ser>
          <c:idx val="5"/>
          <c:order val="5"/>
          <c:tx>
            <c:strRef>
              <c:f>label 5</c:f>
              <c:strCache>
                <c:ptCount val="1"/>
                <c:pt idx="0">
                  <c:v>Schulungsmaterial</c:v>
                </c:pt>
              </c:strCache>
            </c:strRef>
          </c:tx>
          <c:spPr>
            <a:solidFill>
              <a:srgbClr val="C29AB1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5</c:f>
              <c:numCache>
                <c:formatCode>#,##0.00" €"</c:formatCode>
                <c:ptCount val="1"/>
                <c:pt idx="0">
                  <c:v>500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D7A0-ED41-AE22-972000134D98}"/>
            </c:ext>
          </c:extLst>
        </c:ser>
        <c:ser>
          <c:idx val="6"/>
          <c:order val="6"/>
          <c:tx>
            <c:strRef>
              <c:f>label 6</c:f>
              <c:strCache>
                <c:ptCount val="1"/>
                <c:pt idx="0">
                  <c:v>Scrum-Master Gehalt</c:v>
                </c:pt>
              </c:strCache>
            </c:strRef>
          </c:tx>
          <c:spPr>
            <a:solidFill>
              <a:srgbClr val="452D3E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6</c:f>
              <c:numCache>
                <c:formatCode>#,##0.00" €"</c:formatCode>
                <c:ptCount val="1"/>
                <c:pt idx="0">
                  <c:v>30000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D7A0-ED41-AE22-972000134D98}"/>
            </c:ext>
          </c:extLst>
        </c:ser>
        <c:ser>
          <c:idx val="7"/>
          <c:order val="7"/>
          <c:tx>
            <c:strRef>
              <c:f>label 7</c:f>
              <c:strCache>
                <c:ptCount val="1"/>
                <c:pt idx="0">
                  <c:v>Software-Installation</c:v>
                </c:pt>
              </c:strCache>
            </c:strRef>
          </c:tx>
          <c:spPr>
            <a:solidFill>
              <a:srgbClr val="4F597B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7</c:f>
              <c:numCache>
                <c:formatCode>#,##0.00" €"</c:formatCode>
                <c:ptCount val="1"/>
                <c:pt idx="0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D7A0-ED41-AE22-972000134D98}"/>
            </c:ext>
          </c:extLst>
        </c:ser>
        <c:ser>
          <c:idx val="8"/>
          <c:order val="8"/>
          <c:tx>
            <c:strRef>
              <c:f>label 8</c:f>
              <c:strCache>
                <c:ptCount val="1"/>
                <c:pt idx="0">
                  <c:v>Wartung Hardware (1 Jahr)</c:v>
                </c:pt>
              </c:strCache>
            </c:strRef>
          </c:tx>
          <c:spPr>
            <a:solidFill>
              <a:srgbClr val="353E4D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8</c:f>
              <c:numCache>
                <c:formatCode>#,##0.00" €"</c:formatCode>
                <c:ptCount val="1"/>
                <c:pt idx="0">
                  <c:v>12000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D7A0-ED41-AE22-972000134D98}"/>
            </c:ext>
          </c:extLst>
        </c:ser>
        <c:ser>
          <c:idx val="9"/>
          <c:order val="9"/>
          <c:tx>
            <c:strRef>
              <c:f>label 9</c:f>
              <c:strCache>
                <c:ptCount val="1"/>
                <c:pt idx="0">
                  <c:v>Developer Gehalt</c:v>
                </c:pt>
              </c:strCache>
            </c:strRef>
          </c:tx>
          <c:spPr>
            <a:solidFill>
              <a:srgbClr val="4C4254"/>
            </a:solidFill>
            <a:ln w="0">
              <a:noFill/>
            </a:ln>
          </c:spPr>
          <c:invertIfNegative val="0"/>
          <c:dLbls>
            <c:numFmt formatCode="#,##0.00&quot; €&quot;" sourceLinked="0"/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1"/>
            <c:separator>; </c:separator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categories</c:f>
              <c:strCache>
                <c:ptCount val="1"/>
                <c:pt idx="0">
                  <c:v>Ergebnis</c:v>
                </c:pt>
              </c:strCache>
            </c:strRef>
          </c:cat>
          <c:val>
            <c:numRef>
              <c:f>9</c:f>
              <c:numCache>
                <c:formatCode>#,##0.00" €"</c:formatCode>
                <c:ptCount val="1"/>
                <c:pt idx="0">
                  <c:v>48000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D7A0-ED41-AE22-972000134D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76596628"/>
        <c:axId val="25769073"/>
      </c:barChart>
      <c:catAx>
        <c:axId val="7659662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25769073"/>
        <c:crosses val="autoZero"/>
        <c:auto val="1"/>
        <c:lblAlgn val="ctr"/>
        <c:lblOffset val="100"/>
        <c:noMultiLvlLbl val="0"/>
      </c:catAx>
      <c:valAx>
        <c:axId val="25769073"/>
        <c:scaling>
          <c:orientation val="minMax"/>
        </c:scaling>
        <c:delete val="0"/>
        <c:axPos val="l"/>
        <c:majorGridlines>
          <c:spPr>
            <a:ln w="9360">
              <a:solidFill>
                <a:srgbClr val="D9D9D9"/>
              </a:solidFill>
              <a:round/>
            </a:ln>
          </c:spPr>
        </c:majorGridlines>
        <c:numFmt formatCode="#,##0.00&quot; €&quot;" sourceLinked="0"/>
        <c:majorTickMark val="none"/>
        <c:minorTickMark val="none"/>
        <c:tickLblPos val="nextTo"/>
        <c:spPr>
          <a:ln w="6480">
            <a:noFill/>
          </a:ln>
        </c:spPr>
        <c:txPr>
          <a:bodyPr/>
          <a:lstStyle/>
          <a:p>
            <a:pPr>
              <a:defRPr sz="900" b="0" u="none" strike="noStrike">
                <a:solidFill>
                  <a:srgbClr val="595959"/>
                </a:solidFill>
                <a:uFillTx/>
                <a:latin typeface="Calisto MT"/>
              </a:defRPr>
            </a:pPr>
            <a:endParaRPr lang="de-DE"/>
          </a:p>
        </c:txPr>
        <c:crossAx val="76596628"/>
        <c:crosses val="autoZero"/>
        <c:crossBetween val="between"/>
      </c:valAx>
      <c:spPr>
        <a:noFill/>
        <a:ln w="0">
          <a:noFill/>
        </a:ln>
      </c:spPr>
    </c:plotArea>
    <c:legend>
      <c:legendPos val="r"/>
      <c:overlay val="0"/>
      <c:spPr>
        <a:noFill/>
        <a:ln w="0">
          <a:noFill/>
        </a:ln>
      </c:spPr>
      <c:txPr>
        <a:bodyPr/>
        <a:lstStyle/>
        <a:p>
          <a:pPr>
            <a:defRPr sz="900" b="0" u="none" strike="noStrike">
              <a:solidFill>
                <a:srgbClr val="595959"/>
              </a:solidFill>
              <a:uFillTx/>
              <a:latin typeface="Calisto MT"/>
            </a:defRPr>
          </a:pPr>
          <a:endParaRPr lang="de-DE"/>
        </a:p>
      </c:txPr>
    </c:legend>
    <c:plotVisOnly val="1"/>
    <c:dispBlanksAs val="gap"/>
    <c:showDLblsOverMax val="1"/>
  </c:chart>
  <c:spPr>
    <a:noFill/>
    <a:ln w="0">
      <a:noFill/>
    </a:ln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de-DE"/>
  <c:roundedCorners val="0"/>
  <c:style val="2"/>
  <c:chart>
    <c:autoTitleDeleted val="1"/>
    <c:plotArea>
      <c:layout/>
      <c:pieChart>
        <c:varyColors val="1"/>
        <c:ser>
          <c:idx val="0"/>
          <c:order val="0"/>
          <c:tx>
            <c:strRef>
              <c:f>label 0</c:f>
              <c:strCache>
                <c:ptCount val="1"/>
                <c:pt idx="0">
                  <c:v>Kostenhöhe</c:v>
                </c:pt>
              </c:strCache>
            </c:strRef>
          </c:tx>
          <c:spPr>
            <a:solidFill>
              <a:srgbClr val="734B67"/>
            </a:solidFill>
            <a:ln w="0">
              <a:noFill/>
            </a:ln>
          </c:spPr>
          <c:dPt>
            <c:idx val="0"/>
            <c:bubble3D val="0"/>
            <c:spPr>
              <a:solidFill>
                <a:srgbClr val="734B67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1-6D28-4342-90B6-7F559B24671C}"/>
              </c:ext>
            </c:extLst>
          </c:dPt>
          <c:dPt>
            <c:idx val="1"/>
            <c:bubble3D val="0"/>
            <c:spPr>
              <a:solidFill>
                <a:srgbClr val="959EB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3-6D28-4342-90B6-7F559B24671C}"/>
              </c:ext>
            </c:extLst>
          </c:dPt>
          <c:dPt>
            <c:idx val="2"/>
            <c:bubble3D val="0"/>
            <c:spPr>
              <a:solidFill>
                <a:srgbClr val="59678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5-6D28-4342-90B6-7F559B24671C}"/>
              </c:ext>
            </c:extLst>
          </c:dPt>
          <c:dPt>
            <c:idx val="3"/>
            <c:bubble3D val="0"/>
            <c:spPr>
              <a:solidFill>
                <a:srgbClr val="7F6E8C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7-6D28-4342-90B6-7F559B24671C}"/>
              </c:ext>
            </c:extLst>
          </c:dPt>
          <c:dPt>
            <c:idx val="4"/>
            <c:bubble3D val="0"/>
            <c:spPr>
              <a:solidFill>
                <a:srgbClr val="DB9A8F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9-6D28-4342-90B6-7F559B24671C}"/>
              </c:ext>
            </c:extLst>
          </c:dPt>
          <c:dPt>
            <c:idx val="5"/>
            <c:bubble3D val="0"/>
            <c:spPr>
              <a:solidFill>
                <a:srgbClr val="C29AB1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B-6D28-4342-90B6-7F559B24671C}"/>
              </c:ext>
            </c:extLst>
          </c:dPt>
          <c:dPt>
            <c:idx val="6"/>
            <c:bubble3D val="0"/>
            <c:spPr>
              <a:solidFill>
                <a:srgbClr val="452D3E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D-6D28-4342-90B6-7F559B24671C}"/>
              </c:ext>
            </c:extLst>
          </c:dPt>
          <c:dPt>
            <c:idx val="7"/>
            <c:bubble3D val="0"/>
            <c:spPr>
              <a:solidFill>
                <a:srgbClr val="4F597B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0F-6D28-4342-90B6-7F559B24671C}"/>
              </c:ext>
            </c:extLst>
          </c:dPt>
          <c:dPt>
            <c:idx val="8"/>
            <c:bubble3D val="0"/>
            <c:spPr>
              <a:solidFill>
                <a:srgbClr val="353E4D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1-6D28-4342-90B6-7F559B24671C}"/>
              </c:ext>
            </c:extLst>
          </c:dPt>
          <c:dPt>
            <c:idx val="9"/>
            <c:bubble3D val="0"/>
            <c:spPr>
              <a:solidFill>
                <a:srgbClr val="4C4254"/>
              </a:solidFill>
              <a:ln w="19080">
                <a:solidFill>
                  <a:srgbClr val="FFFFFF"/>
                </a:solidFill>
                <a:round/>
              </a:ln>
            </c:spPr>
            <c:extLst>
              <c:ext xmlns:c16="http://schemas.microsoft.com/office/drawing/2014/chart" uri="{C3380CC4-5D6E-409C-BE32-E72D297353CC}">
                <c16:uniqueId val="{00000013-6D28-4342-90B6-7F559B24671C}"/>
              </c:ext>
            </c:extLst>
          </c:dPt>
          <c:dLbls>
            <c:dLbl>
              <c:idx val="0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1-6D28-4342-90B6-7F559B24671C}"/>
                </c:ext>
              </c:extLst>
            </c:dLbl>
            <c:dLbl>
              <c:idx val="1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3-6D28-4342-90B6-7F559B24671C}"/>
                </c:ext>
              </c:extLst>
            </c:dLbl>
            <c:dLbl>
              <c:idx val="2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5-6D28-4342-90B6-7F559B24671C}"/>
                </c:ext>
              </c:extLst>
            </c:dLbl>
            <c:dLbl>
              <c:idx val="3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7-6D28-4342-90B6-7F559B24671C}"/>
                </c:ext>
              </c:extLst>
            </c:dLbl>
            <c:dLbl>
              <c:idx val="4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9-6D28-4342-90B6-7F559B24671C}"/>
                </c:ext>
              </c:extLst>
            </c:dLbl>
            <c:dLbl>
              <c:idx val="5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B-6D28-4342-90B6-7F559B24671C}"/>
                </c:ext>
              </c:extLst>
            </c:dLbl>
            <c:dLbl>
              <c:idx val="6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D-6D28-4342-90B6-7F559B24671C}"/>
                </c:ext>
              </c:extLst>
            </c:dLbl>
            <c:dLbl>
              <c:idx val="7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FFFFFF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0F-6D28-4342-90B6-7F559B24671C}"/>
                </c:ext>
              </c:extLst>
            </c:dLbl>
            <c:dLbl>
              <c:idx val="8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1-6D28-4342-90B6-7F559B24671C}"/>
                </c:ext>
              </c:extLst>
            </c:dLbl>
            <c:dLbl>
              <c:idx val="9"/>
              <c:spPr/>
              <c:txPr>
                <a:bodyPr wrap="square"/>
                <a:lstStyle/>
                <a:p>
                  <a:pPr>
                    <a:defRPr sz="900" b="0" u="none" strike="noStrike">
                      <a:solidFill>
                        <a:srgbClr val="404040"/>
                      </a:solidFill>
                      <a:uFillTx/>
                      <a:latin typeface="Calisto MT"/>
                    </a:defRPr>
                  </a:pPr>
                  <a:endParaRPr lang="de-DE"/>
                </a:p>
              </c:txPr>
              <c:dLblPos val="bestFit"/>
              <c:showLegendKey val="0"/>
              <c:showVal val="0"/>
              <c:showCatName val="0"/>
              <c:showSerName val="0"/>
              <c:showPercent val="1"/>
              <c:showBubbleSize val="1"/>
              <c:extLst>
                <c:ext xmlns:c16="http://schemas.microsoft.com/office/drawing/2014/chart" uri="{C3380CC4-5D6E-409C-BE32-E72D297353CC}">
                  <c16:uniqueId val="{00000013-6D28-4342-90B6-7F559B2467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/>
              <a:lstStyle/>
              <a:p>
                <a:pPr>
                  <a:defRPr sz="900" b="0" u="none" strike="noStrike">
                    <a:solidFill>
                      <a:srgbClr val="404040"/>
                    </a:solidFill>
                    <a:uFillTx/>
                    <a:latin typeface="Calisto MT"/>
                  </a:defRPr>
                </a:pPr>
                <a:endParaRPr lang="de-DE"/>
              </a:p>
            </c:txPr>
            <c:dLblPos val="bestFit"/>
            <c:showLegendKey val="0"/>
            <c:showVal val="0"/>
            <c:showCatName val="0"/>
            <c:showSerName val="0"/>
            <c:showPercent val="1"/>
            <c:showBubbleSize val="1"/>
            <c:separator>
</c:separator>
            <c:showLeaderLines val="1"/>
            <c:leaderLines>
              <c:spPr>
                <a:ln w="9360">
                  <a:solidFill>
                    <a:srgbClr val="A6A6A6"/>
                  </a:solidFill>
                </a:ln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categories</c:f>
              <c:strCache>
                <c:ptCount val="10"/>
                <c:pt idx="0">
                  <c:v>Projektplanung</c:v>
                </c:pt>
                <c:pt idx="1">
                  <c:v>Scrum-Master Gehalt</c:v>
                </c:pt>
                <c:pt idx="2">
                  <c:v>Developer Gehalt</c:v>
                </c:pt>
                <c:pt idx="3">
                  <c:v>Hardware Kosten</c:v>
                </c:pt>
                <c:pt idx="4">
                  <c:v>Software-Installation</c:v>
                </c:pt>
                <c:pt idx="5">
                  <c:v>Datenbank-Installation</c:v>
                </c:pt>
                <c:pt idx="6">
                  <c:v>Wartung Hardware (1 Jahr)</c:v>
                </c:pt>
                <c:pt idx="7">
                  <c:v>Entwicklungssupport (1 Jahr)</c:v>
                </c:pt>
                <c:pt idx="8">
                  <c:v>Schulungsmaterial</c:v>
                </c:pt>
                <c:pt idx="9">
                  <c:v>Puffer</c:v>
                </c:pt>
              </c:strCache>
            </c:strRef>
          </c:cat>
          <c:val>
            <c:numRef>
              <c:f>0</c:f>
              <c:numCache>
                <c:formatCode>#,##0.00" €"</c:formatCode>
                <c:ptCount val="10"/>
                <c:pt idx="0">
                  <c:v>6000</c:v>
                </c:pt>
                <c:pt idx="1">
                  <c:v>30000</c:v>
                </c:pt>
                <c:pt idx="2">
                  <c:v>48000</c:v>
                </c:pt>
                <c:pt idx="3">
                  <c:v>3000</c:v>
                </c:pt>
                <c:pt idx="4">
                  <c:v>1000</c:v>
                </c:pt>
                <c:pt idx="5">
                  <c:v>500</c:v>
                </c:pt>
                <c:pt idx="6">
                  <c:v>12000</c:v>
                </c:pt>
                <c:pt idx="7">
                  <c:v>18000</c:v>
                </c:pt>
                <c:pt idx="8">
                  <c:v>500</c:v>
                </c:pt>
                <c:pt idx="9">
                  <c:v>1000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6D28-4342-90B6-7F559B2467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 w="0">
          <a:noFill/>
        </a:ln>
      </c:spPr>
    </c:plotArea>
    <c:plotVisOnly val="1"/>
    <c:dispBlanksAs val="gap"/>
    <c:showDLblsOverMax val="1"/>
  </c:chart>
  <c:spPr>
    <a:noFill/>
    <a:ln w="0">
      <a:noFill/>
    </a:ln>
  </c:spPr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E3F9C8-0D14-4932-BE94-A7F13B009F2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7354C9C5-6378-4292-9D45-A1D9772866C6}">
      <dgm:prSet/>
      <dgm:spPr/>
      <dgm:t>
        <a:bodyPr/>
        <a:lstStyle/>
        <a:p>
          <a:r>
            <a:rPr lang="de-DE"/>
            <a:t>Scrum eher ungeeignet</a:t>
          </a:r>
          <a:endParaRPr lang="en-US"/>
        </a:p>
      </dgm:t>
    </dgm:pt>
    <dgm:pt modelId="{0E54A194-F220-49A4-9AB7-AC49B6B2E87A}" type="parTrans" cxnId="{D07360C2-4EBE-4227-AB10-0EB7C1AE4A82}">
      <dgm:prSet/>
      <dgm:spPr/>
      <dgm:t>
        <a:bodyPr/>
        <a:lstStyle/>
        <a:p>
          <a:endParaRPr lang="en-US"/>
        </a:p>
      </dgm:t>
    </dgm:pt>
    <dgm:pt modelId="{C9499071-68EE-43A5-984F-38F9440EE6FE}" type="sibTrans" cxnId="{D07360C2-4EBE-4227-AB10-0EB7C1AE4A82}">
      <dgm:prSet/>
      <dgm:spPr/>
      <dgm:t>
        <a:bodyPr/>
        <a:lstStyle/>
        <a:p>
          <a:endParaRPr lang="en-US"/>
        </a:p>
      </dgm:t>
    </dgm:pt>
    <dgm:pt modelId="{D88A8E71-1374-4843-AB47-0FBF0837DBD5}">
      <dgm:prSet/>
      <dgm:spPr/>
      <dgm:t>
        <a:bodyPr/>
        <a:lstStyle/>
        <a:p>
          <a:r>
            <a:rPr lang="de-DE"/>
            <a:t>Testing aktiver mit einbeziehen</a:t>
          </a:r>
          <a:endParaRPr lang="en-US"/>
        </a:p>
      </dgm:t>
    </dgm:pt>
    <dgm:pt modelId="{35FE0322-5570-4D4A-A41D-173BDCBAA7AD}" type="parTrans" cxnId="{41A0DA5A-173D-4022-AB36-BB601DC740DF}">
      <dgm:prSet/>
      <dgm:spPr/>
      <dgm:t>
        <a:bodyPr/>
        <a:lstStyle/>
        <a:p>
          <a:endParaRPr lang="en-US"/>
        </a:p>
      </dgm:t>
    </dgm:pt>
    <dgm:pt modelId="{CCF2105A-E09B-4644-9285-63EA6F8DE0C7}" type="sibTrans" cxnId="{41A0DA5A-173D-4022-AB36-BB601DC740DF}">
      <dgm:prSet/>
      <dgm:spPr/>
      <dgm:t>
        <a:bodyPr/>
        <a:lstStyle/>
        <a:p>
          <a:endParaRPr lang="en-US"/>
        </a:p>
      </dgm:t>
    </dgm:pt>
    <dgm:pt modelId="{9AC4A53C-100B-49F6-B210-CD00B1A47AE6}">
      <dgm:prSet/>
      <dgm:spPr/>
      <dgm:t>
        <a:bodyPr/>
        <a:lstStyle/>
        <a:p>
          <a:r>
            <a:rPr lang="de-DE"/>
            <a:t>Mehr Personal Sicherheit </a:t>
          </a:r>
          <a:endParaRPr lang="en-US"/>
        </a:p>
      </dgm:t>
    </dgm:pt>
    <dgm:pt modelId="{CAB93EBA-883B-4625-9404-2BB75E533ACB}" type="parTrans" cxnId="{3E6E5519-BE94-47C6-9A1A-73DDBA163C80}">
      <dgm:prSet/>
      <dgm:spPr/>
      <dgm:t>
        <a:bodyPr/>
        <a:lstStyle/>
        <a:p>
          <a:endParaRPr lang="en-US"/>
        </a:p>
      </dgm:t>
    </dgm:pt>
    <dgm:pt modelId="{86C4A3A6-6DEB-4466-88DA-C5AF0A82418E}" type="sibTrans" cxnId="{3E6E5519-BE94-47C6-9A1A-73DDBA163C80}">
      <dgm:prSet/>
      <dgm:spPr/>
      <dgm:t>
        <a:bodyPr/>
        <a:lstStyle/>
        <a:p>
          <a:endParaRPr lang="en-US"/>
        </a:p>
      </dgm:t>
    </dgm:pt>
    <dgm:pt modelId="{E98E000E-2717-47D3-8394-64F60AB082B0}" type="pres">
      <dgm:prSet presAssocID="{BBE3F9C8-0D14-4932-BE94-A7F13B009F2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C156CC3-F879-417D-91C0-B01E9D3CBADA}" type="pres">
      <dgm:prSet presAssocID="{7354C9C5-6378-4292-9D45-A1D9772866C6}" presName="hierRoot1" presStyleCnt="0"/>
      <dgm:spPr/>
    </dgm:pt>
    <dgm:pt modelId="{F51FD4F0-72E4-44FE-93A6-67471A6700FD}" type="pres">
      <dgm:prSet presAssocID="{7354C9C5-6378-4292-9D45-A1D9772866C6}" presName="composite" presStyleCnt="0"/>
      <dgm:spPr/>
    </dgm:pt>
    <dgm:pt modelId="{70AD3ADF-8FF9-4979-BF91-5AD77B56A049}" type="pres">
      <dgm:prSet presAssocID="{7354C9C5-6378-4292-9D45-A1D9772866C6}" presName="background" presStyleLbl="node0" presStyleIdx="0" presStyleCnt="3"/>
      <dgm:spPr/>
    </dgm:pt>
    <dgm:pt modelId="{38663C80-C983-4805-A4D8-094535DC8539}" type="pres">
      <dgm:prSet presAssocID="{7354C9C5-6378-4292-9D45-A1D9772866C6}" presName="text" presStyleLbl="fgAcc0" presStyleIdx="0" presStyleCnt="3">
        <dgm:presLayoutVars>
          <dgm:chPref val="3"/>
        </dgm:presLayoutVars>
      </dgm:prSet>
      <dgm:spPr/>
    </dgm:pt>
    <dgm:pt modelId="{E4F7E751-16B8-43EF-8205-03C62890B92D}" type="pres">
      <dgm:prSet presAssocID="{7354C9C5-6378-4292-9D45-A1D9772866C6}" presName="hierChild2" presStyleCnt="0"/>
      <dgm:spPr/>
    </dgm:pt>
    <dgm:pt modelId="{4051F217-3EEC-486C-9718-832AAF654014}" type="pres">
      <dgm:prSet presAssocID="{D88A8E71-1374-4843-AB47-0FBF0837DBD5}" presName="hierRoot1" presStyleCnt="0"/>
      <dgm:spPr/>
    </dgm:pt>
    <dgm:pt modelId="{FBD3207A-07F5-425A-A56D-7C25EC8BA080}" type="pres">
      <dgm:prSet presAssocID="{D88A8E71-1374-4843-AB47-0FBF0837DBD5}" presName="composite" presStyleCnt="0"/>
      <dgm:spPr/>
    </dgm:pt>
    <dgm:pt modelId="{1602D753-0A2A-4664-906C-1E8B679210E1}" type="pres">
      <dgm:prSet presAssocID="{D88A8E71-1374-4843-AB47-0FBF0837DBD5}" presName="background" presStyleLbl="node0" presStyleIdx="1" presStyleCnt="3"/>
      <dgm:spPr/>
    </dgm:pt>
    <dgm:pt modelId="{49F1E05F-09A6-4387-A8B1-6B7F57CF7E12}" type="pres">
      <dgm:prSet presAssocID="{D88A8E71-1374-4843-AB47-0FBF0837DBD5}" presName="text" presStyleLbl="fgAcc0" presStyleIdx="1" presStyleCnt="3">
        <dgm:presLayoutVars>
          <dgm:chPref val="3"/>
        </dgm:presLayoutVars>
      </dgm:prSet>
      <dgm:spPr/>
    </dgm:pt>
    <dgm:pt modelId="{CFE88518-A528-4730-B389-C40D522AA8A7}" type="pres">
      <dgm:prSet presAssocID="{D88A8E71-1374-4843-AB47-0FBF0837DBD5}" presName="hierChild2" presStyleCnt="0"/>
      <dgm:spPr/>
    </dgm:pt>
    <dgm:pt modelId="{8EB1B41E-4A91-47C5-8A13-4864B8EE4F73}" type="pres">
      <dgm:prSet presAssocID="{9AC4A53C-100B-49F6-B210-CD00B1A47AE6}" presName="hierRoot1" presStyleCnt="0"/>
      <dgm:spPr/>
    </dgm:pt>
    <dgm:pt modelId="{06466257-B804-476A-AC19-D62368986430}" type="pres">
      <dgm:prSet presAssocID="{9AC4A53C-100B-49F6-B210-CD00B1A47AE6}" presName="composite" presStyleCnt="0"/>
      <dgm:spPr/>
    </dgm:pt>
    <dgm:pt modelId="{5FD1654B-2CA7-4B4F-BFDC-404BB2B06524}" type="pres">
      <dgm:prSet presAssocID="{9AC4A53C-100B-49F6-B210-CD00B1A47AE6}" presName="background" presStyleLbl="node0" presStyleIdx="2" presStyleCnt="3"/>
      <dgm:spPr/>
    </dgm:pt>
    <dgm:pt modelId="{30C6DC8E-54FD-40B0-AEEA-C7F89D124740}" type="pres">
      <dgm:prSet presAssocID="{9AC4A53C-100B-49F6-B210-CD00B1A47AE6}" presName="text" presStyleLbl="fgAcc0" presStyleIdx="2" presStyleCnt="3">
        <dgm:presLayoutVars>
          <dgm:chPref val="3"/>
        </dgm:presLayoutVars>
      </dgm:prSet>
      <dgm:spPr/>
    </dgm:pt>
    <dgm:pt modelId="{B7EC7365-D313-4F71-A1BD-02B93077ECC0}" type="pres">
      <dgm:prSet presAssocID="{9AC4A53C-100B-49F6-B210-CD00B1A47AE6}" presName="hierChild2" presStyleCnt="0"/>
      <dgm:spPr/>
    </dgm:pt>
  </dgm:ptLst>
  <dgm:cxnLst>
    <dgm:cxn modelId="{3E6E5519-BE94-47C6-9A1A-73DDBA163C80}" srcId="{BBE3F9C8-0D14-4932-BE94-A7F13B009F25}" destId="{9AC4A53C-100B-49F6-B210-CD00B1A47AE6}" srcOrd="2" destOrd="0" parTransId="{CAB93EBA-883B-4625-9404-2BB75E533ACB}" sibTransId="{86C4A3A6-6DEB-4466-88DA-C5AF0A82418E}"/>
    <dgm:cxn modelId="{2DE1D631-F366-4AAE-B879-E70545780B01}" type="presOf" srcId="{9AC4A53C-100B-49F6-B210-CD00B1A47AE6}" destId="{30C6DC8E-54FD-40B0-AEEA-C7F89D124740}" srcOrd="0" destOrd="0" presId="urn:microsoft.com/office/officeart/2005/8/layout/hierarchy1"/>
    <dgm:cxn modelId="{41A0DA5A-173D-4022-AB36-BB601DC740DF}" srcId="{BBE3F9C8-0D14-4932-BE94-A7F13B009F25}" destId="{D88A8E71-1374-4843-AB47-0FBF0837DBD5}" srcOrd="1" destOrd="0" parTransId="{35FE0322-5570-4D4A-A41D-173BDCBAA7AD}" sibTransId="{CCF2105A-E09B-4644-9285-63EA6F8DE0C7}"/>
    <dgm:cxn modelId="{90C6F48D-9931-4EB1-95F2-981B31F71060}" type="presOf" srcId="{D88A8E71-1374-4843-AB47-0FBF0837DBD5}" destId="{49F1E05F-09A6-4387-A8B1-6B7F57CF7E12}" srcOrd="0" destOrd="0" presId="urn:microsoft.com/office/officeart/2005/8/layout/hierarchy1"/>
    <dgm:cxn modelId="{52B9B0AF-DC22-4EC6-848A-AFC5C5F2354D}" type="presOf" srcId="{7354C9C5-6378-4292-9D45-A1D9772866C6}" destId="{38663C80-C983-4805-A4D8-094535DC8539}" srcOrd="0" destOrd="0" presId="urn:microsoft.com/office/officeart/2005/8/layout/hierarchy1"/>
    <dgm:cxn modelId="{D07360C2-4EBE-4227-AB10-0EB7C1AE4A82}" srcId="{BBE3F9C8-0D14-4932-BE94-A7F13B009F25}" destId="{7354C9C5-6378-4292-9D45-A1D9772866C6}" srcOrd="0" destOrd="0" parTransId="{0E54A194-F220-49A4-9AB7-AC49B6B2E87A}" sibTransId="{C9499071-68EE-43A5-984F-38F9440EE6FE}"/>
    <dgm:cxn modelId="{8973D4C7-2AF8-411D-AD7D-E70DE198AD45}" type="presOf" srcId="{BBE3F9C8-0D14-4932-BE94-A7F13B009F25}" destId="{E98E000E-2717-47D3-8394-64F60AB082B0}" srcOrd="0" destOrd="0" presId="urn:microsoft.com/office/officeart/2005/8/layout/hierarchy1"/>
    <dgm:cxn modelId="{FECFFC6C-EEA0-4C88-B443-6457D75C0708}" type="presParOf" srcId="{E98E000E-2717-47D3-8394-64F60AB082B0}" destId="{AC156CC3-F879-417D-91C0-B01E9D3CBADA}" srcOrd="0" destOrd="0" presId="urn:microsoft.com/office/officeart/2005/8/layout/hierarchy1"/>
    <dgm:cxn modelId="{F0504EA0-CF7B-43B1-AA85-BB6387B3510E}" type="presParOf" srcId="{AC156CC3-F879-417D-91C0-B01E9D3CBADA}" destId="{F51FD4F0-72E4-44FE-93A6-67471A6700FD}" srcOrd="0" destOrd="0" presId="urn:microsoft.com/office/officeart/2005/8/layout/hierarchy1"/>
    <dgm:cxn modelId="{FC769DDF-18B8-4426-9FB4-F3B9C8E2402E}" type="presParOf" srcId="{F51FD4F0-72E4-44FE-93A6-67471A6700FD}" destId="{70AD3ADF-8FF9-4979-BF91-5AD77B56A049}" srcOrd="0" destOrd="0" presId="urn:microsoft.com/office/officeart/2005/8/layout/hierarchy1"/>
    <dgm:cxn modelId="{480513CA-3672-425E-81B3-814CF12B72FB}" type="presParOf" srcId="{F51FD4F0-72E4-44FE-93A6-67471A6700FD}" destId="{38663C80-C983-4805-A4D8-094535DC8539}" srcOrd="1" destOrd="0" presId="urn:microsoft.com/office/officeart/2005/8/layout/hierarchy1"/>
    <dgm:cxn modelId="{73A8A6B3-DF83-485C-B0C0-8140478BAA24}" type="presParOf" srcId="{AC156CC3-F879-417D-91C0-B01E9D3CBADA}" destId="{E4F7E751-16B8-43EF-8205-03C62890B92D}" srcOrd="1" destOrd="0" presId="urn:microsoft.com/office/officeart/2005/8/layout/hierarchy1"/>
    <dgm:cxn modelId="{28573C3B-13F4-4676-9209-8DE205725345}" type="presParOf" srcId="{E98E000E-2717-47D3-8394-64F60AB082B0}" destId="{4051F217-3EEC-486C-9718-832AAF654014}" srcOrd="1" destOrd="0" presId="urn:microsoft.com/office/officeart/2005/8/layout/hierarchy1"/>
    <dgm:cxn modelId="{48929091-D7D0-4E8D-A2D7-8AFA3CC528AC}" type="presParOf" srcId="{4051F217-3EEC-486C-9718-832AAF654014}" destId="{FBD3207A-07F5-425A-A56D-7C25EC8BA080}" srcOrd="0" destOrd="0" presId="urn:microsoft.com/office/officeart/2005/8/layout/hierarchy1"/>
    <dgm:cxn modelId="{C24BFEDC-0A53-4C3F-B0F8-1A9F3A2E6A51}" type="presParOf" srcId="{FBD3207A-07F5-425A-A56D-7C25EC8BA080}" destId="{1602D753-0A2A-4664-906C-1E8B679210E1}" srcOrd="0" destOrd="0" presId="urn:microsoft.com/office/officeart/2005/8/layout/hierarchy1"/>
    <dgm:cxn modelId="{B0B80818-76F7-4DEE-B713-6D7A02901E6B}" type="presParOf" srcId="{FBD3207A-07F5-425A-A56D-7C25EC8BA080}" destId="{49F1E05F-09A6-4387-A8B1-6B7F57CF7E12}" srcOrd="1" destOrd="0" presId="urn:microsoft.com/office/officeart/2005/8/layout/hierarchy1"/>
    <dgm:cxn modelId="{EBDF7B8A-6247-4AEF-847D-5D6FF4D33DAC}" type="presParOf" srcId="{4051F217-3EEC-486C-9718-832AAF654014}" destId="{CFE88518-A528-4730-B389-C40D522AA8A7}" srcOrd="1" destOrd="0" presId="urn:microsoft.com/office/officeart/2005/8/layout/hierarchy1"/>
    <dgm:cxn modelId="{BAE6BB3C-CDE7-4BA4-B38C-7C27BF230633}" type="presParOf" srcId="{E98E000E-2717-47D3-8394-64F60AB082B0}" destId="{8EB1B41E-4A91-47C5-8A13-4864B8EE4F73}" srcOrd="2" destOrd="0" presId="urn:microsoft.com/office/officeart/2005/8/layout/hierarchy1"/>
    <dgm:cxn modelId="{B3EFFDC9-5821-4D34-87D5-CA06015D5A40}" type="presParOf" srcId="{8EB1B41E-4A91-47C5-8A13-4864B8EE4F73}" destId="{06466257-B804-476A-AC19-D62368986430}" srcOrd="0" destOrd="0" presId="urn:microsoft.com/office/officeart/2005/8/layout/hierarchy1"/>
    <dgm:cxn modelId="{D9C27515-C990-407C-948B-A7020EF703A4}" type="presParOf" srcId="{06466257-B804-476A-AC19-D62368986430}" destId="{5FD1654B-2CA7-4B4F-BFDC-404BB2B06524}" srcOrd="0" destOrd="0" presId="urn:microsoft.com/office/officeart/2005/8/layout/hierarchy1"/>
    <dgm:cxn modelId="{513F6899-93AB-473D-917D-D6AC441FED07}" type="presParOf" srcId="{06466257-B804-476A-AC19-D62368986430}" destId="{30C6DC8E-54FD-40B0-AEEA-C7F89D124740}" srcOrd="1" destOrd="0" presId="urn:microsoft.com/office/officeart/2005/8/layout/hierarchy1"/>
    <dgm:cxn modelId="{3864F633-E78C-4D85-AE58-3AF6DAE2EC18}" type="presParOf" srcId="{8EB1B41E-4A91-47C5-8A13-4864B8EE4F73}" destId="{B7EC7365-D313-4F71-A1BD-02B93077EC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D3ADF-8FF9-4979-BF91-5AD77B56A049}">
      <dsp:nvSpPr>
        <dsp:cNvPr id="0" name=""/>
        <dsp:cNvSpPr/>
      </dsp:nvSpPr>
      <dsp:spPr>
        <a:xfrm>
          <a:off x="0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63C80-C983-4805-A4D8-094535DC8539}">
      <dsp:nvSpPr>
        <dsp:cNvPr id="0" name=""/>
        <dsp:cNvSpPr/>
      </dsp:nvSpPr>
      <dsp:spPr>
        <a:xfrm>
          <a:off x="177403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Scrum eher ungeeignet</a:t>
          </a:r>
          <a:endParaRPr lang="en-US" sz="2000" kern="1200"/>
        </a:p>
      </dsp:txBody>
      <dsp:txXfrm>
        <a:off x="207098" y="2312132"/>
        <a:ext cx="1537238" cy="954468"/>
      </dsp:txXfrm>
    </dsp:sp>
    <dsp:sp modelId="{1602D753-0A2A-4664-906C-1E8B679210E1}">
      <dsp:nvSpPr>
        <dsp:cNvPr id="0" name=""/>
        <dsp:cNvSpPr/>
      </dsp:nvSpPr>
      <dsp:spPr>
        <a:xfrm>
          <a:off x="1951434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1E05F-09A6-4387-A8B1-6B7F57CF7E12}">
      <dsp:nvSpPr>
        <dsp:cNvPr id="0" name=""/>
        <dsp:cNvSpPr/>
      </dsp:nvSpPr>
      <dsp:spPr>
        <a:xfrm>
          <a:off x="2128837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Testing aktiver mit einbeziehen</a:t>
          </a:r>
          <a:endParaRPr lang="en-US" sz="2000" kern="1200"/>
        </a:p>
      </dsp:txBody>
      <dsp:txXfrm>
        <a:off x="2158532" y="2312132"/>
        <a:ext cx="1537238" cy="954468"/>
      </dsp:txXfrm>
    </dsp:sp>
    <dsp:sp modelId="{5FD1654B-2CA7-4B4F-BFDC-404BB2B06524}">
      <dsp:nvSpPr>
        <dsp:cNvPr id="0" name=""/>
        <dsp:cNvSpPr/>
      </dsp:nvSpPr>
      <dsp:spPr>
        <a:xfrm>
          <a:off x="3902868" y="2113904"/>
          <a:ext cx="1596628" cy="101385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C6DC8E-54FD-40B0-AEEA-C7F89D124740}">
      <dsp:nvSpPr>
        <dsp:cNvPr id="0" name=""/>
        <dsp:cNvSpPr/>
      </dsp:nvSpPr>
      <dsp:spPr>
        <a:xfrm>
          <a:off x="4080271" y="2282437"/>
          <a:ext cx="1596628" cy="10138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Mehr Personal Sicherheit </a:t>
          </a:r>
          <a:endParaRPr lang="en-US" sz="2000" kern="1200"/>
        </a:p>
      </dsp:txBody>
      <dsp:txXfrm>
        <a:off x="4109966" y="2312132"/>
        <a:ext cx="1537238" cy="954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04160" y="889920"/>
            <a:ext cx="9989280" cy="3598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54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5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dt" idx="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96E4D7B-C408-4330-BA69-CA6A5255FD5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lnSpc>
                <a:spcPct val="11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Format des Gliederungstextes durch Klicken bearbeiten</a:t>
            </a:r>
          </a:p>
          <a:p>
            <a:pPr marL="864000" lvl="1" indent="-324000">
              <a:lnSpc>
                <a:spcPct val="11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Zweite Gliederungsebene</a:t>
            </a:r>
          </a:p>
          <a:p>
            <a:pPr marL="1296000" lvl="2" indent="-288000">
              <a:lnSpc>
                <a:spcPct val="11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Dritte Gliederungsebene</a:t>
            </a:r>
          </a:p>
          <a:p>
            <a:pPr marL="1728000" lvl="3" indent="-216000">
              <a:lnSpc>
                <a:spcPct val="11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Vierte Gliederungsebene</a:t>
            </a:r>
          </a:p>
          <a:p>
            <a:pPr marL="2160000" lvl="4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Fünfte Gliederungsebene</a:t>
            </a:r>
          </a:p>
          <a:p>
            <a:pPr marL="2592000" lvl="5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Sechste Gliederungsebene</a:t>
            </a:r>
          </a:p>
          <a:p>
            <a:pPr marL="3024000" lvl="6" indent="-216000">
              <a:lnSpc>
                <a:spcPct val="11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Siebte Gliederungsebene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ntent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704160" y="1069920"/>
            <a:ext cx="4093200" cy="1316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183280" y="1069920"/>
            <a:ext cx="6171840" cy="4790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2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704160" y="2551320"/>
            <a:ext cx="4093200" cy="331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dt" idx="28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ftr" idx="29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1" name="PlaceHolder 6"/>
          <p:cNvSpPr>
            <a:spLocks noGrp="1"/>
          </p:cNvSpPr>
          <p:nvPr>
            <p:ph type="sldNum" idx="30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01E6F65-817D-4876-A119-8055C779176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icture with Capti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73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704160" y="1066680"/>
            <a:ext cx="4102920" cy="13172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32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 type="body"/>
          </p:nvPr>
        </p:nvSpPr>
        <p:spPr>
          <a:xfrm>
            <a:off x="5183280" y="1066680"/>
            <a:ext cx="6171840" cy="47937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icon to add picture</a:t>
            </a:r>
            <a:endParaRPr lang="de-DE" sz="32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 type="body"/>
          </p:nvPr>
        </p:nvSpPr>
        <p:spPr>
          <a:xfrm>
            <a:off x="704160" y="2552760"/>
            <a:ext cx="4102920" cy="33159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77" name="PlaceHolder 4"/>
          <p:cNvSpPr>
            <a:spLocks noGrp="1"/>
          </p:cNvSpPr>
          <p:nvPr>
            <p:ph type="dt" idx="31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8" name="PlaceHolder 5"/>
          <p:cNvSpPr>
            <a:spLocks noGrp="1"/>
          </p:cNvSpPr>
          <p:nvPr>
            <p:ph type="ftr" idx="32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79" name="PlaceHolder 6"/>
          <p:cNvSpPr>
            <a:spLocks noGrp="1"/>
          </p:cNvSpPr>
          <p:nvPr>
            <p:ph type="sldNum" idx="33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8457A39-21E2-4459-9353-649C61D5C4AE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8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4BD4FD4-812E-4FE4-BC87-36101612A1F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15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242280" y="997920"/>
            <a:ext cx="234864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768960" y="997920"/>
            <a:ext cx="8472960" cy="4984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FE8FEBB-EDA9-4376-AA07-B51B293076C6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2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755BF73-9CBC-4D9B-9954-914D5891DC51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 Head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29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15320" y="1709640"/>
            <a:ext cx="10631880" cy="2852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6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15320" y="4589640"/>
            <a:ext cx="1063188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1F87E09-D743-4E3C-952E-C26FD07C865A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36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70416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6181200" y="2221920"/>
            <a:ext cx="52117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dt" idx="16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ftr" idx="17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42" name="PlaceHolder 6"/>
          <p:cNvSpPr>
            <a:spLocks noGrp="1"/>
          </p:cNvSpPr>
          <p:nvPr>
            <p:ph type="sldNum" idx="18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1334BBE-1DC6-44FE-9FCB-1C67BB202C8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mparison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4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704160" y="929160"/>
            <a:ext cx="10689120" cy="7981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70416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70416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6181200" y="1756440"/>
            <a:ext cx="5211720" cy="657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text styles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6181200" y="2442600"/>
            <a:ext cx="5211720" cy="3519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Click to edit Master text styles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Second level</a:t>
            </a:r>
            <a:endParaRPr lang="de-DE" sz="1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Third level</a:t>
            </a:r>
            <a:endParaRPr lang="de-DE" sz="1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1600200" lvl="3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Fourth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057400" lvl="4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Fifth level</a:t>
            </a:r>
            <a:endParaRPr lang="de-DE" sz="14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0" name="PlaceHolder 6"/>
          <p:cNvSpPr>
            <a:spLocks noGrp="1"/>
          </p:cNvSpPr>
          <p:nvPr>
            <p:ph type="dt" idx="19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7"/>
          <p:cNvSpPr>
            <a:spLocks noGrp="1"/>
          </p:cNvSpPr>
          <p:nvPr>
            <p:ph type="ftr" idx="20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2" name="PlaceHolder 8"/>
          <p:cNvSpPr>
            <a:spLocks noGrp="1"/>
          </p:cNvSpPr>
          <p:nvPr>
            <p:ph type="sldNum" idx="21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EDAA5725-DBD1-47B5-B8AB-589F410145C9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54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Click to edit Master title style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dt" idx="22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ftr" idx="23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58" name="PlaceHolder 4"/>
          <p:cNvSpPr>
            <a:spLocks noGrp="1"/>
          </p:cNvSpPr>
          <p:nvPr>
            <p:ph type="sldNum" idx="24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26CE1BC4-DE86-486F-8F30-BA976F99F12B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Straight Connector 6"/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cxnSp>
        <p:nvCxnSpPr>
          <p:cNvPr id="60" name="Straight Connector 7"/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61" name="PlaceHolder 1"/>
          <p:cNvSpPr>
            <a:spLocks noGrp="1"/>
          </p:cNvSpPr>
          <p:nvPr>
            <p:ph type="dt" idx="25"/>
          </p:nvPr>
        </p:nvSpPr>
        <p:spPr>
          <a:xfrm>
            <a:off x="8369280" y="6356520"/>
            <a:ext cx="25491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r>
              <a:rPr lang="en-US" sz="1050" b="0" u="none" strike="noStrike">
                <a:solidFill>
                  <a:schemeClr val="dk1"/>
                </a:solidFill>
                <a:effectLst/>
                <a:uFillTx/>
                <a:latin typeface="Univers Condensed"/>
              </a:rPr>
              <a:t>&lt;Datum/Uhrzeit&gt;</a:t>
            </a:r>
            <a:endParaRPr lang="de-DE" sz="105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ftr" idx="26"/>
          </p:nvPr>
        </p:nvSpPr>
        <p:spPr>
          <a:xfrm>
            <a:off x="704160" y="6356520"/>
            <a:ext cx="453924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de-DE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&lt;Fußzeile&gt;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sldNum" idx="27"/>
          </p:nvPr>
        </p:nvSpPr>
        <p:spPr>
          <a:xfrm>
            <a:off x="10919160" y="6356520"/>
            <a:ext cx="672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8417121-0A00-4F31-972D-9DCBCE5CA21F}" type="slidenum"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‹Nr.›</a:t>
            </a:fld>
            <a:endParaRPr lang="de-DE" sz="18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w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zeitbuchung.it-lutz.com/" TargetMode="External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pic>
        <p:nvPicPr>
          <p:cNvPr id="81" name="Picture 3"/>
          <p:cNvPicPr/>
          <p:nvPr/>
        </p:nvPicPr>
        <p:blipFill>
          <a:blip r:embed="rId2"/>
          <a:srcRect t="5037" b="496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2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0800000">
            <a:off x="-1800" y="990720"/>
            <a:ext cx="12188520" cy="4744800"/>
          </a:xfrm>
          <a:prstGeom prst="rect">
            <a:avLst/>
          </a:prstGeom>
          <a:gradFill rotWithShape="0">
            <a:gsLst>
              <a:gs pos="0">
                <a:srgbClr val="000000">
                  <a:alpha val="0"/>
                </a:srgbClr>
              </a:gs>
              <a:gs pos="35000">
                <a:srgbClr val="000000">
                  <a:alpha val="41000"/>
                </a:srgbClr>
              </a:gs>
              <a:gs pos="47744">
                <a:srgbClr val="000000">
                  <a:alpha val="51000"/>
                </a:srgbClr>
              </a:gs>
              <a:gs pos="70000">
                <a:srgbClr val="000000">
                  <a:alpha val="37000"/>
                </a:srgbClr>
              </a:gs>
              <a:gs pos="100000">
                <a:srgbClr val="000000">
                  <a:alpha val="0"/>
                </a:srgbClr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833480" y="990720"/>
            <a:ext cx="5618520" cy="4848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algn="r" defTabSz="914400">
              <a:lnSpc>
                <a:spcPct val="100000"/>
              </a:lnSpc>
              <a:buNone/>
            </a:pPr>
            <a:r>
              <a:rPr lang="de-DE" sz="3800" b="0" u="none" strike="noStrike" cap="all" spc="31">
                <a:solidFill>
                  <a:srgbClr val="FFFFFF"/>
                </a:solidFill>
                <a:effectLst/>
                <a:uFillTx/>
                <a:latin typeface="Univers Condensed"/>
              </a:rPr>
              <a:t>Projektmanagement</a:t>
            </a:r>
            <a:endParaRPr lang="de-DE" sz="38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8712720" y="1447920"/>
            <a:ext cx="2368440" cy="407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rgbClr val="FFFFFF"/>
                </a:solidFill>
                <a:effectLst/>
                <a:uFillTx/>
                <a:latin typeface="Calisto MT"/>
              </a:rPr>
              <a:t>Eifrige Otter Zeitbuchung</a:t>
            </a:r>
            <a:endParaRPr lang="de-DE" sz="2000" b="0" u="none" strike="noStrik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cxnSp>
        <p:nvCxnSpPr>
          <p:cNvPr id="85" name="Straight Connector 1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8115120" y="1780920"/>
            <a:ext cx="360" cy="339120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withEffect">
                                  <p:stCondLst>
                                    <p:cond delay="10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fill="hold" nodeType="withEffect">
                                  <p:stCondLst>
                                    <p:cond delay="1500"/>
                                  </p:stCondLst>
                                  <p:iterate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0" dur="700"/>
                                        <p:tgtEl>
                                          <p:spTgt spid="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85000" lnSpcReduction="19999"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User Dashboard: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Zeiten Tabelle – Wochenübersicht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Wochensprünge mit „Früher“ / „Später“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Tagesauswahl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„Kommen“ / „Gehen“ Buttons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Kurzinformationen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0" name="Grafik 109"/>
          <p:cNvPicPr/>
          <p:nvPr/>
        </p:nvPicPr>
        <p:blipFill>
          <a:blip r:embed="rId2"/>
          <a:stretch/>
        </p:blipFill>
        <p:spPr>
          <a:xfrm>
            <a:off x="6480000" y="1800360"/>
            <a:ext cx="576000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1" name="Grafik 110"/>
          <p:cNvPicPr/>
          <p:nvPr/>
        </p:nvPicPr>
        <p:blipFill>
          <a:blip r:embed="rId3"/>
          <a:stretch/>
        </p:blipFill>
        <p:spPr>
          <a:xfrm>
            <a:off x="648000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2" name="Grafik 111"/>
          <p:cNvPicPr/>
          <p:nvPr/>
        </p:nvPicPr>
        <p:blipFill>
          <a:blip r:embed="rId4"/>
          <a:stretch/>
        </p:blipFill>
        <p:spPr>
          <a:xfrm>
            <a:off x="6480000" y="180000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Navigationsbar: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Begrüßung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Benachrichtigungs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Logout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Hamburger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5" name="Grafik 114"/>
          <p:cNvPicPr/>
          <p:nvPr/>
        </p:nvPicPr>
        <p:blipFill>
          <a:blip r:embed="rId2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Benachrichtigungen: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Pop-up Fenster zum Scrollen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18" name="Grafik 117"/>
          <p:cNvPicPr/>
          <p:nvPr/>
        </p:nvPicPr>
        <p:blipFill>
          <a:blip r:embed="rId2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19" name="Grafik 118"/>
          <p:cNvPicPr/>
          <p:nvPr/>
        </p:nvPicPr>
        <p:blipFill>
          <a:blip r:embed="rId3"/>
          <a:stretch/>
        </p:blipFill>
        <p:spPr>
          <a:xfrm>
            <a:off x="648036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Hamburger Menü: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Passwort änderbar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Sprachwechsel mit On/Off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22" name="Grafik 121"/>
          <p:cNvPicPr/>
          <p:nvPr/>
        </p:nvPicPr>
        <p:blipFill>
          <a:blip r:embed="rId2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3" name="Grafik 122"/>
          <p:cNvPicPr/>
          <p:nvPr/>
        </p:nvPicPr>
        <p:blipFill>
          <a:blip r:embed="rId3"/>
          <a:stretch/>
        </p:blipFill>
        <p:spPr>
          <a:xfrm>
            <a:off x="648036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4" name="Grafik 123"/>
          <p:cNvPicPr/>
          <p:nvPr/>
        </p:nvPicPr>
        <p:blipFill>
          <a:blip r:embed="rId4"/>
          <a:stretch/>
        </p:blipFill>
        <p:spPr>
          <a:xfrm>
            <a:off x="6480360" y="1766880"/>
            <a:ext cx="575964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Control-Panel: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Navigationsbar gleich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 erstellter Benutzer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Hinzufügen und Löschen der Nutzer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27" name="Grafik 126"/>
          <p:cNvPicPr/>
          <p:nvPr/>
        </p:nvPicPr>
        <p:blipFill>
          <a:blip r:embed="rId2"/>
          <a:stretch/>
        </p:blipFill>
        <p:spPr>
          <a:xfrm>
            <a:off x="6480360" y="1800360"/>
            <a:ext cx="5712120" cy="4038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8" name="Grafik 127"/>
          <p:cNvPicPr/>
          <p:nvPr/>
        </p:nvPicPr>
        <p:blipFill>
          <a:blip r:embed="rId3"/>
          <a:stretch/>
        </p:blipFill>
        <p:spPr>
          <a:xfrm>
            <a:off x="6480360" y="180000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29" name="Grafik 128"/>
          <p:cNvPicPr/>
          <p:nvPr/>
        </p:nvPicPr>
        <p:blipFill>
          <a:blip r:embed="rId4"/>
          <a:stretch/>
        </p:blipFill>
        <p:spPr>
          <a:xfrm>
            <a:off x="6480360" y="1766880"/>
            <a:ext cx="5759640" cy="4071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0" name="Grafik 129"/>
          <p:cNvPicPr/>
          <p:nvPr/>
        </p:nvPicPr>
        <p:blipFill>
          <a:blip r:embed="rId5"/>
          <a:stretch/>
        </p:blipFill>
        <p:spPr>
          <a:xfrm>
            <a:off x="6480000" y="172944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3. </a:t>
            </a:r>
            <a:r>
              <a:rPr lang="de-DE" sz="4000" b="0" u="none" strike="noStrike" cap="all" spc="31">
                <a:solidFill>
                  <a:srgbClr val="000000"/>
                </a:solidFill>
                <a:effectLst/>
                <a:uFillTx/>
                <a:latin typeface="Calisto MT"/>
              </a:rPr>
              <a:t>Anforderungsanalyse</a:t>
            </a:r>
            <a:br>
              <a:rPr sz="4000"/>
            </a:br>
            <a:r>
              <a:rPr lang="de-DE" sz="4000" b="0" u="none" strike="noStrike" cap="all" spc="31">
                <a:solidFill>
                  <a:srgbClr val="000000"/>
                </a:solidFill>
                <a:effectLst/>
                <a:uFillTx/>
                <a:latin typeface="Calisto MT"/>
              </a:rPr>
              <a:t>und Stakeholder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2" name="Grafik 6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65440" y="1308600"/>
            <a:ext cx="4634640" cy="4634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3" name="Textfeld 7"/>
          <p:cNvSpPr/>
          <p:nvPr/>
        </p:nvSpPr>
        <p:spPr>
          <a:xfrm>
            <a:off x="798840" y="2606760"/>
            <a:ext cx="5475600" cy="2951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Product-Backlog wurde basierend auf den Stakeholdern rechts erstellt.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wurden befragt, ihre Geschichten wurden als User Storys aufgenommen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Diese User Storys stellen die Anforderungen dar.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85840" indent="-285840" defTabSz="91440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Zusätzlich zu den User-Storys wurden Anforderungen aus dem Auftrag entnommen.</a:t>
            </a:r>
            <a:endParaRPr lang="de-DE" sz="18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35" name="Diagramm 6"/>
          <p:cNvGraphicFramePr/>
          <p:nvPr/>
        </p:nvGraphicFramePr>
        <p:xfrm>
          <a:off x="4254120" y="1737360"/>
          <a:ext cx="7632720" cy="43833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36" name="Diagramm 8"/>
          <p:cNvGraphicFramePr/>
          <p:nvPr/>
        </p:nvGraphicFramePr>
        <p:xfrm>
          <a:off x="-327960" y="2221920"/>
          <a:ext cx="4860000" cy="30254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4. Zeitplanung und Budgetanalyse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38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393840" y="2968560"/>
            <a:ext cx="11632320" cy="414612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5. Qualitätssicherung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Kontinuierliche Arbeit mit GitHub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Code Reviews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Code Tests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rafik 153"/>
          <p:cNvPicPr/>
          <p:nvPr/>
        </p:nvPicPr>
        <p:blipFill>
          <a:blip r:embed="rId2"/>
          <a:stretch/>
        </p:blipFill>
        <p:spPr>
          <a:xfrm>
            <a:off x="0" y="1568160"/>
            <a:ext cx="8089920" cy="45504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6. Risikomanagement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graphicFrame>
        <p:nvGraphicFramePr>
          <p:cNvPr id="143" name="Tabelle 154"/>
          <p:cNvGraphicFramePr/>
          <p:nvPr/>
        </p:nvGraphicFramePr>
        <p:xfrm>
          <a:off x="6257160" y="1954440"/>
          <a:ext cx="5234040" cy="3232440"/>
        </p:xfrm>
        <a:graphic>
          <a:graphicData uri="http://schemas.openxmlformats.org/drawingml/2006/table">
            <a:tbl>
              <a:tblPr/>
              <a:tblGrid>
                <a:gridCol w="1744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4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Risikonummer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Risiko-Titel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1" u="none" strike="noStrike">
                          <a:solidFill>
                            <a:schemeClr val="lt1"/>
                          </a:solidFill>
                          <a:effectLst/>
                          <a:uFillTx/>
                          <a:latin typeface="Calisto MT"/>
                        </a:rPr>
                        <a:t>Projektstatus</a:t>
                      </a:r>
                      <a:endParaRPr lang="de-DE" sz="1400" b="0" u="none" strike="noStrike">
                        <a:solidFill>
                          <a:srgbClr val="FFFFFF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Umwelteinflüsse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2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Krankheiten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3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Budgetüberschreitung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4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Entwicklungszeit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5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Cyberangriff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6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Bugs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7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Auftrag storniert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8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Lieferzeiten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9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Finanzielle Mittel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Projektabbruch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6560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10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200" b="0" u="none" strike="noStrike">
                          <a:solidFill>
                            <a:srgbClr val="000000"/>
                          </a:solidFill>
                          <a:effectLst/>
                          <a:uFillTx/>
                          <a:latin typeface="Aptos Narrow"/>
                        </a:rPr>
                        <a:t>Unerwartete Anforderungen</a:t>
                      </a:r>
                      <a:endParaRPr lang="de-DE" sz="12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9360" marR="9360" anchor="b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r>
                        <a:rPr lang="de-DE" sz="1400" b="0" u="none" strike="noStrike">
                          <a:solidFill>
                            <a:schemeClr val="dk1"/>
                          </a:solidFill>
                          <a:effectLst/>
                          <a:uFillTx/>
                          <a:latin typeface="Calisto MT"/>
                        </a:rPr>
                        <a:t>Verzögerung</a:t>
                      </a:r>
                      <a:endParaRPr lang="de-DE" sz="1400" b="0" u="none" strike="noStrik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marL="70560" marR="7056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tint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04160" y="559080"/>
            <a:ext cx="3306240" cy="5255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36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Gliederung</a:t>
            </a:r>
            <a:endParaRPr lang="de-DE" sz="3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/>
          </p:nvPr>
        </p:nvSpPr>
        <p:spPr>
          <a:xfrm>
            <a:off x="4642920" y="622080"/>
            <a:ext cx="6844680" cy="5639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Verwendete Tools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Projektorganisation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Teamaufteilung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Vorgehensmodell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Liefergegenstände und Meilensteine</a:t>
            </a:r>
          </a:p>
          <a:p>
            <a:pPr marL="914400" lvl="1" indent="-457200" defTabSz="914400">
              <a:lnSpc>
                <a:spcPct val="100000"/>
              </a:lnSpc>
              <a:spcBef>
                <a:spcPts val="499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Wireframes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Anforderungsanalyse und Stakeholder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Zeitplanung und Budgetanalyse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Qualitätssicherung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Risikomanagement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dirty="0">
                <a:solidFill>
                  <a:schemeClr val="dk1"/>
                </a:solidFill>
                <a:latin typeface="Calisto MT"/>
              </a:rPr>
              <a:t>Kommunikations-/Schulungskonzept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Aufgetretene Probleme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Live Demo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Erweiterungspotenzial</a:t>
            </a:r>
          </a:p>
          <a:p>
            <a:pPr marL="457200" indent="-457200" defTabSz="914400">
              <a:lnSpc>
                <a:spcPct val="100000"/>
              </a:lnSpc>
              <a:spcBef>
                <a:spcPts val="1001"/>
              </a:spcBef>
              <a:buClr>
                <a:srgbClr val="000000"/>
              </a:buClr>
              <a:buFont typeface="Univers Condensed"/>
              <a:buAutoNum type="arabicPeriod"/>
            </a:pP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Leasons</a:t>
            </a:r>
            <a:r>
              <a:rPr lang="de-DE" sz="1500" b="0" u="none" strike="noStrike" dirty="0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1500" b="0" u="none" strike="noStrike" dirty="0" err="1">
                <a:solidFill>
                  <a:schemeClr val="dk1"/>
                </a:solidFill>
                <a:effectLst/>
                <a:uFillTx/>
                <a:latin typeface="Calisto MT"/>
              </a:rPr>
              <a:t>Learnd</a:t>
            </a: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0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15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8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4223520" y="723600"/>
            <a:ext cx="16200" cy="545040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4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7. Aufgetretene Probleme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46" name="Graphic 6" descr="Bar Graph with Downward Trend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715320" y="3210480"/>
            <a:ext cx="2959200" cy="2959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47" name="Straight Connector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Verlust einer Arbeitskraft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Design Fehler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Probleme mit der Aufgabenverwaltung von Jira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Unklarer Endzeitpunkt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9" name="Rectangl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5248800" y="914400"/>
            <a:ext cx="6235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8. Live Demo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51" name="Picture 4" descr="Lokalisierungsflagge auf einem Stadtplan"/>
          <p:cNvPicPr/>
          <p:nvPr/>
        </p:nvPicPr>
        <p:blipFill>
          <a:blip r:embed="rId2"/>
          <a:srcRect l="5968" r="48641" b="-3"/>
          <a:stretch/>
        </p:blipFill>
        <p:spPr>
          <a:xfrm>
            <a:off x="0" y="0"/>
            <a:ext cx="4663080" cy="685764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52" name="Straight Connector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346720" y="722160"/>
            <a:ext cx="1638720" cy="360"/>
          </a:xfrm>
          <a:prstGeom prst="straightConnector1">
            <a:avLst/>
          </a:prstGeom>
          <a:ln w="44450">
            <a:solidFill>
              <a:srgbClr val="000000"/>
            </a:solidFill>
          </a:ln>
        </p:spPr>
      </p:cxn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5248800" y="2221920"/>
            <a:ext cx="6235920" cy="3940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</a:t>
            </a:r>
            <a:r>
              <a:rPr lang="de-DE" sz="2000" b="0" u="sng" strike="noStrike">
                <a:solidFill>
                  <a:schemeClr val="dk1"/>
                </a:solidFill>
                <a:effectLst/>
                <a:uFillTx/>
                <a:latin typeface="Calisto MT"/>
                <a:hlinkClick r:id="rId3"/>
              </a:rPr>
              <a:t>https://zeitbuchung.it-lutz.com</a:t>
            </a: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4" name="Rectangl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90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8. Live Demo – Control Panel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erstellen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Verschiedene Sprache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Jünger als 13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Älter als 13 / jünger als 18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löschen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7" name="Rectangle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1081584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8. Live Demo – User Dashboard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720000" y="1440000"/>
            <a:ext cx="10772280" cy="47300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77500" lnSpcReduction="20000"/>
          </a:bodyPr>
          <a:lstStyle/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Individuelles Passwort setzen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Sprachwechsel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Benachrichtigungen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Logout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Wochenübersicht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Kommen/ Gehen</a:t>
            </a:r>
          </a:p>
          <a:p>
            <a:pPr marL="228600"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Symbol" charset="2"/>
              <a:buChar char="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Benutzer mit Arbeitszeit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0" name="Rectangle 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704160" y="555840"/>
            <a:ext cx="4218120" cy="23904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9. Erweiterungspotenzial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2" name="Straight Connector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 flipV="1">
            <a:off x="5254920" y="723600"/>
            <a:ext cx="360" cy="5450040"/>
          </a:xfrm>
          <a:prstGeom prst="straightConnector1">
            <a:avLst/>
          </a:prstGeom>
          <a:ln w="12700">
            <a:solidFill>
              <a:srgbClr val="000000"/>
            </a:solidFill>
          </a:ln>
        </p:spPr>
      </p:cxn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5576400" y="555840"/>
            <a:ext cx="5915880" cy="56142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Urlaubssystem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Unterscheidung ob HO oder vor-Ort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2FA Anmeldung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Implementierung einer Exportfunktion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Integration in ein Docker Image für die einfachere Bereitstellung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" name="Rectangle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5" name="Rectangle 2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4876560" cy="6857640"/>
          </a:xfrm>
          <a:prstGeom prst="rect">
            <a:avLst/>
          </a:prstGeom>
          <a:solidFill>
            <a:schemeClr val="tx1"/>
          </a:solidFill>
          <a:ln>
            <a:solidFill>
              <a:srgbClr val="55374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704160" y="914400"/>
            <a:ext cx="3724200" cy="36698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10. Lessons Learned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67" name="Straight Connector 3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52424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graphicFrame>
        <p:nvGraphicFramePr>
          <p:cNvPr id="2" name="Diagram1"/>
          <p:cNvGraphicFramePr/>
          <p:nvPr>
            <p:extLst>
              <p:ext uri="{D42A27DB-BD31-4B8C-83A1-F6EECF244321}">
                <p14:modId xmlns:p14="http://schemas.microsoft.com/office/powerpoint/2010/main" val="1673376322"/>
              </p:ext>
            </p:extLst>
          </p:nvPr>
        </p:nvGraphicFramePr>
        <p:xfrm>
          <a:off x="5715000" y="723960"/>
          <a:ext cx="5676480" cy="5409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8" name="Straight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69" name="Straight Connector 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4268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  <p:sp useBgFill="1">
        <p:nvSpPr>
          <p:cNvPr id="170" name="Rectangle 1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endParaRPr lang="en-US" sz="1800" b="0" u="none" strike="noStrike">
              <a:solidFill>
                <a:schemeClr val="lt1"/>
              </a:solidFill>
              <a:effectLst/>
              <a:uFillTx/>
              <a:latin typeface="Calisto MT"/>
            </a:endParaRPr>
          </a:p>
        </p:txBody>
      </p:sp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695160" y="871920"/>
            <a:ext cx="10283040" cy="3870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en-US" sz="6600" b="0" u="none" strike="noStrike" cap="all" spc="31">
                <a:solidFill>
                  <a:schemeClr val="lt1"/>
                </a:solidFill>
                <a:effectLst/>
                <a:uFillTx/>
                <a:latin typeface="Univers Condensed"/>
              </a:rPr>
              <a:t>Vielen Dank für eure Aufmerksamkeit</a:t>
            </a:r>
            <a:endParaRPr lang="de-DE" sz="66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cxnSp>
        <p:nvCxnSpPr>
          <p:cNvPr id="172" name="Straight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723600"/>
            <a:ext cx="10592280" cy="360"/>
          </a:xfrm>
          <a:prstGeom prst="straightConnector1">
            <a:avLst/>
          </a:prstGeom>
          <a:ln w="44450">
            <a:solidFill>
              <a:srgbClr val="FFFFFF"/>
            </a:solidFill>
          </a:ln>
        </p:spPr>
      </p:cxnSp>
      <p:cxnSp>
        <p:nvCxnSpPr>
          <p:cNvPr id="173" name="Straight Connector 1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99920" y="6134040"/>
            <a:ext cx="10592280" cy="360"/>
          </a:xfrm>
          <a:prstGeom prst="straightConnector1">
            <a:avLst/>
          </a:prstGeom>
          <a:ln w="12700">
            <a:solidFill>
              <a:srgbClr val="FFFFFF"/>
            </a:solidFill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1. Verwendete Tools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700560" y="2221920"/>
            <a:ext cx="10690920" cy="3739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19999"/>
          </a:bodyPr>
          <a:lstStyle/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VisualStudio Code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Bootstap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HTML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CSS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JavaScript</a:t>
            </a:r>
          </a:p>
          <a:p>
            <a:pPr marL="1143000" lvl="2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6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PHP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Python</a:t>
            </a:r>
          </a:p>
          <a:p>
            <a:pPr marL="685800" lvl="1" indent="-228600" defTabSz="914400">
              <a:lnSpc>
                <a:spcPct val="11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de-DE" sz="18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MariaDB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GitHub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VPS von @Fabian</a:t>
            </a:r>
          </a:p>
          <a:p>
            <a:pPr marL="228600" indent="-228600" defTabSz="91440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Jira / Trello</a:t>
            </a:r>
          </a:p>
        </p:txBody>
      </p:sp>
      <p:pic>
        <p:nvPicPr>
          <p:cNvPr id="92" name="Picture 4" descr="Computerskript auf einem Bildschirm"/>
          <p:cNvPicPr/>
          <p:nvPr/>
        </p:nvPicPr>
        <p:blipFill>
          <a:blip r:embed="rId2"/>
          <a:srcRect r="6208" b="3"/>
          <a:stretch/>
        </p:blipFill>
        <p:spPr>
          <a:xfrm>
            <a:off x="6095880" y="2104560"/>
            <a:ext cx="3721320" cy="26481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Teamaufteilung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3E34559-C68A-2A1D-AB0B-7AB118043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621" y="1846964"/>
            <a:ext cx="10196138" cy="418156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0000"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Liefergegenstände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97" name="Grafik 11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981000" y="2342520"/>
            <a:ext cx="10229760" cy="63306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69092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 dirty="0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Meilensteine</a:t>
            </a:r>
            <a:endParaRPr lang="de-DE" sz="4000" b="0" u="none" strike="noStrike" dirty="0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 fontScale="92500" lnSpcReduction="9999"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Überlegungen: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Übersichtlich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Einfach zu Bedienen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Wichtigste Funktionen leicht erreichbar – Logout und Benachrichtigungen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 sowie die Zeitübersicht und Kommen/ Gehen Buttons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Hamburger Menü für Spracheinstellungen und Passwortänderung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Login: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Zwei Eingabefelder mit Button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Fehleranzeige für z.B. falsches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04" name="Grafik 103"/>
          <p:cNvPicPr/>
          <p:nvPr/>
        </p:nvPicPr>
        <p:blipFill>
          <a:blip r:embed="rId2"/>
          <a:srcRect l="124" t="4413" r="847"/>
          <a:stretch/>
        </p:blipFill>
        <p:spPr>
          <a:xfrm>
            <a:off x="6480000" y="1980000"/>
            <a:ext cx="5711040" cy="389700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700560" y="914400"/>
            <a:ext cx="10999440" cy="13071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00000"/>
              </a:lnSpc>
              <a:buNone/>
            </a:pPr>
            <a:r>
              <a:rPr lang="de-DE" sz="4000" b="0" u="none" strike="noStrike" cap="all" spc="31">
                <a:solidFill>
                  <a:schemeClr val="dk1"/>
                </a:solidFill>
                <a:effectLst/>
                <a:uFillTx/>
                <a:latin typeface="Univers Condensed"/>
              </a:rPr>
              <a:t>2. Projektorganisation - Wireframes</a:t>
            </a:r>
            <a:endParaRPr lang="de-DE" sz="4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700560" y="1800000"/>
            <a:ext cx="10690920" cy="4161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rmAutofit/>
          </a:bodyPr>
          <a:lstStyle/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Initiales Passwort: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Erster Login fordert Benutzerdefiniertes 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  Passwort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de-DE" sz="2000" b="0" u="none" strike="noStrike">
                <a:solidFill>
                  <a:schemeClr val="dk1"/>
                </a:solidFill>
                <a:effectLst/>
                <a:uFillTx/>
                <a:latin typeface="Calisto MT"/>
              </a:rPr>
              <a:t>- Ebenfalls eine Fehleranzeige integriert</a:t>
            </a: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  <a:p>
            <a:pPr indent="0" defTabSz="914400">
              <a:lnSpc>
                <a:spcPct val="11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de-DE" sz="2000" b="0" u="none" strike="noStrike">
              <a:solidFill>
                <a:schemeClr val="dk1"/>
              </a:solidFill>
              <a:effectLst/>
              <a:uFillTx/>
              <a:latin typeface="Calisto MT"/>
            </a:endParaRPr>
          </a:p>
        </p:txBody>
      </p:sp>
      <p:pic>
        <p:nvPicPr>
          <p:cNvPr id="107" name="Grafik 106"/>
          <p:cNvPicPr/>
          <p:nvPr/>
        </p:nvPicPr>
        <p:blipFill>
          <a:blip r:embed="rId2"/>
          <a:stretch/>
        </p:blipFill>
        <p:spPr>
          <a:xfrm>
            <a:off x="6480000" y="1800360"/>
            <a:ext cx="5760000" cy="407196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474</Words>
  <Application>Microsoft Macintosh PowerPoint</Application>
  <PresentationFormat>Breitbild</PresentationFormat>
  <Paragraphs>194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4" baseType="lpstr">
      <vt:lpstr>Aptos Narrow</vt:lpstr>
      <vt:lpstr>Arial</vt:lpstr>
      <vt:lpstr>Calisto MT</vt:lpstr>
      <vt:lpstr>Symbol</vt:lpstr>
      <vt:lpstr>Times New Roman</vt:lpstr>
      <vt:lpstr>Univers Condensed</vt:lpstr>
      <vt:lpstr>Wingdings</vt:lpstr>
      <vt:lpstr>ChronicleVTI</vt:lpstr>
      <vt:lpstr>Projektmanagement</vt:lpstr>
      <vt:lpstr>Gliederung</vt:lpstr>
      <vt:lpstr>1. Verwendete Tools</vt:lpstr>
      <vt:lpstr>2. Projektorganisation - Teamaufteilung</vt:lpstr>
      <vt:lpstr>2. Projektorganisation - Liefergegenstände</vt:lpstr>
      <vt:lpstr>2. Projektorganisation - Meilensteine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2. Projektorganisation - Wireframes</vt:lpstr>
      <vt:lpstr>3. Anforderungsanalyse und Stakeholder</vt:lpstr>
      <vt:lpstr>4. Zeitplanung und Budgetanalyse</vt:lpstr>
      <vt:lpstr>4. Zeitplanung und Budgetanalyse</vt:lpstr>
      <vt:lpstr>5. Qualitätssicherung</vt:lpstr>
      <vt:lpstr>6. Risikomanagement</vt:lpstr>
      <vt:lpstr>7. Aufgetretene Probleme</vt:lpstr>
      <vt:lpstr>8. Live Demo</vt:lpstr>
      <vt:lpstr>8. Live Demo – Control Panel</vt:lpstr>
      <vt:lpstr>8. Live Demo – User Dashboard</vt:lpstr>
      <vt:lpstr>9. Erweiterungspotenzial</vt:lpstr>
      <vt:lpstr>10. Lessons Learned</vt:lpstr>
      <vt:lpstr>Vielen Dank für eure Aufmerksamkeit</vt:lpstr>
    </vt:vector>
  </TitlesOfParts>
  <Company>FNT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Manuel Lutz</dc:creator>
  <dc:description/>
  <cp:lastModifiedBy>Luca Schmoll</cp:lastModifiedBy>
  <cp:revision>41</cp:revision>
  <dcterms:created xsi:type="dcterms:W3CDTF">2025-05-26T14:51:35Z</dcterms:created>
  <dcterms:modified xsi:type="dcterms:W3CDTF">2025-06-09T08:14:38Z</dcterms:modified>
  <dc:language>de-DE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Breitbild</vt:lpwstr>
  </property>
  <property fmtid="{D5CDD505-2E9C-101B-9397-08002B2CF9AE}" pid="3" name="Slides">
    <vt:i4>16</vt:i4>
  </property>
</Properties>
</file>