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3.svg" ContentType="image/svg"/>
  <Override PartName="/ppt/media/image4.svg" ContentType="image/svg"/>
  <Override PartName="/ppt/media/image9.png" ContentType="image/png"/>
  <Override PartName="/ppt/media/image12.png" ContentType="image/png"/>
  <Override PartName="/ppt/media/image3.png" ContentType="image/png"/>
  <Override PartName="/ppt/media/image19.jpeg" ContentType="image/jpeg"/>
  <Override PartName="/ppt/media/image1.jpeg" ContentType="image/jpeg"/>
  <Override PartName="/ppt/media/image6.png" ContentType="image/png"/>
  <Override PartName="/ppt/media/image10.png" ContentType="image/png"/>
  <Override PartName="/ppt/media/image18.svg" ContentType="image/svg"/>
  <Override PartName="/ppt/media/image2.jpeg" ContentType="image/jpeg"/>
  <Override PartName="/ppt/media/image16.wmf" ContentType="image/x-wmf"/>
  <Override PartName="/ppt/media/image8.png" ContentType="image/png"/>
  <Override PartName="/ppt/media/image17.png" ContentType="image/png"/>
  <Override PartName="/ppt/media/image15.svg" ContentType="image/svg"/>
  <Override PartName="/ppt/media/image7.png" ContentType="image/png"/>
  <Override PartName="/ppt/media/image11.png" ContentType="image/png"/>
  <Override PartName="/ppt/media/image14.png" ContentType="image/png"/>
  <Override PartName="/ppt/media/image5.png" ContentType="image/pn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</c:ser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[$-407]dd/mm/yyyy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Calisto MT"/>
              </a:defRPr>
            </a:pPr>
          </a:p>
        </c:txPr>
        <c:crossAx val="25769073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trike="noStrike" u="none">
                <a:solidFill>
                  <a:srgbClr val="595959"/>
                </a:solidFill>
                <a:uFillTx/>
                <a:latin typeface="Calisto MT"/>
              </a:defRPr>
            </a:pPr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900" strike="noStrike" u="none">
              <a:solidFill>
                <a:srgbClr val="595959"/>
              </a:solidFill>
              <a:uFillTx/>
              <a:latin typeface="Calisto MT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8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9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3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4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5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6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7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8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9"/>
              <c:txPr>
                <a:bodyPr wrap="square"/>
                <a:lstStyle/>
                <a:p>
                  <a:pPr>
                    <a:defRPr b="0" sz="900" strike="noStrike" u="non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900" strike="noStrike" u="none">
                    <a:solidFill>
                      <a:srgbClr val="404040"/>
                    </a:solidFill>
                    <a:uFillTx/>
                    <a:latin typeface="Calisto MT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403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98" y="2312132"/>
        <a:ext cx="1537238" cy="954468"/>
      </dsp:txXfrm>
    </dsp:sp>
    <dsp:sp modelId="{1602D753-0A2A-4664-906C-1E8B679210E1}">
      <dsp:nvSpPr>
        <dsp:cNvPr id="0" name=""/>
        <dsp:cNvSpPr/>
      </dsp:nvSpPr>
      <dsp:spPr>
        <a:xfrm>
          <a:off x="1951434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837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532" y="2312132"/>
        <a:ext cx="1537238" cy="954468"/>
      </dsp:txXfrm>
    </dsp:sp>
    <dsp:sp modelId="{5FD1654B-2CA7-4B4F-BFDC-404BB2B06524}">
      <dsp:nvSpPr>
        <dsp:cNvPr id="0" name=""/>
        <dsp:cNvSpPr/>
      </dsp:nvSpPr>
      <dsp:spPr>
        <a:xfrm>
          <a:off x="3902868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80271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966" y="2312132"/>
        <a:ext cx="1537238" cy="95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54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</a:t>
            </a:r>
            <a:r>
              <a:rPr b="0" lang="en-US" sz="54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edit Master </a:t>
            </a:r>
            <a:r>
              <a:rPr b="0" lang="en-US" sz="54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title style</a:t>
            </a:r>
            <a:endParaRPr b="0" lang="de-DE" sz="5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Klicken bearbeiten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Sechste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Gliederungsebene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Siebte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Gliederungsebene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2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2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6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b="0" lang="de-DE" sz="6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b="0" lang="de-DE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&lt;Foliennummer&gt;</a:t>
            </a:fld>
            <a:endParaRPr b="0" lang="de-DE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svg"/><Relationship Id="rId3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svg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svg"/><Relationship Id="rId3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hyperlink" Target="https://zeitbuchung.it-lutz.com/" TargetMode="External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 descr=""/>
          <p:cNvPicPr/>
          <p:nvPr/>
        </p:nvPicPr>
        <p:blipFill>
          <a:blip r:embed="rId1"/>
          <a:srcRect l="0" t="5037" r="0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100000"/>
              </a:lnSpc>
              <a:buNone/>
            </a:pPr>
            <a:r>
              <a:rPr b="0" lang="de-DE" sz="3800" spc="31" strike="noStrike" u="none" cap="all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b="0" lang="de-DE" sz="3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b="0" lang="de-DE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User Dashboard: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Zeiten Tabelle – Wochenübersicht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Wochensprünge mit „Früher“ / „Später“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Tagesauswahl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„Kommen“ / „Gehen“ Buttons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Kurzinformationen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480000" y="180036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648000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648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Navigationsbar: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Begrüßung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Benachrichtigungs Button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Logout Button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Hamburger Button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Benachrichtigungen: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Pop-up Fenster zum Scrollen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648036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Hamburger Menü: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Passwort änderbar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Sprachwechsel mit On/Off Button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48036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6480360" y="176688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648036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6480360" y="176688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4"/>
          <a:stretch/>
        </p:blipFill>
        <p:spPr>
          <a:xfrm>
            <a:off x="6480000" y="172944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b="0" lang="de-DE" sz="4000" spc="31" strike="noStrike" u="none" cap="all">
                <a:solidFill>
                  <a:srgbClr val="000000"/>
                </a:solidFill>
                <a:effectLst/>
                <a:uFillTx/>
                <a:latin typeface="Calisto MT"/>
              </a:rPr>
              <a:t>Anforderungsanalyse</a:t>
            </a:r>
            <a:br>
              <a:rPr sz="4000"/>
            </a:br>
            <a:r>
              <a:rPr b="0" lang="de-DE" sz="4000" spc="31" strike="noStrike" u="none" cap="all">
                <a:solidFill>
                  <a:srgbClr val="000000"/>
                </a:solidFill>
                <a:effectLst/>
                <a:uFillTx/>
                <a:latin typeface="Calisto MT"/>
              </a:rPr>
              <a:t>und Stakeholder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2" name="Grafik 6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b="0" lang="de-DE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b="0" lang="de-DE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b="0" lang="de-DE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b="0" lang="de-DE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5. Qualitätssicherung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 descr=""/>
          <p:cNvPicPr/>
          <p:nvPr/>
        </p:nvPicPr>
        <p:blipFill>
          <a:blip r:embed="rId1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6. Risikomanagement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4040" cy="3232440"/>
        </p:xfrm>
        <a:graphic>
          <a:graphicData uri="http://schemas.openxmlformats.org/drawingml/2006/table">
            <a:tbl>
              <a:tblPr/>
              <a:tblGrid>
                <a:gridCol w="1744560"/>
                <a:gridCol w="1744560"/>
                <a:gridCol w="1744560"/>
              </a:tblGrid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de-DE" sz="14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b="0" lang="de-DE" sz="1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de-DE" sz="14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b="0" lang="de-DE" sz="1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de-DE" sz="14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b="0" lang="de-DE" sz="1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6560"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b="0" lang="de-DE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70560" rIns="70560" tIns="35280" bIns="3528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b="0" lang="de-DE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36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b="0" lang="de-DE" sz="3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Wireframes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Aufgetretene Probleme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b="0" lang="de-DE" sz="15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Leasons Learnd</a:t>
            </a: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5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7. Aufgetretene Probleme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8. Live Demo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1"/>
          <a:srcRect l="5968" t="0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b="0" lang="de-DE" sz="2000" strike="noStrike" u="sng">
                <a:solidFill>
                  <a:schemeClr val="dk1"/>
                </a:solidFill>
                <a:effectLst/>
                <a:uFillTx/>
                <a:latin typeface="Calisto MT"/>
                <a:hlinkClick r:id="rId2"/>
              </a:rPr>
              <a:t>https://zeitbuchung.it-lutz.com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90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Control Panel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108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User Dashboard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Individuelles Passwort setzen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Sprachwechsel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Benachrichtigungen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Logout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Wochenübersicht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Kommen/ Gehen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Benutzer mit Arbeitszeit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9. Erweiterungspotenzial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lt1"/>
                </a:solidFill>
                <a:effectLst/>
                <a:uFillTx/>
                <a:latin typeface="Univers Condensed"/>
              </a:rPr>
              <a:t>10. Lessons Learned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6600" spc="31" strike="noStrike" u="none" cap="all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b="0" lang="de-DE" sz="6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1"/>
          <a:srcRect l="0" t="0"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Teamaufteilung: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Developer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Fabian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Magnus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Product Owner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Manuel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Scrum Master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Luca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5" name="Inhaltsplatzhalter 2"/>
          <p:cNvSpPr/>
          <p:nvPr/>
        </p:nvSpPr>
        <p:spPr>
          <a:xfrm>
            <a:off x="6046200" y="2222280"/>
            <a:ext cx="771804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Vorgehensmodell:</a:t>
            </a:r>
            <a:endParaRPr b="0" lang="de-DE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Agile Methode / Scrum</a:t>
            </a:r>
            <a:endParaRPr b="0" lang="de-DE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97" name="Grafik 1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1000" y="2342520"/>
            <a:ext cx="10229760" cy="6330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Schulungskonzept: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Überlegungen: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Übersichtlich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Einfach zu Bedienen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Wichtigste Funktionen leicht erreichbar – Logout und Benachrichtigungen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  sowie die Zeitübersicht und Kommen/ Gehen Buttons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Hamburger Menü für Spracheinstellungen und Passwortänderung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124" t="4413" r="847" b="0"/>
          <a:stretch/>
        </p:blipFill>
        <p:spPr>
          <a:xfrm>
            <a:off x="6480000" y="198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Initiales Passwort: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Erster Login fordert Benutzerdefiniertes 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  Passwort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sto MT"/>
              </a:rPr>
              <a:t>- Ebenfalls eine Fehleranzeige integriert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480000" y="180036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 pitchFamily="0" charset="1"/>
        <a:ea typeface=""/>
        <a:cs typeface=""/>
      </a:majorFont>
      <a:minorFont>
        <a:latin typeface="Calisto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LibreOffice/25.2.3.2$Linux_X86_64 LibreOffice_project/bbb074479178df812d175f709636b368952c2ce3</Application>
  <AppVersion>15.0000</AppVersion>
  <Words>260</Words>
  <Paragraphs>113</Paragraphs>
  <Company>FNT GmbH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2025-05-26T14:51:35Z</dcterms:created>
  <dc:creator>Manuel Lutz</dc:creator>
  <dc:description/>
  <dc:language>de-DE</dc:language>
  <cp:lastModifiedBy>Fabian Steiß</cp:lastModifiedBy>
  <dcterms:modified xsi:type="dcterms:W3CDTF">2025-06-08T14:53:49Z</dcterms:modified>
  <cp:revision>39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