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63" r:id="rId5"/>
    <p:sldId id="270" r:id="rId6"/>
    <p:sldId id="271" r:id="rId7"/>
    <p:sldId id="266" r:id="rId8"/>
    <p:sldId id="269" r:id="rId9"/>
    <p:sldId id="272" r:id="rId10"/>
    <p:sldId id="268" r:id="rId11"/>
    <p:sldId id="267" r:id="rId12"/>
    <p:sldId id="262" r:id="rId13"/>
    <p:sldId id="261" r:id="rId14"/>
    <p:sldId id="264" r:id="rId15"/>
    <p:sldId id="265" r:id="rId16"/>
    <p:sldId id="25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[Kostenanalyse.xlsx]Tabelle2!PivotTable1</c:name>
    <c:fmtId val="2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Tabelle2!$B$3:$B$4</c:f>
              <c:strCache>
                <c:ptCount val="1"/>
                <c:pt idx="0">
                  <c:v>Datenbank-Installation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Tabelle2!$B$5</c:f>
              <c:numCache>
                <c:formatCode>#,##0.00\ "€"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96-A849-8BDF-C6728D41D0F3}"/>
            </c:ext>
          </c:extLst>
        </c:ser>
        <c:ser>
          <c:idx val="1"/>
          <c:order val="1"/>
          <c:tx>
            <c:strRef>
              <c:f>Tabelle2!$C$3:$C$4</c:f>
              <c:strCache>
                <c:ptCount val="1"/>
                <c:pt idx="0">
                  <c:v>Entwicklungssupport (1 Jahr)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Tabelle2!$C$5</c:f>
              <c:numCache>
                <c:formatCode>#,##0.00\ "€"</c:formatCode>
                <c:ptCount val="1"/>
                <c:pt idx="0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96-A849-8BDF-C6728D41D0F3}"/>
            </c:ext>
          </c:extLst>
        </c:ser>
        <c:ser>
          <c:idx val="2"/>
          <c:order val="2"/>
          <c:tx>
            <c:strRef>
              <c:f>Tabelle2!$D$3:$D$4</c:f>
              <c:strCache>
                <c:ptCount val="1"/>
                <c:pt idx="0">
                  <c:v>Hardware Kosten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Tabelle2!$D$5</c:f>
              <c:numCache>
                <c:formatCode>#,##0.00\ "€"</c:formatCode>
                <c:ptCount val="1"/>
                <c:pt idx="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96-A849-8BDF-C6728D41D0F3}"/>
            </c:ext>
          </c:extLst>
        </c:ser>
        <c:ser>
          <c:idx val="3"/>
          <c:order val="3"/>
          <c:tx>
            <c:strRef>
              <c:f>Tabelle2!$E$3:$E$4</c:f>
              <c:strCache>
                <c:ptCount val="1"/>
                <c:pt idx="0">
                  <c:v>Projektplanung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Tabelle2!$E$5</c:f>
              <c:numCache>
                <c:formatCode>#,##0.00\ "€"</c:formatCode>
                <c:ptCount val="1"/>
                <c:pt idx="0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96-A849-8BDF-C6728D41D0F3}"/>
            </c:ext>
          </c:extLst>
        </c:ser>
        <c:ser>
          <c:idx val="4"/>
          <c:order val="4"/>
          <c:tx>
            <c:strRef>
              <c:f>Tabelle2!$F$3:$F$4</c:f>
              <c:strCache>
                <c:ptCount val="1"/>
                <c:pt idx="0">
                  <c:v>Puffer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Tabelle2!$F$5</c:f>
              <c:numCache>
                <c:formatCode>#,##0.00\ "€"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96-A849-8BDF-C6728D41D0F3}"/>
            </c:ext>
          </c:extLst>
        </c:ser>
        <c:ser>
          <c:idx val="5"/>
          <c:order val="5"/>
          <c:tx>
            <c:strRef>
              <c:f>Tabelle2!$G$3:$G$4</c:f>
              <c:strCache>
                <c:ptCount val="1"/>
                <c:pt idx="0">
                  <c:v>Schulungsmaterial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Tabelle2!$G$5</c:f>
              <c:numCache>
                <c:formatCode>#,##0.00\ "€"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096-A849-8BDF-C6728D41D0F3}"/>
            </c:ext>
          </c:extLst>
        </c:ser>
        <c:ser>
          <c:idx val="6"/>
          <c:order val="6"/>
          <c:tx>
            <c:strRef>
              <c:f>Tabelle2!$H$3:$H$4</c:f>
              <c:strCache>
                <c:ptCount val="1"/>
                <c:pt idx="0">
                  <c:v>Scrum-Master Gehalt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Tabelle2!$H$5</c:f>
              <c:numCache>
                <c:formatCode>#,##0.00\ "€"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096-A849-8BDF-C6728D41D0F3}"/>
            </c:ext>
          </c:extLst>
        </c:ser>
        <c:ser>
          <c:idx val="7"/>
          <c:order val="7"/>
          <c:tx>
            <c:strRef>
              <c:f>Tabelle2!$I$3:$I$4</c:f>
              <c:strCache>
                <c:ptCount val="1"/>
                <c:pt idx="0">
                  <c:v>Software-Installation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Tabelle2!$I$5</c:f>
              <c:numCache>
                <c:formatCode>#,##0.00\ "€"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096-A849-8BDF-C6728D41D0F3}"/>
            </c:ext>
          </c:extLst>
        </c:ser>
        <c:ser>
          <c:idx val="8"/>
          <c:order val="8"/>
          <c:tx>
            <c:strRef>
              <c:f>Tabelle2!$J$3:$J$4</c:f>
              <c:strCache>
                <c:ptCount val="1"/>
                <c:pt idx="0">
                  <c:v>Wartung Hardware (1 Jahr)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Tabelle2!$J$5</c:f>
              <c:numCache>
                <c:formatCode>#,##0.00\ "€"</c:formatCode>
                <c:ptCount val="1"/>
                <c:pt idx="0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096-A849-8BDF-C6728D41D0F3}"/>
            </c:ext>
          </c:extLst>
        </c:ser>
        <c:ser>
          <c:idx val="9"/>
          <c:order val="9"/>
          <c:tx>
            <c:strRef>
              <c:f>Tabelle2!$K$3:$K$4</c:f>
              <c:strCache>
                <c:ptCount val="1"/>
                <c:pt idx="0">
                  <c:v>Developer Gehalt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Tabelle2!$K$5</c:f>
              <c:numCache>
                <c:formatCode>#,##0.00\ "€"</c:formatCode>
                <c:ptCount val="1"/>
                <c:pt idx="0">
                  <c:v>48000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096-A849-8BDF-C6728D41D0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36143088"/>
        <c:axId val="1936048256"/>
      </c:barChart>
      <c:catAx>
        <c:axId val="1936143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36048256"/>
        <c:crosses val="autoZero"/>
        <c:auto val="1"/>
        <c:lblAlgn val="ctr"/>
        <c:lblOffset val="100"/>
        <c:noMultiLvlLbl val="0"/>
      </c:catAx>
      <c:valAx>
        <c:axId val="193604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36143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Tabelle1!$C$2</c:f>
              <c:strCache>
                <c:ptCount val="1"/>
                <c:pt idx="0">
                  <c:v>Kostenhöhe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67-424C-8DA3-A5101E7CA3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67-424C-8DA3-A5101E7CA3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667-424C-8DA3-A5101E7CA3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667-424C-8DA3-A5101E7CA3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667-424C-8DA3-A5101E7CA3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667-424C-8DA3-A5101E7CA30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667-424C-8DA3-A5101E7CA30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667-424C-8DA3-A5101E7CA30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667-424C-8DA3-A5101E7CA30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667-424C-8DA3-A5101E7CA30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2667-424C-8DA3-A5101E7CA30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2667-424C-8DA3-A5101E7CA30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2667-424C-8DA3-A5101E7CA30C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2667-424C-8DA3-A5101E7CA30C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2667-424C-8DA3-A5101E7CA3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Tabelle1!$B$3:$B$12</c:f>
              <c:strCache>
                <c:ptCount val="10"/>
                <c:pt idx="0">
                  <c:v>Projektplanung</c:v>
                </c:pt>
                <c:pt idx="1">
                  <c:v>Scrum-Master Gehalt</c:v>
                </c:pt>
                <c:pt idx="2">
                  <c:v>Developer Gehalt</c:v>
                </c:pt>
                <c:pt idx="3">
                  <c:v>Hardware Kosten</c:v>
                </c:pt>
                <c:pt idx="4">
                  <c:v>Software-Installation</c:v>
                </c:pt>
                <c:pt idx="5">
                  <c:v>Datenbank-Installation</c:v>
                </c:pt>
                <c:pt idx="6">
                  <c:v>Wartung Hardware (1 Jahr)</c:v>
                </c:pt>
                <c:pt idx="7">
                  <c:v>Entwicklungssupport (1 Jahr)</c:v>
                </c:pt>
                <c:pt idx="8">
                  <c:v>Schulungsmaterial</c:v>
                </c:pt>
                <c:pt idx="9">
                  <c:v>Puffer</c:v>
                </c:pt>
              </c:strCache>
            </c:strRef>
          </c:cat>
          <c:val>
            <c:numRef>
              <c:f>Tabelle1!$C$3:$C$12</c:f>
              <c:numCache>
                <c:formatCode>#,##0.00\ "€"</c:formatCode>
                <c:ptCount val="10"/>
                <c:pt idx="0">
                  <c:v>6000</c:v>
                </c:pt>
                <c:pt idx="1">
                  <c:v>30000</c:v>
                </c:pt>
                <c:pt idx="2">
                  <c:v>48000</c:v>
                </c:pt>
                <c:pt idx="3">
                  <c:v>3000</c:v>
                </c:pt>
                <c:pt idx="4">
                  <c:v>1000</c:v>
                </c:pt>
                <c:pt idx="5">
                  <c:v>500</c:v>
                </c:pt>
                <c:pt idx="6">
                  <c:v>12000</c:v>
                </c:pt>
                <c:pt idx="7">
                  <c:v>18000</c:v>
                </c:pt>
                <c:pt idx="8">
                  <c:v>500</c:v>
                </c:pt>
                <c:pt idx="9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667-424C-8DA3-A5101E7CA3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3F9C8-0D14-4932-BE94-A7F13B009F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54C9C5-6378-4292-9D45-A1D9772866C6}">
      <dgm:prSet/>
      <dgm:spPr/>
      <dgm:t>
        <a:bodyPr/>
        <a:lstStyle/>
        <a:p>
          <a:r>
            <a:rPr lang="de-DE"/>
            <a:t>Scrum eher ungeeignet</a:t>
          </a:r>
          <a:endParaRPr lang="en-US"/>
        </a:p>
      </dgm:t>
    </dgm:pt>
    <dgm:pt modelId="{0E54A194-F220-49A4-9AB7-AC49B6B2E87A}" type="parTrans" cxnId="{D07360C2-4EBE-4227-AB10-0EB7C1AE4A82}">
      <dgm:prSet/>
      <dgm:spPr/>
      <dgm:t>
        <a:bodyPr/>
        <a:lstStyle/>
        <a:p>
          <a:endParaRPr lang="en-US"/>
        </a:p>
      </dgm:t>
    </dgm:pt>
    <dgm:pt modelId="{C9499071-68EE-43A5-984F-38F9440EE6FE}" type="sibTrans" cxnId="{D07360C2-4EBE-4227-AB10-0EB7C1AE4A82}">
      <dgm:prSet/>
      <dgm:spPr/>
      <dgm:t>
        <a:bodyPr/>
        <a:lstStyle/>
        <a:p>
          <a:endParaRPr lang="en-US"/>
        </a:p>
      </dgm:t>
    </dgm:pt>
    <dgm:pt modelId="{D88A8E71-1374-4843-AB47-0FBF0837DBD5}">
      <dgm:prSet/>
      <dgm:spPr/>
      <dgm:t>
        <a:bodyPr/>
        <a:lstStyle/>
        <a:p>
          <a:r>
            <a:rPr lang="de-DE"/>
            <a:t>Testing aktiver mit einbeziehen</a:t>
          </a:r>
          <a:endParaRPr lang="en-US"/>
        </a:p>
      </dgm:t>
    </dgm:pt>
    <dgm:pt modelId="{35FE0322-5570-4D4A-A41D-173BDCBAA7AD}" type="parTrans" cxnId="{41A0DA5A-173D-4022-AB36-BB601DC740DF}">
      <dgm:prSet/>
      <dgm:spPr/>
      <dgm:t>
        <a:bodyPr/>
        <a:lstStyle/>
        <a:p>
          <a:endParaRPr lang="en-US"/>
        </a:p>
      </dgm:t>
    </dgm:pt>
    <dgm:pt modelId="{CCF2105A-E09B-4644-9285-63EA6F8DE0C7}" type="sibTrans" cxnId="{41A0DA5A-173D-4022-AB36-BB601DC740DF}">
      <dgm:prSet/>
      <dgm:spPr/>
      <dgm:t>
        <a:bodyPr/>
        <a:lstStyle/>
        <a:p>
          <a:endParaRPr lang="en-US"/>
        </a:p>
      </dgm:t>
    </dgm:pt>
    <dgm:pt modelId="{9AC4A53C-100B-49F6-B210-CD00B1A47AE6}">
      <dgm:prSet/>
      <dgm:spPr/>
      <dgm:t>
        <a:bodyPr/>
        <a:lstStyle/>
        <a:p>
          <a:r>
            <a:rPr lang="de-DE"/>
            <a:t>Mehr Personal Sicherheit </a:t>
          </a:r>
          <a:endParaRPr lang="en-US"/>
        </a:p>
      </dgm:t>
    </dgm:pt>
    <dgm:pt modelId="{CAB93EBA-883B-4625-9404-2BB75E533ACB}" type="parTrans" cxnId="{3E6E5519-BE94-47C6-9A1A-73DDBA163C80}">
      <dgm:prSet/>
      <dgm:spPr/>
      <dgm:t>
        <a:bodyPr/>
        <a:lstStyle/>
        <a:p>
          <a:endParaRPr lang="en-US"/>
        </a:p>
      </dgm:t>
    </dgm:pt>
    <dgm:pt modelId="{86C4A3A6-6DEB-4466-88DA-C5AF0A82418E}" type="sibTrans" cxnId="{3E6E5519-BE94-47C6-9A1A-73DDBA163C80}">
      <dgm:prSet/>
      <dgm:spPr/>
      <dgm:t>
        <a:bodyPr/>
        <a:lstStyle/>
        <a:p>
          <a:endParaRPr lang="en-US"/>
        </a:p>
      </dgm:t>
    </dgm:pt>
    <dgm:pt modelId="{E98E000E-2717-47D3-8394-64F60AB082B0}" type="pres">
      <dgm:prSet presAssocID="{BBE3F9C8-0D14-4932-BE94-A7F13B009F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156CC3-F879-417D-91C0-B01E9D3CBADA}" type="pres">
      <dgm:prSet presAssocID="{7354C9C5-6378-4292-9D45-A1D9772866C6}" presName="hierRoot1" presStyleCnt="0"/>
      <dgm:spPr/>
    </dgm:pt>
    <dgm:pt modelId="{F51FD4F0-72E4-44FE-93A6-67471A6700FD}" type="pres">
      <dgm:prSet presAssocID="{7354C9C5-6378-4292-9D45-A1D9772866C6}" presName="composite" presStyleCnt="0"/>
      <dgm:spPr/>
    </dgm:pt>
    <dgm:pt modelId="{70AD3ADF-8FF9-4979-BF91-5AD77B56A049}" type="pres">
      <dgm:prSet presAssocID="{7354C9C5-6378-4292-9D45-A1D9772866C6}" presName="background" presStyleLbl="node0" presStyleIdx="0" presStyleCnt="3"/>
      <dgm:spPr/>
    </dgm:pt>
    <dgm:pt modelId="{38663C80-C983-4805-A4D8-094535DC8539}" type="pres">
      <dgm:prSet presAssocID="{7354C9C5-6378-4292-9D45-A1D9772866C6}" presName="text" presStyleLbl="fgAcc0" presStyleIdx="0" presStyleCnt="3">
        <dgm:presLayoutVars>
          <dgm:chPref val="3"/>
        </dgm:presLayoutVars>
      </dgm:prSet>
      <dgm:spPr/>
    </dgm:pt>
    <dgm:pt modelId="{E4F7E751-16B8-43EF-8205-03C62890B92D}" type="pres">
      <dgm:prSet presAssocID="{7354C9C5-6378-4292-9D45-A1D9772866C6}" presName="hierChild2" presStyleCnt="0"/>
      <dgm:spPr/>
    </dgm:pt>
    <dgm:pt modelId="{4051F217-3EEC-486C-9718-832AAF654014}" type="pres">
      <dgm:prSet presAssocID="{D88A8E71-1374-4843-AB47-0FBF0837DBD5}" presName="hierRoot1" presStyleCnt="0"/>
      <dgm:spPr/>
    </dgm:pt>
    <dgm:pt modelId="{FBD3207A-07F5-425A-A56D-7C25EC8BA080}" type="pres">
      <dgm:prSet presAssocID="{D88A8E71-1374-4843-AB47-0FBF0837DBD5}" presName="composite" presStyleCnt="0"/>
      <dgm:spPr/>
    </dgm:pt>
    <dgm:pt modelId="{1602D753-0A2A-4664-906C-1E8B679210E1}" type="pres">
      <dgm:prSet presAssocID="{D88A8E71-1374-4843-AB47-0FBF0837DBD5}" presName="background" presStyleLbl="node0" presStyleIdx="1" presStyleCnt="3"/>
      <dgm:spPr/>
    </dgm:pt>
    <dgm:pt modelId="{49F1E05F-09A6-4387-A8B1-6B7F57CF7E12}" type="pres">
      <dgm:prSet presAssocID="{D88A8E71-1374-4843-AB47-0FBF0837DBD5}" presName="text" presStyleLbl="fgAcc0" presStyleIdx="1" presStyleCnt="3">
        <dgm:presLayoutVars>
          <dgm:chPref val="3"/>
        </dgm:presLayoutVars>
      </dgm:prSet>
      <dgm:spPr/>
    </dgm:pt>
    <dgm:pt modelId="{CFE88518-A528-4730-B389-C40D522AA8A7}" type="pres">
      <dgm:prSet presAssocID="{D88A8E71-1374-4843-AB47-0FBF0837DBD5}" presName="hierChild2" presStyleCnt="0"/>
      <dgm:spPr/>
    </dgm:pt>
    <dgm:pt modelId="{8EB1B41E-4A91-47C5-8A13-4864B8EE4F73}" type="pres">
      <dgm:prSet presAssocID="{9AC4A53C-100B-49F6-B210-CD00B1A47AE6}" presName="hierRoot1" presStyleCnt="0"/>
      <dgm:spPr/>
    </dgm:pt>
    <dgm:pt modelId="{06466257-B804-476A-AC19-D62368986430}" type="pres">
      <dgm:prSet presAssocID="{9AC4A53C-100B-49F6-B210-CD00B1A47AE6}" presName="composite" presStyleCnt="0"/>
      <dgm:spPr/>
    </dgm:pt>
    <dgm:pt modelId="{5FD1654B-2CA7-4B4F-BFDC-404BB2B06524}" type="pres">
      <dgm:prSet presAssocID="{9AC4A53C-100B-49F6-B210-CD00B1A47AE6}" presName="background" presStyleLbl="node0" presStyleIdx="2" presStyleCnt="3"/>
      <dgm:spPr/>
    </dgm:pt>
    <dgm:pt modelId="{30C6DC8E-54FD-40B0-AEEA-C7F89D124740}" type="pres">
      <dgm:prSet presAssocID="{9AC4A53C-100B-49F6-B210-CD00B1A47AE6}" presName="text" presStyleLbl="fgAcc0" presStyleIdx="2" presStyleCnt="3">
        <dgm:presLayoutVars>
          <dgm:chPref val="3"/>
        </dgm:presLayoutVars>
      </dgm:prSet>
      <dgm:spPr/>
    </dgm:pt>
    <dgm:pt modelId="{B7EC7365-D313-4F71-A1BD-02B93077ECC0}" type="pres">
      <dgm:prSet presAssocID="{9AC4A53C-100B-49F6-B210-CD00B1A47AE6}" presName="hierChild2" presStyleCnt="0"/>
      <dgm:spPr/>
    </dgm:pt>
  </dgm:ptLst>
  <dgm:cxnLst>
    <dgm:cxn modelId="{3E6E5519-BE94-47C6-9A1A-73DDBA163C80}" srcId="{BBE3F9C8-0D14-4932-BE94-A7F13B009F25}" destId="{9AC4A53C-100B-49F6-B210-CD00B1A47AE6}" srcOrd="2" destOrd="0" parTransId="{CAB93EBA-883B-4625-9404-2BB75E533ACB}" sibTransId="{86C4A3A6-6DEB-4466-88DA-C5AF0A82418E}"/>
    <dgm:cxn modelId="{2DE1D631-F366-4AAE-B879-E70545780B01}" type="presOf" srcId="{9AC4A53C-100B-49F6-B210-CD00B1A47AE6}" destId="{30C6DC8E-54FD-40B0-AEEA-C7F89D124740}" srcOrd="0" destOrd="0" presId="urn:microsoft.com/office/officeart/2005/8/layout/hierarchy1"/>
    <dgm:cxn modelId="{41A0DA5A-173D-4022-AB36-BB601DC740DF}" srcId="{BBE3F9C8-0D14-4932-BE94-A7F13B009F25}" destId="{D88A8E71-1374-4843-AB47-0FBF0837DBD5}" srcOrd="1" destOrd="0" parTransId="{35FE0322-5570-4D4A-A41D-173BDCBAA7AD}" sibTransId="{CCF2105A-E09B-4644-9285-63EA6F8DE0C7}"/>
    <dgm:cxn modelId="{90C6F48D-9931-4EB1-95F2-981B31F71060}" type="presOf" srcId="{D88A8E71-1374-4843-AB47-0FBF0837DBD5}" destId="{49F1E05F-09A6-4387-A8B1-6B7F57CF7E12}" srcOrd="0" destOrd="0" presId="urn:microsoft.com/office/officeart/2005/8/layout/hierarchy1"/>
    <dgm:cxn modelId="{52B9B0AF-DC22-4EC6-848A-AFC5C5F2354D}" type="presOf" srcId="{7354C9C5-6378-4292-9D45-A1D9772866C6}" destId="{38663C80-C983-4805-A4D8-094535DC8539}" srcOrd="0" destOrd="0" presId="urn:microsoft.com/office/officeart/2005/8/layout/hierarchy1"/>
    <dgm:cxn modelId="{D07360C2-4EBE-4227-AB10-0EB7C1AE4A82}" srcId="{BBE3F9C8-0D14-4932-BE94-A7F13B009F25}" destId="{7354C9C5-6378-4292-9D45-A1D9772866C6}" srcOrd="0" destOrd="0" parTransId="{0E54A194-F220-49A4-9AB7-AC49B6B2E87A}" sibTransId="{C9499071-68EE-43A5-984F-38F9440EE6FE}"/>
    <dgm:cxn modelId="{8973D4C7-2AF8-411D-AD7D-E70DE198AD45}" type="presOf" srcId="{BBE3F9C8-0D14-4932-BE94-A7F13B009F25}" destId="{E98E000E-2717-47D3-8394-64F60AB082B0}" srcOrd="0" destOrd="0" presId="urn:microsoft.com/office/officeart/2005/8/layout/hierarchy1"/>
    <dgm:cxn modelId="{FECFFC6C-EEA0-4C88-B443-6457D75C0708}" type="presParOf" srcId="{E98E000E-2717-47D3-8394-64F60AB082B0}" destId="{AC156CC3-F879-417D-91C0-B01E9D3CBADA}" srcOrd="0" destOrd="0" presId="urn:microsoft.com/office/officeart/2005/8/layout/hierarchy1"/>
    <dgm:cxn modelId="{F0504EA0-CF7B-43B1-AA85-BB6387B3510E}" type="presParOf" srcId="{AC156CC3-F879-417D-91C0-B01E9D3CBADA}" destId="{F51FD4F0-72E4-44FE-93A6-67471A6700FD}" srcOrd="0" destOrd="0" presId="urn:microsoft.com/office/officeart/2005/8/layout/hierarchy1"/>
    <dgm:cxn modelId="{FC769DDF-18B8-4426-9FB4-F3B9C8E2402E}" type="presParOf" srcId="{F51FD4F0-72E4-44FE-93A6-67471A6700FD}" destId="{70AD3ADF-8FF9-4979-BF91-5AD77B56A049}" srcOrd="0" destOrd="0" presId="urn:microsoft.com/office/officeart/2005/8/layout/hierarchy1"/>
    <dgm:cxn modelId="{480513CA-3672-425E-81B3-814CF12B72FB}" type="presParOf" srcId="{F51FD4F0-72E4-44FE-93A6-67471A6700FD}" destId="{38663C80-C983-4805-A4D8-094535DC8539}" srcOrd="1" destOrd="0" presId="urn:microsoft.com/office/officeart/2005/8/layout/hierarchy1"/>
    <dgm:cxn modelId="{73A8A6B3-DF83-485C-B0C0-8140478BAA24}" type="presParOf" srcId="{AC156CC3-F879-417D-91C0-B01E9D3CBADA}" destId="{E4F7E751-16B8-43EF-8205-03C62890B92D}" srcOrd="1" destOrd="0" presId="urn:microsoft.com/office/officeart/2005/8/layout/hierarchy1"/>
    <dgm:cxn modelId="{28573C3B-13F4-4676-9209-8DE205725345}" type="presParOf" srcId="{E98E000E-2717-47D3-8394-64F60AB082B0}" destId="{4051F217-3EEC-486C-9718-832AAF654014}" srcOrd="1" destOrd="0" presId="urn:microsoft.com/office/officeart/2005/8/layout/hierarchy1"/>
    <dgm:cxn modelId="{48929091-D7D0-4E8D-A2D7-8AFA3CC528AC}" type="presParOf" srcId="{4051F217-3EEC-486C-9718-832AAF654014}" destId="{FBD3207A-07F5-425A-A56D-7C25EC8BA080}" srcOrd="0" destOrd="0" presId="urn:microsoft.com/office/officeart/2005/8/layout/hierarchy1"/>
    <dgm:cxn modelId="{C24BFEDC-0A53-4C3F-B0F8-1A9F3A2E6A51}" type="presParOf" srcId="{FBD3207A-07F5-425A-A56D-7C25EC8BA080}" destId="{1602D753-0A2A-4664-906C-1E8B679210E1}" srcOrd="0" destOrd="0" presId="urn:microsoft.com/office/officeart/2005/8/layout/hierarchy1"/>
    <dgm:cxn modelId="{B0B80818-76F7-4DEE-B713-6D7A02901E6B}" type="presParOf" srcId="{FBD3207A-07F5-425A-A56D-7C25EC8BA080}" destId="{49F1E05F-09A6-4387-A8B1-6B7F57CF7E12}" srcOrd="1" destOrd="0" presId="urn:microsoft.com/office/officeart/2005/8/layout/hierarchy1"/>
    <dgm:cxn modelId="{EBDF7B8A-6247-4AEF-847D-5D6FF4D33DAC}" type="presParOf" srcId="{4051F217-3EEC-486C-9718-832AAF654014}" destId="{CFE88518-A528-4730-B389-C40D522AA8A7}" srcOrd="1" destOrd="0" presId="urn:microsoft.com/office/officeart/2005/8/layout/hierarchy1"/>
    <dgm:cxn modelId="{BAE6BB3C-CDE7-4BA4-B38C-7C27BF230633}" type="presParOf" srcId="{E98E000E-2717-47D3-8394-64F60AB082B0}" destId="{8EB1B41E-4A91-47C5-8A13-4864B8EE4F73}" srcOrd="2" destOrd="0" presId="urn:microsoft.com/office/officeart/2005/8/layout/hierarchy1"/>
    <dgm:cxn modelId="{B3EFFDC9-5821-4D34-87D5-CA06015D5A40}" type="presParOf" srcId="{8EB1B41E-4A91-47C5-8A13-4864B8EE4F73}" destId="{06466257-B804-476A-AC19-D62368986430}" srcOrd="0" destOrd="0" presId="urn:microsoft.com/office/officeart/2005/8/layout/hierarchy1"/>
    <dgm:cxn modelId="{D9C27515-C990-407C-948B-A7020EF703A4}" type="presParOf" srcId="{06466257-B804-476A-AC19-D62368986430}" destId="{5FD1654B-2CA7-4B4F-BFDC-404BB2B06524}" srcOrd="0" destOrd="0" presId="urn:microsoft.com/office/officeart/2005/8/layout/hierarchy1"/>
    <dgm:cxn modelId="{513F6899-93AB-473D-917D-D6AC441FED07}" type="presParOf" srcId="{06466257-B804-476A-AC19-D62368986430}" destId="{30C6DC8E-54FD-40B0-AEEA-C7F89D124740}" srcOrd="1" destOrd="0" presId="urn:microsoft.com/office/officeart/2005/8/layout/hierarchy1"/>
    <dgm:cxn modelId="{3864F633-E78C-4D85-AE58-3AF6DAE2EC18}" type="presParOf" srcId="{8EB1B41E-4A91-47C5-8A13-4864B8EE4F73}" destId="{B7EC7365-D313-4F71-A1BD-02B93077EC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D3ADF-8FF9-4979-BF91-5AD77B56A049}">
      <dsp:nvSpPr>
        <dsp:cNvPr id="0" name=""/>
        <dsp:cNvSpPr/>
      </dsp:nvSpPr>
      <dsp:spPr>
        <a:xfrm>
          <a:off x="0" y="2113904"/>
          <a:ext cx="1596628" cy="1013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63C80-C983-4805-A4D8-094535DC8539}">
      <dsp:nvSpPr>
        <dsp:cNvPr id="0" name=""/>
        <dsp:cNvSpPr/>
      </dsp:nvSpPr>
      <dsp:spPr>
        <a:xfrm>
          <a:off x="177403" y="2282437"/>
          <a:ext cx="1596628" cy="1013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Scrum eher ungeeignet</a:t>
          </a:r>
          <a:endParaRPr lang="en-US" sz="2000" kern="1200"/>
        </a:p>
      </dsp:txBody>
      <dsp:txXfrm>
        <a:off x="207098" y="2312132"/>
        <a:ext cx="1537238" cy="954468"/>
      </dsp:txXfrm>
    </dsp:sp>
    <dsp:sp modelId="{1602D753-0A2A-4664-906C-1E8B679210E1}">
      <dsp:nvSpPr>
        <dsp:cNvPr id="0" name=""/>
        <dsp:cNvSpPr/>
      </dsp:nvSpPr>
      <dsp:spPr>
        <a:xfrm>
          <a:off x="1951434" y="2113904"/>
          <a:ext cx="1596628" cy="1013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1E05F-09A6-4387-A8B1-6B7F57CF7E12}">
      <dsp:nvSpPr>
        <dsp:cNvPr id="0" name=""/>
        <dsp:cNvSpPr/>
      </dsp:nvSpPr>
      <dsp:spPr>
        <a:xfrm>
          <a:off x="2128837" y="2282437"/>
          <a:ext cx="1596628" cy="1013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Testing aktiver mit einbeziehen</a:t>
          </a:r>
          <a:endParaRPr lang="en-US" sz="2000" kern="1200"/>
        </a:p>
      </dsp:txBody>
      <dsp:txXfrm>
        <a:off x="2158532" y="2312132"/>
        <a:ext cx="1537238" cy="954468"/>
      </dsp:txXfrm>
    </dsp:sp>
    <dsp:sp modelId="{5FD1654B-2CA7-4B4F-BFDC-404BB2B06524}">
      <dsp:nvSpPr>
        <dsp:cNvPr id="0" name=""/>
        <dsp:cNvSpPr/>
      </dsp:nvSpPr>
      <dsp:spPr>
        <a:xfrm>
          <a:off x="3902868" y="2113904"/>
          <a:ext cx="1596628" cy="1013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6DC8E-54FD-40B0-AEEA-C7F89D124740}">
      <dsp:nvSpPr>
        <dsp:cNvPr id="0" name=""/>
        <dsp:cNvSpPr/>
      </dsp:nvSpPr>
      <dsp:spPr>
        <a:xfrm>
          <a:off x="4080271" y="2282437"/>
          <a:ext cx="1596628" cy="1013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Mehr Personal Sicherheit </a:t>
          </a:r>
          <a:endParaRPr lang="en-US" sz="2000" kern="1200"/>
        </a:p>
      </dsp:txBody>
      <dsp:txXfrm>
        <a:off x="4109966" y="2312132"/>
        <a:ext cx="1537238" cy="954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5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4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4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6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2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8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2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2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57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eitbuchung.it-lutz.com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32CD4-F6C3-EE14-AAF3-1C29085E9C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36" b="4964"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4BFE4F-B536-0C33-01FC-523D8F244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de-DE" sz="3800">
                <a:solidFill>
                  <a:srgbClr val="FFFFFF"/>
                </a:solidFill>
              </a:rPr>
              <a:t>Projektmanagement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4E0D3F-78F2-3D7B-52C4-E58448655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Eifrige Otter Zeitbuchung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919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5. </a:t>
            </a:r>
            <a:r>
              <a:rPr lang="de-DE" dirty="0" err="1"/>
              <a:t>Qualitätsicherung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Kontinuierliche Arbeit mit GitHub</a:t>
            </a:r>
          </a:p>
          <a:p>
            <a:pPr lvl="1"/>
            <a:r>
              <a:rPr lang="de-DE" dirty="0"/>
              <a:t>Code Reviews</a:t>
            </a:r>
          </a:p>
          <a:p>
            <a:r>
              <a:rPr lang="de-DE" dirty="0"/>
              <a:t>Code Tests</a:t>
            </a:r>
          </a:p>
        </p:txBody>
      </p:sp>
    </p:spTree>
    <p:extLst>
      <p:ext uri="{BB962C8B-B14F-4D97-AF65-F5344CB8AC3E}">
        <p14:creationId xmlns:p14="http://schemas.microsoft.com/office/powerpoint/2010/main" val="319486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rafik 153">
            <a:extLst>
              <a:ext uri="{FF2B5EF4-FFF2-40B4-BE49-F238E27FC236}">
                <a16:creationId xmlns:a16="http://schemas.microsoft.com/office/drawing/2014/main" id="{D875B4BD-9566-A9D0-98D1-7048F2F1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8196"/>
            <a:ext cx="8090452" cy="45508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6. Risikomanagement</a:t>
            </a:r>
          </a:p>
        </p:txBody>
      </p:sp>
      <p:graphicFrame>
        <p:nvGraphicFramePr>
          <p:cNvPr id="155" name="Tabelle 154">
            <a:extLst>
              <a:ext uri="{FF2B5EF4-FFF2-40B4-BE49-F238E27FC236}">
                <a16:creationId xmlns:a16="http://schemas.microsoft.com/office/drawing/2014/main" id="{A8318F43-4CED-CFC6-8C2A-ABD26F178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018349"/>
              </p:ext>
            </p:extLst>
          </p:nvPr>
        </p:nvGraphicFramePr>
        <p:xfrm>
          <a:off x="6257016" y="1954495"/>
          <a:ext cx="5234349" cy="315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783">
                  <a:extLst>
                    <a:ext uri="{9D8B030D-6E8A-4147-A177-3AD203B41FA5}">
                      <a16:colId xmlns:a16="http://schemas.microsoft.com/office/drawing/2014/main" val="2036290"/>
                    </a:ext>
                  </a:extLst>
                </a:gridCol>
                <a:gridCol w="1744783">
                  <a:extLst>
                    <a:ext uri="{9D8B030D-6E8A-4147-A177-3AD203B41FA5}">
                      <a16:colId xmlns:a16="http://schemas.microsoft.com/office/drawing/2014/main" val="2332163050"/>
                    </a:ext>
                  </a:extLst>
                </a:gridCol>
                <a:gridCol w="1744783">
                  <a:extLst>
                    <a:ext uri="{9D8B030D-6E8A-4147-A177-3AD203B41FA5}">
                      <a16:colId xmlns:a16="http://schemas.microsoft.com/office/drawing/2014/main" val="412770504"/>
                    </a:ext>
                  </a:extLst>
                </a:gridCol>
              </a:tblGrid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Risikonummer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Risiko-Titel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Projektstatus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4921862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Umwelteinflüsse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Projektabbruch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83125103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Krankheiten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Verzögerung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1599323635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Budgetüberschreitung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Projektabbruch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267751497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Entwicklungszeit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Verzögerung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250809531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5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Cyberangriff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Projektabbruch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4155527555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Unerwartete Bugs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Verzögerung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3927391180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7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Auftrag storniert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Projektabbruch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3506387784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8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Lieferzeiten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Verzögerung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2149943524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9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Finanzielle Mittel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Projektabbruch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1743453149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10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Unerwartete Anforderungen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Verzögerung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3197947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86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r>
              <a:rPr lang="de-DE" dirty="0"/>
              <a:t>7. Aufgetretene Probleme</a:t>
            </a:r>
          </a:p>
        </p:txBody>
      </p:sp>
      <p:pic>
        <p:nvPicPr>
          <p:cNvPr id="7" name="Graphic 6" descr="Bar Graph with Downward Trend">
            <a:extLst>
              <a:ext uri="{FF2B5EF4-FFF2-40B4-BE49-F238E27FC236}">
                <a16:creationId xmlns:a16="http://schemas.microsoft.com/office/drawing/2014/main" id="{EE3A0C10-5374-8952-9260-BA5D3220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83" y="3210560"/>
            <a:ext cx="2959568" cy="29595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>
            <a:normAutofit/>
          </a:bodyPr>
          <a:lstStyle/>
          <a:p>
            <a:r>
              <a:rPr lang="de-DE" dirty="0"/>
              <a:t>Verlust einer Arbeitskraft</a:t>
            </a:r>
          </a:p>
          <a:p>
            <a:r>
              <a:rPr lang="de-DE" dirty="0"/>
              <a:t>Design Fehler</a:t>
            </a:r>
          </a:p>
          <a:p>
            <a:r>
              <a:rPr lang="de-DE" dirty="0"/>
              <a:t>Probleme mit der Aufgabenverwaltung von Jira</a:t>
            </a:r>
          </a:p>
          <a:p>
            <a:r>
              <a:rPr lang="de-DE" dirty="0"/>
              <a:t>Unklarer Endzeitpunkt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047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r>
              <a:rPr lang="de-DE" dirty="0"/>
              <a:t>8. Live Demo</a:t>
            </a:r>
          </a:p>
        </p:txBody>
      </p:sp>
      <p:pic>
        <p:nvPicPr>
          <p:cNvPr id="5" name="Picture 4" descr="Lokalisierungsflagge auf einem Stadtplan">
            <a:extLst>
              <a:ext uri="{FF2B5EF4-FFF2-40B4-BE49-F238E27FC236}">
                <a16:creationId xmlns:a16="http://schemas.microsoft.com/office/drawing/2014/main" id="{06E3CEF0-70C2-F493-5650-3B2E3512D2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68" r="48641" b="-2"/>
          <a:stretch>
            <a:fillRect/>
          </a:stretch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2221992"/>
            <a:ext cx="6236208" cy="394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 </a:t>
            </a:r>
            <a:r>
              <a:rPr lang="de-DE" dirty="0">
                <a:hlinkClick r:id="rId3"/>
              </a:rPr>
              <a:t>https://zeitbuchung.it-lutz.com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883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r>
              <a:rPr lang="de-DE"/>
              <a:t>9. Erweiterungspotenzial</a:t>
            </a:r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>
            <a:normAutofit/>
          </a:bodyPr>
          <a:lstStyle/>
          <a:p>
            <a:r>
              <a:rPr lang="de-DE" dirty="0"/>
              <a:t>Urlaubssystem</a:t>
            </a:r>
          </a:p>
          <a:p>
            <a:r>
              <a:rPr lang="de-DE" dirty="0"/>
              <a:t>Unterscheidung ob HO oder vor-Ort</a:t>
            </a:r>
          </a:p>
          <a:p>
            <a:r>
              <a:rPr lang="de-DE" dirty="0"/>
              <a:t>2FA Anmeldung</a:t>
            </a:r>
          </a:p>
          <a:p>
            <a:r>
              <a:rPr lang="de-DE" dirty="0"/>
              <a:t>Implementierung einer Exportfunktion</a:t>
            </a:r>
          </a:p>
          <a:p>
            <a:r>
              <a:rPr lang="de-DE" dirty="0"/>
              <a:t>Integration in ein Docker Image für die einfachere Bereitstellung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94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10. Lessons Learned</a:t>
            </a:r>
          </a:p>
        </p:txBody>
      </p:sp>
      <p:cxnSp>
        <p:nvCxnSpPr>
          <p:cNvPr id="35" name="Straight Connector 3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845C82B7-1864-8BA6-14E1-B84DDCB3C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272709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07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283452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Vielen Dank für eure Aufmerksamkeit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44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de-DE" sz="3600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6844892" cy="563971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Verwendete Tools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Projektorganisation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Teamaufteilung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Vorgehensmodell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Liefergegenstände und Meilensteine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Wireframes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Anforderungsanalyse und Stakeholder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Zeitplanung und Budgetanalyse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Qualitätssicherung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Risikomanagement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Aufgetretene Probleme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Live Demo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Erweiterungspotenzial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 err="1"/>
              <a:t>Leasons</a:t>
            </a:r>
            <a:r>
              <a:rPr lang="de-DE" sz="1500" dirty="0"/>
              <a:t> </a:t>
            </a:r>
            <a:r>
              <a:rPr lang="de-DE" sz="1500" dirty="0" err="1"/>
              <a:t>Learnd</a:t>
            </a:r>
            <a:endParaRPr lang="de-DE" sz="1500" dirty="0"/>
          </a:p>
          <a:p>
            <a:pPr marL="0" indent="0">
              <a:lnSpc>
                <a:spcPct val="100000"/>
              </a:lnSpc>
              <a:buNone/>
            </a:pPr>
            <a:endParaRPr lang="de-DE" sz="15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91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Verwendete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VisualStudio</a:t>
            </a:r>
            <a:r>
              <a:rPr lang="de-DE" dirty="0"/>
              <a:t> Code</a:t>
            </a:r>
          </a:p>
          <a:p>
            <a:pPr lvl="1"/>
            <a:r>
              <a:rPr lang="de-DE" dirty="0" err="1"/>
              <a:t>Bootstap</a:t>
            </a:r>
            <a:endParaRPr lang="de-DE" dirty="0"/>
          </a:p>
          <a:p>
            <a:pPr lvl="2"/>
            <a:r>
              <a:rPr lang="de-DE" dirty="0"/>
              <a:t>HTML</a:t>
            </a:r>
          </a:p>
          <a:p>
            <a:pPr lvl="2"/>
            <a:r>
              <a:rPr lang="de-DE" dirty="0"/>
              <a:t>CSS</a:t>
            </a:r>
          </a:p>
          <a:p>
            <a:pPr lvl="2"/>
            <a:r>
              <a:rPr lang="de-DE" dirty="0"/>
              <a:t>JavaScript</a:t>
            </a:r>
          </a:p>
          <a:p>
            <a:pPr lvl="2"/>
            <a:r>
              <a:rPr lang="de-DE" dirty="0"/>
              <a:t>PHP</a:t>
            </a:r>
          </a:p>
          <a:p>
            <a:pPr lvl="1"/>
            <a:r>
              <a:rPr lang="de-DE" dirty="0"/>
              <a:t>Python</a:t>
            </a:r>
          </a:p>
          <a:p>
            <a:pPr lvl="1"/>
            <a:r>
              <a:rPr lang="de-DE" dirty="0" err="1"/>
              <a:t>MariaDB</a:t>
            </a:r>
            <a:endParaRPr lang="de-DE" dirty="0"/>
          </a:p>
          <a:p>
            <a:r>
              <a:rPr lang="de-DE" dirty="0"/>
              <a:t>GitHub</a:t>
            </a:r>
          </a:p>
          <a:p>
            <a:r>
              <a:rPr lang="de-DE" dirty="0"/>
              <a:t>VPS von @Fabian</a:t>
            </a:r>
          </a:p>
          <a:p>
            <a:r>
              <a:rPr lang="de-DE" dirty="0"/>
              <a:t>Jira / </a:t>
            </a:r>
            <a:r>
              <a:rPr lang="de-DE" dirty="0" err="1"/>
              <a:t>Trello</a:t>
            </a:r>
            <a:endParaRPr lang="de-DE" dirty="0"/>
          </a:p>
        </p:txBody>
      </p:sp>
      <p:pic>
        <p:nvPicPr>
          <p:cNvPr id="4" name="Picture 4" descr="Computerskript auf einem Bildschirm">
            <a:extLst>
              <a:ext uri="{FF2B5EF4-FFF2-40B4-BE49-F238E27FC236}">
                <a16:creationId xmlns:a16="http://schemas.microsoft.com/office/drawing/2014/main" id="{22B6D9BA-9726-06E8-36DF-D65A23F4CB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09" b="2"/>
          <a:stretch>
            <a:fillRect/>
          </a:stretch>
        </p:blipFill>
        <p:spPr>
          <a:xfrm>
            <a:off x="6096000" y="2104703"/>
            <a:ext cx="3721629" cy="26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1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2. Projektorganisation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Teamaufteilung:</a:t>
            </a:r>
          </a:p>
          <a:p>
            <a:pPr marL="0" indent="0">
              <a:buNone/>
            </a:pPr>
            <a:r>
              <a:rPr lang="de-DE" dirty="0"/>
              <a:t>Developer</a:t>
            </a:r>
          </a:p>
          <a:p>
            <a:pPr lvl="1"/>
            <a:r>
              <a:rPr lang="de-DE" dirty="0"/>
              <a:t>Fabian</a:t>
            </a:r>
          </a:p>
          <a:p>
            <a:pPr lvl="1"/>
            <a:r>
              <a:rPr lang="de-DE" dirty="0"/>
              <a:t>Magnus</a:t>
            </a:r>
          </a:p>
          <a:p>
            <a:pPr marL="0" indent="0">
              <a:buNone/>
            </a:pP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de-DE" dirty="0"/>
          </a:p>
          <a:p>
            <a:pPr lvl="1"/>
            <a:r>
              <a:rPr lang="de-DE" dirty="0"/>
              <a:t>Manuel</a:t>
            </a:r>
          </a:p>
          <a:p>
            <a:pPr marL="0" indent="0">
              <a:buNone/>
            </a:pPr>
            <a:r>
              <a:rPr lang="de-DE" dirty="0" err="1"/>
              <a:t>Scrum</a:t>
            </a:r>
            <a:r>
              <a:rPr lang="de-DE" dirty="0"/>
              <a:t> Master</a:t>
            </a:r>
          </a:p>
          <a:p>
            <a:pPr lvl="1"/>
            <a:r>
              <a:rPr lang="de-DE" dirty="0"/>
              <a:t>Luca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7B6AB27-E91F-C2A1-A639-3B904442FBAC}"/>
              </a:ext>
            </a:extLst>
          </p:cNvPr>
          <p:cNvSpPr txBox="1">
            <a:spLocks/>
          </p:cNvSpPr>
          <p:nvPr/>
        </p:nvSpPr>
        <p:spPr>
          <a:xfrm>
            <a:off x="6046267" y="2222153"/>
            <a:ext cx="7718257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Vorgehensmodell</a:t>
            </a:r>
            <a:r>
              <a:rPr lang="de-DE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Agile Methode / </a:t>
            </a:r>
            <a:r>
              <a:rPr lang="de-DE" dirty="0" err="1"/>
              <a:t>Scrum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14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2. Projektorganisation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Liefergegenstände und Meilensteine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bla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7B6AB27-E91F-C2A1-A639-3B904442FBAC}"/>
              </a:ext>
            </a:extLst>
          </p:cNvPr>
          <p:cNvSpPr txBox="1">
            <a:spLocks/>
          </p:cNvSpPr>
          <p:nvPr/>
        </p:nvSpPr>
        <p:spPr>
          <a:xfrm>
            <a:off x="6046267" y="2222153"/>
            <a:ext cx="7718257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Wireframes</a:t>
            </a:r>
            <a:r>
              <a:rPr lang="de-DE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blabal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74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2. Projektorganisation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Schulungskonzept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3971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 </a:t>
            </a:r>
            <a:r>
              <a:rPr lang="de-DE" sz="400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Anforderungsanalyse</a:t>
            </a:r>
            <a:br>
              <a:rPr lang="de-DE" sz="400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</a:br>
            <a:r>
              <a:rPr lang="de-DE" sz="400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und Stakeholder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54AB493-E7CC-E4EF-0EF4-847FE6856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5427" y="1308538"/>
            <a:ext cx="4635062" cy="46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6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4. Zeitplanung und </a:t>
            </a:r>
            <a:r>
              <a:rPr lang="de-DE" sz="4000" dirty="0"/>
              <a:t>Budgetanalyse</a:t>
            </a:r>
            <a:endParaRPr lang="de-DE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8A019A19-CEA3-E797-747E-93040850D0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696971"/>
              </p:ext>
            </p:extLst>
          </p:nvPr>
        </p:nvGraphicFramePr>
        <p:xfrm>
          <a:off x="4254067" y="1737360"/>
          <a:ext cx="7633134" cy="438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38FDEA9C-3DF1-7C3F-9F7D-05974B232D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882814"/>
              </p:ext>
            </p:extLst>
          </p:nvPr>
        </p:nvGraphicFramePr>
        <p:xfrm>
          <a:off x="-327993" y="2221992"/>
          <a:ext cx="4860235" cy="3025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1848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A4D3E-140A-C5F1-1C0B-87AB10BEE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122D4-ECC3-129F-9383-92295FED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4. Zeitplanung und </a:t>
            </a:r>
            <a:r>
              <a:rPr lang="de-DE" sz="4000" dirty="0"/>
              <a:t>Budgetanalyse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D2417EB-8253-D5FE-4A26-3A71B678C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871" y="2968625"/>
            <a:ext cx="11632857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8391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Macintosh PowerPoint</Application>
  <PresentationFormat>Breitbild</PresentationFormat>
  <Paragraphs>113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Aptos Narrow</vt:lpstr>
      <vt:lpstr>Arial</vt:lpstr>
      <vt:lpstr>Calisto MT</vt:lpstr>
      <vt:lpstr>Univers Condensed</vt:lpstr>
      <vt:lpstr>ChronicleVTI</vt:lpstr>
      <vt:lpstr>Projektmanagement</vt:lpstr>
      <vt:lpstr>Gliederung</vt:lpstr>
      <vt:lpstr>1. Verwendete Tools</vt:lpstr>
      <vt:lpstr>2. Projektorganisation</vt:lpstr>
      <vt:lpstr>2. Projektorganisation</vt:lpstr>
      <vt:lpstr>2. Projektorganisation</vt:lpstr>
      <vt:lpstr>3. Anforderungsanalyse und Stakeholder</vt:lpstr>
      <vt:lpstr>4. Zeitplanung und Budgetanalyse</vt:lpstr>
      <vt:lpstr>4. Zeitplanung und Budgetanalyse</vt:lpstr>
      <vt:lpstr>5. Qualitätsicherung</vt:lpstr>
      <vt:lpstr>6. Risikomanagement</vt:lpstr>
      <vt:lpstr>7. Aufgetretene Probleme</vt:lpstr>
      <vt:lpstr>8. Live Demo</vt:lpstr>
      <vt:lpstr>9. Erweiterungspotenzial</vt:lpstr>
      <vt:lpstr>10. Lessons Learned</vt:lpstr>
      <vt:lpstr>Vielen Dank für eure Aufmerksamkeit</vt:lpstr>
    </vt:vector>
  </TitlesOfParts>
  <Company>FNT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Lutz</dc:creator>
  <cp:lastModifiedBy>Luca Schmoll</cp:lastModifiedBy>
  <cp:revision>22</cp:revision>
  <dcterms:created xsi:type="dcterms:W3CDTF">2025-05-26T14:51:35Z</dcterms:created>
  <dcterms:modified xsi:type="dcterms:W3CDTF">2025-06-08T09:43:16Z</dcterms:modified>
</cp:coreProperties>
</file>