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70" r:id="rId6"/>
    <p:sldId id="271" r:id="rId7"/>
    <p:sldId id="266" r:id="rId8"/>
    <p:sldId id="269" r:id="rId9"/>
    <p:sldId id="272" r:id="rId10"/>
    <p:sldId id="268" r:id="rId11"/>
    <p:sldId id="267" r:id="rId12"/>
    <p:sldId id="262" r:id="rId13"/>
    <p:sldId id="261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 snapToGrid="0">
      <p:cViewPr>
        <p:scale>
          <a:sx n="41" d="100"/>
          <a:sy n="41" d="100"/>
        </p:scale>
        <p:origin x="2192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[Kostenanalyse.xlsx]Tabelle2!PivotTable1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Tabelle2!$B$3:$B$4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Tabelle2!$B$5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6-A849-8BDF-C6728D41D0F3}"/>
            </c:ext>
          </c:extLst>
        </c:ser>
        <c:ser>
          <c:idx val="1"/>
          <c:order val="1"/>
          <c:tx>
            <c:strRef>
              <c:f>Tabelle2!$C$3:$C$4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Tabelle2!$C$5</c:f>
              <c:numCache>
                <c:formatCode>#,##0.00\ "€"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6-A849-8BDF-C6728D41D0F3}"/>
            </c:ext>
          </c:extLst>
        </c:ser>
        <c:ser>
          <c:idx val="2"/>
          <c:order val="2"/>
          <c:tx>
            <c:strRef>
              <c:f>Tabelle2!$D$3:$D$4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Tabelle2!$D$5</c:f>
              <c:numCache>
                <c:formatCode>#,##0.00\ "€"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6-A849-8BDF-C6728D41D0F3}"/>
            </c:ext>
          </c:extLst>
        </c:ser>
        <c:ser>
          <c:idx val="3"/>
          <c:order val="3"/>
          <c:tx>
            <c:strRef>
              <c:f>Tabelle2!$E$3:$E$4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Tabelle2!$E$5</c:f>
              <c:numCache>
                <c:formatCode>#,##0.00\ "€"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6-A849-8BDF-C6728D41D0F3}"/>
            </c:ext>
          </c:extLst>
        </c:ser>
        <c:ser>
          <c:idx val="4"/>
          <c:order val="4"/>
          <c:tx>
            <c:strRef>
              <c:f>Tabelle2!$F$3:$F$4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Tabelle2!$F$5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6-A849-8BDF-C6728D41D0F3}"/>
            </c:ext>
          </c:extLst>
        </c:ser>
        <c:ser>
          <c:idx val="5"/>
          <c:order val="5"/>
          <c:tx>
            <c:strRef>
              <c:f>Tabelle2!$G$3:$G$4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Tabelle2!$G$5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96-A849-8BDF-C6728D41D0F3}"/>
            </c:ext>
          </c:extLst>
        </c:ser>
        <c:ser>
          <c:idx val="6"/>
          <c:order val="6"/>
          <c:tx>
            <c:strRef>
              <c:f>Tabelle2!$H$3:$H$4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Tabelle2!$H$5</c:f>
              <c:numCache>
                <c:formatCode>#,##0.00\ "€"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96-A849-8BDF-C6728D41D0F3}"/>
            </c:ext>
          </c:extLst>
        </c:ser>
        <c:ser>
          <c:idx val="7"/>
          <c:order val="7"/>
          <c:tx>
            <c:strRef>
              <c:f>Tabelle2!$I$3:$I$4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Tabelle2!$I$5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96-A849-8BDF-C6728D41D0F3}"/>
            </c:ext>
          </c:extLst>
        </c:ser>
        <c:ser>
          <c:idx val="8"/>
          <c:order val="8"/>
          <c:tx>
            <c:strRef>
              <c:f>Tabelle2!$J$3:$J$4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Tabelle2!$J$5</c:f>
              <c:numCache>
                <c:formatCode>#,##0.00\ "€"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6-A849-8BDF-C6728D41D0F3}"/>
            </c:ext>
          </c:extLst>
        </c:ser>
        <c:ser>
          <c:idx val="9"/>
          <c:order val="9"/>
          <c:tx>
            <c:strRef>
              <c:f>Tabelle2!$K$3:$K$4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Tabelle2!$K$5</c:f>
              <c:numCache>
                <c:formatCode>#,##0.00\ "€"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96-A849-8BDF-C6728D41D0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6143088"/>
        <c:axId val="1936048256"/>
      </c:barChart>
      <c:catAx>
        <c:axId val="193614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6048256"/>
        <c:crosses val="autoZero"/>
        <c:auto val="1"/>
        <c:lblAlgn val="ctr"/>
        <c:lblOffset val="100"/>
        <c:noMultiLvlLbl val="0"/>
      </c:catAx>
      <c:valAx>
        <c:axId val="19360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61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Tabelle1!$C$2</c:f>
              <c:strCache>
                <c:ptCount val="1"/>
                <c:pt idx="0">
                  <c:v>Kostenhöhe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7-424C-8DA3-A5101E7CA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7-424C-8DA3-A5101E7CA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7-424C-8DA3-A5101E7CA3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7-424C-8DA3-A5101E7CA3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7-424C-8DA3-A5101E7CA3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67-424C-8DA3-A5101E7CA3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67-424C-8DA3-A5101E7CA3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67-424C-8DA3-A5101E7CA3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67-424C-8DA3-A5101E7CA3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67-424C-8DA3-A5101E7CA3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667-424C-8DA3-A5101E7CA30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667-424C-8DA3-A5101E7CA30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667-424C-8DA3-A5101E7CA30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667-424C-8DA3-A5101E7CA30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667-424C-8DA3-A5101E7CA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Tabelle1!$B$3:$B$12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Tabelle1!$C$3:$C$12</c:f>
              <c:numCache>
                <c:formatCode>#,##0.00\ "€"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667-424C-8DA3-A5101E7CA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2CD4-F6C3-EE14-AAF3-1C29085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>
                <a:solidFill>
                  <a:srgbClr val="FFFFFF"/>
                </a:solidFill>
              </a:rPr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Eifrige Otter Zeitbuchung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5. </a:t>
            </a:r>
            <a:r>
              <a:rPr lang="de-DE" dirty="0" err="1"/>
              <a:t>Qualitätsicherung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Kontinuierliche Arbeit mit GitHub</a:t>
            </a:r>
          </a:p>
          <a:p>
            <a:pPr lvl="1"/>
            <a:r>
              <a:rPr lang="de-DE" dirty="0"/>
              <a:t>Code Reviews</a:t>
            </a:r>
          </a:p>
          <a:p>
            <a:r>
              <a:rPr lang="de-DE" dirty="0"/>
              <a:t>Code Tests</a:t>
            </a:r>
          </a:p>
        </p:txBody>
      </p:sp>
    </p:spTree>
    <p:extLst>
      <p:ext uri="{BB962C8B-B14F-4D97-AF65-F5344CB8AC3E}">
        <p14:creationId xmlns:p14="http://schemas.microsoft.com/office/powerpoint/2010/main" val="31948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153">
            <a:extLst>
              <a:ext uri="{FF2B5EF4-FFF2-40B4-BE49-F238E27FC236}">
                <a16:creationId xmlns:a16="http://schemas.microsoft.com/office/drawing/2014/main" id="{D875B4BD-9566-A9D0-98D1-7048F2F1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196"/>
            <a:ext cx="8090452" cy="4550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Risikomanagement</a:t>
            </a:r>
          </a:p>
        </p:txBody>
      </p:sp>
      <p:graphicFrame>
        <p:nvGraphicFramePr>
          <p:cNvPr id="155" name="Tabelle 154">
            <a:extLst>
              <a:ext uri="{FF2B5EF4-FFF2-40B4-BE49-F238E27FC236}">
                <a16:creationId xmlns:a16="http://schemas.microsoft.com/office/drawing/2014/main" id="{A8318F43-4CED-CFC6-8C2A-ABD26F17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18349"/>
              </p:ext>
            </p:extLst>
          </p:nvPr>
        </p:nvGraphicFramePr>
        <p:xfrm>
          <a:off x="6257016" y="1954495"/>
          <a:ext cx="5234349" cy="315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83">
                  <a:extLst>
                    <a:ext uri="{9D8B030D-6E8A-4147-A177-3AD203B41FA5}">
                      <a16:colId xmlns:a16="http://schemas.microsoft.com/office/drawing/2014/main" val="203629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233216305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412770504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Risikonummer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Risiko-Titel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Projektstatus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921862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Umwelteinflüsse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83125103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Krankheiten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59932363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Budgetüberschreitung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67751497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Entwicklungszeit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50809531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Cyberangriff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15552755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Bugs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927391180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Auftrag storniert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50638778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Lieferzeiten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14994352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Finanzielle Mittel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743453149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Anforderungen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19794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dirty="0"/>
              <a:t>7. Aufgetretene Probleme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EE3A0C10-5374-8952-9260-BA5D322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Verlust einer Arbeitskraft</a:t>
            </a:r>
          </a:p>
          <a:p>
            <a:r>
              <a:rPr lang="de-DE" dirty="0"/>
              <a:t>Design Fehler</a:t>
            </a:r>
          </a:p>
          <a:p>
            <a:r>
              <a:rPr lang="de-DE" dirty="0"/>
              <a:t>Probleme mit der Aufgabenverwaltung von Jira</a:t>
            </a:r>
          </a:p>
          <a:p>
            <a:r>
              <a:rPr lang="de-DE" dirty="0"/>
              <a:t>Unklarer Endzeitpunkt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de-DE" dirty="0"/>
              <a:t>8. Live Demo</a:t>
            </a:r>
          </a:p>
        </p:txBody>
      </p:sp>
      <p:pic>
        <p:nvPicPr>
          <p:cNvPr id="5" name="Picture 4" descr="Lokalisierungsflagge auf einem Stadtplan">
            <a:extLst>
              <a:ext uri="{FF2B5EF4-FFF2-40B4-BE49-F238E27FC236}">
                <a16:creationId xmlns:a16="http://schemas.microsoft.com/office/drawing/2014/main" id="{06E3CEF0-70C2-F493-5650-3B2E351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8" r="48641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https://zeitbuchung.it-lutz.com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8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/>
              <a:t>9. Erweiterungspotenzial</a:t>
            </a:r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Urlaubssystem</a:t>
            </a:r>
          </a:p>
          <a:p>
            <a:r>
              <a:rPr lang="de-DE" dirty="0"/>
              <a:t>Unterscheidung ob HO oder vor-Ort</a:t>
            </a:r>
          </a:p>
          <a:p>
            <a:r>
              <a:rPr lang="de-DE" dirty="0"/>
              <a:t>2FA Anmeldung</a:t>
            </a:r>
          </a:p>
          <a:p>
            <a:r>
              <a:rPr lang="de-DE" dirty="0"/>
              <a:t>Implementierung einer Exportfunktion</a:t>
            </a:r>
          </a:p>
          <a:p>
            <a:r>
              <a:rPr lang="de-DE" dirty="0"/>
              <a:t>Integration in ein Docker Image für die einfachere Bereitstellung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10. Lessons Learned</a:t>
            </a: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45C82B7-1864-8BA6-14E1-B84DDCB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270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Vielen Dank für eure Aufmerksamkeit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Verwendete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Projektorganisation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Teamaufteilung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Vorgehensmodell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Liefergegenstände und Meilensteine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Wireframes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Schulungskonzept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Stakeholder und Anforderungsanalyse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Zeitplanung und Budgetanalyse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Qualitätssicherung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Risikomanagement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Aufgetretene Probleme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Live Demo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Erweiterungspotenzial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 err="1"/>
              <a:t>Leasons</a:t>
            </a:r>
            <a:r>
              <a:rPr lang="de-DE" sz="1500" dirty="0"/>
              <a:t> </a:t>
            </a:r>
            <a:r>
              <a:rPr lang="de-DE" sz="1500" dirty="0" err="1"/>
              <a:t>Learnd</a:t>
            </a:r>
            <a:endParaRPr lang="de-DE" sz="1500" dirty="0"/>
          </a:p>
          <a:p>
            <a:pPr marL="0" indent="0">
              <a:lnSpc>
                <a:spcPct val="100000"/>
              </a:lnSpc>
              <a:buNone/>
            </a:pPr>
            <a:endParaRPr lang="de-DE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VisualStudio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Bootstap</a:t>
            </a:r>
            <a:endParaRPr lang="de-DE" dirty="0"/>
          </a:p>
          <a:p>
            <a:pPr lvl="2"/>
            <a:r>
              <a:rPr lang="de-DE" dirty="0"/>
              <a:t>HTML</a:t>
            </a:r>
          </a:p>
          <a:p>
            <a:pPr lvl="2"/>
            <a:r>
              <a:rPr lang="de-DE" dirty="0"/>
              <a:t>CSS</a:t>
            </a:r>
          </a:p>
          <a:p>
            <a:pPr lvl="2"/>
            <a:r>
              <a:rPr lang="de-DE" dirty="0"/>
              <a:t>JavaScript</a:t>
            </a:r>
          </a:p>
          <a:p>
            <a:pPr lvl="2"/>
            <a:r>
              <a:rPr lang="de-DE" dirty="0"/>
              <a:t>PHP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VPS von @Fabian</a:t>
            </a:r>
          </a:p>
          <a:p>
            <a:r>
              <a:rPr lang="de-DE" dirty="0"/>
              <a:t>Jira /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Picture 4" descr="Computerskript auf einem Bildschirm">
            <a:extLst>
              <a:ext uri="{FF2B5EF4-FFF2-40B4-BE49-F238E27FC236}">
                <a16:creationId xmlns:a16="http://schemas.microsoft.com/office/drawing/2014/main" id="{22B6D9BA-9726-06E8-36DF-D65A23F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9" b="2"/>
          <a:stretch>
            <a:fillRect/>
          </a:stretch>
        </p:blipFill>
        <p:spPr>
          <a:xfrm>
            <a:off x="6096000" y="2104703"/>
            <a:ext cx="3721629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Teamaufteilung:</a:t>
            </a:r>
          </a:p>
          <a:p>
            <a:pPr marL="0" indent="0">
              <a:buNone/>
            </a:pPr>
            <a:r>
              <a:rPr lang="de-DE" dirty="0"/>
              <a:t>Developer</a:t>
            </a:r>
          </a:p>
          <a:p>
            <a:pPr lvl="1"/>
            <a:r>
              <a:rPr lang="de-DE" dirty="0"/>
              <a:t>Fabian</a:t>
            </a:r>
          </a:p>
          <a:p>
            <a:pPr lvl="1"/>
            <a:r>
              <a:rPr lang="de-DE" dirty="0"/>
              <a:t>Magnus</a:t>
            </a:r>
          </a:p>
          <a:p>
            <a:pPr marL="0" indent="0">
              <a:buNone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1"/>
            <a:r>
              <a:rPr lang="de-DE" dirty="0"/>
              <a:t>Manuel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Master</a:t>
            </a:r>
          </a:p>
          <a:p>
            <a:pPr lvl="1"/>
            <a:r>
              <a:rPr lang="de-DE" dirty="0"/>
              <a:t>Luca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Vorgehensmodell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Agile Methode /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Liefergegenstände und Meilensteine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/>
              <a:t>bla</a:t>
            </a:r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Wireframes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blabal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77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Schulungskonzept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9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Stakeholder und Anforderungsanalyse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Steak</a:t>
            </a:r>
          </a:p>
        </p:txBody>
      </p:sp>
    </p:spTree>
    <p:extLst>
      <p:ext uri="{BB962C8B-B14F-4D97-AF65-F5344CB8AC3E}">
        <p14:creationId xmlns:p14="http://schemas.microsoft.com/office/powerpoint/2010/main" val="18814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A019A19-CEA3-E797-747E-93040850D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96971"/>
              </p:ext>
            </p:extLst>
          </p:nvPr>
        </p:nvGraphicFramePr>
        <p:xfrm>
          <a:off x="4254067" y="1737360"/>
          <a:ext cx="7633134" cy="438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8FDEA9C-3DF1-7C3F-9F7D-05974B232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82814"/>
              </p:ext>
            </p:extLst>
          </p:nvPr>
        </p:nvGraphicFramePr>
        <p:xfrm>
          <a:off x="-327993" y="2221992"/>
          <a:ext cx="4860235" cy="30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4D3E-140A-C5F1-1C0B-87AB10BE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122D4-ECC3-129F-9383-92295FE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2417EB-8253-D5FE-4A26-3A71B678C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1" y="2968625"/>
            <a:ext cx="1163285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3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Macintosh PowerPoint</Application>
  <PresentationFormat>Breitbild</PresentationFormat>
  <Paragraphs>115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Calisto MT</vt:lpstr>
      <vt:lpstr>Univers Condensed</vt:lpstr>
      <vt:lpstr>ChronicleVTI</vt:lpstr>
      <vt:lpstr>Projektmanagement</vt:lpstr>
      <vt:lpstr>Gliederung</vt:lpstr>
      <vt:lpstr>1. Verwendete Tools</vt:lpstr>
      <vt:lpstr>2. Projektorganisation</vt:lpstr>
      <vt:lpstr>2. Projektorganisation</vt:lpstr>
      <vt:lpstr>2. Projektorganisation</vt:lpstr>
      <vt:lpstr>3. Stakeholder und Anforderungsanalyse</vt:lpstr>
      <vt:lpstr>4. Zeitplanung und Budgetanalyse</vt:lpstr>
      <vt:lpstr>4. Zeitplanung und Budgetanalyse</vt:lpstr>
      <vt:lpstr>5. Qualitätsicherung</vt:lpstr>
      <vt:lpstr>6. Risikomanagement</vt:lpstr>
      <vt:lpstr>7. Aufgetretene Probleme</vt:lpstr>
      <vt:lpstr>8. Live Demo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Luca Schmoll</cp:lastModifiedBy>
  <cp:revision>15</cp:revision>
  <dcterms:created xsi:type="dcterms:W3CDTF">2025-05-26T14:51:35Z</dcterms:created>
  <dcterms:modified xsi:type="dcterms:W3CDTF">2025-06-05T10:56:31Z</dcterms:modified>
</cp:coreProperties>
</file>