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63" r:id="rId5"/>
    <p:sldId id="270" r:id="rId6"/>
    <p:sldId id="271" r:id="rId7"/>
    <p:sldId id="266" r:id="rId8"/>
    <p:sldId id="269" r:id="rId9"/>
    <p:sldId id="272" r:id="rId10"/>
    <p:sldId id="268" r:id="rId11"/>
    <p:sldId id="267" r:id="rId12"/>
    <p:sldId id="262" r:id="rId13"/>
    <p:sldId id="261" r:id="rId14"/>
    <p:sldId id="264" r:id="rId15"/>
    <p:sldId id="265" r:id="rId16"/>
    <p:sldId id="258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ppe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[Kostenanalyse.xlsx]Tabelle2!PivotTable1</c:name>
    <c:fmtId val="23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Tabelle2!$B$3:$B$4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Tabelle2!$B$5</c:f>
              <c:numCache>
                <c:formatCode>#,##0.00\ "€"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96-A849-8BDF-C6728D41D0F3}"/>
            </c:ext>
          </c:extLst>
        </c:ser>
        <c:ser>
          <c:idx val="1"/>
          <c:order val="1"/>
          <c:tx>
            <c:strRef>
              <c:f>Tabelle2!$C$3:$C$4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Tabelle2!$C$5</c:f>
              <c:numCache>
                <c:formatCode>#,##0.00\ "€"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96-A849-8BDF-C6728D41D0F3}"/>
            </c:ext>
          </c:extLst>
        </c:ser>
        <c:ser>
          <c:idx val="2"/>
          <c:order val="2"/>
          <c:tx>
            <c:strRef>
              <c:f>Tabelle2!$D$3:$D$4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Tabelle2!$D$5</c:f>
              <c:numCache>
                <c:formatCode>#,##0.00\ "€"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6-A849-8BDF-C6728D41D0F3}"/>
            </c:ext>
          </c:extLst>
        </c:ser>
        <c:ser>
          <c:idx val="3"/>
          <c:order val="3"/>
          <c:tx>
            <c:strRef>
              <c:f>Tabelle2!$E$3:$E$4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Tabelle2!$E$5</c:f>
              <c:numCache>
                <c:formatCode>#,##0.00\ "€"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096-A849-8BDF-C6728D41D0F3}"/>
            </c:ext>
          </c:extLst>
        </c:ser>
        <c:ser>
          <c:idx val="4"/>
          <c:order val="4"/>
          <c:tx>
            <c:strRef>
              <c:f>Tabelle2!$F$3:$F$4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Tabelle2!$F$5</c:f>
              <c:numCache>
                <c:formatCode>#,##0.00\ "€"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96-A849-8BDF-C6728D41D0F3}"/>
            </c:ext>
          </c:extLst>
        </c:ser>
        <c:ser>
          <c:idx val="5"/>
          <c:order val="5"/>
          <c:tx>
            <c:strRef>
              <c:f>Tabelle2!$G$3:$G$4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Tabelle2!$G$5</c:f>
              <c:numCache>
                <c:formatCode>#,##0.00\ "€"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096-A849-8BDF-C6728D41D0F3}"/>
            </c:ext>
          </c:extLst>
        </c:ser>
        <c:ser>
          <c:idx val="6"/>
          <c:order val="6"/>
          <c:tx>
            <c:strRef>
              <c:f>Tabelle2!$H$3:$H$4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Tabelle2!$H$5</c:f>
              <c:numCache>
                <c:formatCode>#,##0.00\ "€"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96-A849-8BDF-C6728D41D0F3}"/>
            </c:ext>
          </c:extLst>
        </c:ser>
        <c:ser>
          <c:idx val="7"/>
          <c:order val="7"/>
          <c:tx>
            <c:strRef>
              <c:f>Tabelle2!$I$3:$I$4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Tabelle2!$I$5</c:f>
              <c:numCache>
                <c:formatCode>#,##0.00\ "€"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096-A849-8BDF-C6728D41D0F3}"/>
            </c:ext>
          </c:extLst>
        </c:ser>
        <c:ser>
          <c:idx val="8"/>
          <c:order val="8"/>
          <c:tx>
            <c:strRef>
              <c:f>Tabelle2!$J$3:$J$4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Tabelle2!$J$5</c:f>
              <c:numCache>
                <c:formatCode>#,##0.00\ "€"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096-A849-8BDF-C6728D41D0F3}"/>
            </c:ext>
          </c:extLst>
        </c:ser>
        <c:ser>
          <c:idx val="9"/>
          <c:order val="9"/>
          <c:tx>
            <c:strRef>
              <c:f>Tabelle2!$K$3:$K$4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Tabelle2!$A$5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Tabelle2!$K$5</c:f>
              <c:numCache>
                <c:formatCode>#,##0.00\ "€"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096-A849-8BDF-C6728D41D0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6143088"/>
        <c:axId val="1936048256"/>
      </c:barChart>
      <c:catAx>
        <c:axId val="19361430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36048256"/>
        <c:crosses val="autoZero"/>
        <c:auto val="1"/>
        <c:lblAlgn val="ctr"/>
        <c:lblOffset val="100"/>
        <c:noMultiLvlLbl val="0"/>
      </c:catAx>
      <c:valAx>
        <c:axId val="193604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\ &quot;€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936143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Tabelle1!$C$2</c:f>
              <c:strCache>
                <c:ptCount val="1"/>
                <c:pt idx="0">
                  <c:v>Kostenhöhe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667-424C-8DA3-A5101E7CA3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667-424C-8DA3-A5101E7CA3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667-424C-8DA3-A5101E7CA3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667-424C-8DA3-A5101E7CA3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667-424C-8DA3-A5101E7CA3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667-424C-8DA3-A5101E7CA30C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2667-424C-8DA3-A5101E7CA30C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2667-424C-8DA3-A5101E7CA30C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2667-424C-8DA3-A5101E7CA30C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2667-424C-8DA3-A5101E7CA30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667-424C-8DA3-A5101E7CA30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667-424C-8DA3-A5101E7CA30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667-424C-8DA3-A5101E7CA30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D-2667-424C-8DA3-A5101E7CA30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de-DE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2667-424C-8DA3-A5101E7CA3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Tabelle1!$B$3:$B$12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Tabelle1!$C$3:$C$12</c:f>
              <c:numCache>
                <c:formatCode>#,##0.00\ "€"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2667-424C-8DA3-A5101E7CA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403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98" y="2312132"/>
        <a:ext cx="1537238" cy="954468"/>
      </dsp:txXfrm>
    </dsp:sp>
    <dsp:sp modelId="{1602D753-0A2A-4664-906C-1E8B679210E1}">
      <dsp:nvSpPr>
        <dsp:cNvPr id="0" name=""/>
        <dsp:cNvSpPr/>
      </dsp:nvSpPr>
      <dsp:spPr>
        <a:xfrm>
          <a:off x="1951434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837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532" y="2312132"/>
        <a:ext cx="1537238" cy="954468"/>
      </dsp:txXfrm>
    </dsp:sp>
    <dsp:sp modelId="{5FD1654B-2CA7-4B4F-BFDC-404BB2B06524}">
      <dsp:nvSpPr>
        <dsp:cNvPr id="0" name=""/>
        <dsp:cNvSpPr/>
      </dsp:nvSpPr>
      <dsp:spPr>
        <a:xfrm>
          <a:off x="3902868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80271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966" y="2312132"/>
        <a:ext cx="1537238" cy="95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957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4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5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42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1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6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6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0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22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57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932CD4-F6C3-EE14-AAF3-1C29085E9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36" b="4964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4BFE4F-B536-0C33-01FC-523D8F244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DE" sz="3800">
                <a:solidFill>
                  <a:srgbClr val="FFFFFF"/>
                </a:solidFill>
              </a:rPr>
              <a:t>Projektmanagement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84E0D3F-78F2-3D7B-52C4-E58448655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Eifrige Otter Zeitbuchung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919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5. Qualitätssicherung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Kontinuierliche Arbeit mit GitHub</a:t>
            </a:r>
          </a:p>
          <a:p>
            <a:pPr lvl="1"/>
            <a:r>
              <a:rPr lang="de-DE" dirty="0"/>
              <a:t>Code Reviews</a:t>
            </a:r>
          </a:p>
          <a:p>
            <a:r>
              <a:rPr lang="de-DE" dirty="0"/>
              <a:t>Code Tests</a:t>
            </a:r>
          </a:p>
        </p:txBody>
      </p:sp>
    </p:spTree>
    <p:extLst>
      <p:ext uri="{BB962C8B-B14F-4D97-AF65-F5344CB8AC3E}">
        <p14:creationId xmlns:p14="http://schemas.microsoft.com/office/powerpoint/2010/main" val="3194861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rafik 153">
            <a:extLst>
              <a:ext uri="{FF2B5EF4-FFF2-40B4-BE49-F238E27FC236}">
                <a16:creationId xmlns:a16="http://schemas.microsoft.com/office/drawing/2014/main" id="{D875B4BD-9566-A9D0-98D1-7048F2F1A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8196"/>
            <a:ext cx="8090452" cy="455087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6. Risikomanagement</a:t>
            </a:r>
          </a:p>
        </p:txBody>
      </p:sp>
      <p:graphicFrame>
        <p:nvGraphicFramePr>
          <p:cNvPr id="155" name="Tabelle 154">
            <a:extLst>
              <a:ext uri="{FF2B5EF4-FFF2-40B4-BE49-F238E27FC236}">
                <a16:creationId xmlns:a16="http://schemas.microsoft.com/office/drawing/2014/main" id="{A8318F43-4CED-CFC6-8C2A-ABD26F178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018349"/>
              </p:ext>
            </p:extLst>
          </p:nvPr>
        </p:nvGraphicFramePr>
        <p:xfrm>
          <a:off x="6257016" y="1954495"/>
          <a:ext cx="5234349" cy="315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783">
                  <a:extLst>
                    <a:ext uri="{9D8B030D-6E8A-4147-A177-3AD203B41FA5}">
                      <a16:colId xmlns:a16="http://schemas.microsoft.com/office/drawing/2014/main" val="2036290"/>
                    </a:ext>
                  </a:extLst>
                </a:gridCol>
                <a:gridCol w="1744783">
                  <a:extLst>
                    <a:ext uri="{9D8B030D-6E8A-4147-A177-3AD203B41FA5}">
                      <a16:colId xmlns:a16="http://schemas.microsoft.com/office/drawing/2014/main" val="2332163050"/>
                    </a:ext>
                  </a:extLst>
                </a:gridCol>
                <a:gridCol w="1744783">
                  <a:extLst>
                    <a:ext uri="{9D8B030D-6E8A-4147-A177-3AD203B41FA5}">
                      <a16:colId xmlns:a16="http://schemas.microsoft.com/office/drawing/2014/main" val="412770504"/>
                    </a:ext>
                  </a:extLst>
                </a:gridCol>
              </a:tblGrid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Risikonummer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Risiko-Titel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Projektstatus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4921862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1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Umwelteinflüsse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83125103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2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Krankheiten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1599323635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3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Budgetüberschreitung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67751497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4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Entwicklungszeit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50809531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5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Cyberangriff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4155527555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6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Unerwartete Bugs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927391180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7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Auftrag storniert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506387784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8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Lieferzeiten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2149943524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9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Finanzielle Mittel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Projektabbruch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1743453149"/>
                  </a:ext>
                </a:extLst>
              </a:tr>
              <a:tr h="286630">
                <a:tc>
                  <a:txBody>
                    <a:bodyPr/>
                    <a:lstStyle/>
                    <a:p>
                      <a:r>
                        <a:rPr lang="de-DE" sz="1400" dirty="0"/>
                        <a:t>10</a:t>
                      </a:r>
                    </a:p>
                  </a:txBody>
                  <a:tcPr marL="70676" marR="70676" marT="35338" marB="35338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Unerwartete Anforderungen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Verzögerung</a:t>
                      </a:r>
                    </a:p>
                  </a:txBody>
                  <a:tcPr marL="70676" marR="70676" marT="35338" marB="35338"/>
                </a:tc>
                <a:extLst>
                  <a:ext uri="{0D108BD9-81ED-4DB2-BD59-A6C34878D82A}">
                    <a16:rowId xmlns:a16="http://schemas.microsoft.com/office/drawing/2014/main" val="3197947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860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 dirty="0"/>
              <a:t>7. Aufgetretene Probleme</a:t>
            </a:r>
          </a:p>
        </p:txBody>
      </p:sp>
      <p:pic>
        <p:nvPicPr>
          <p:cNvPr id="7" name="Graphic 6" descr="Bar Graph with Downward Trend">
            <a:extLst>
              <a:ext uri="{FF2B5EF4-FFF2-40B4-BE49-F238E27FC236}">
                <a16:creationId xmlns:a16="http://schemas.microsoft.com/office/drawing/2014/main" id="{EE3A0C10-5374-8952-9260-BA5D32203B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383" y="3210560"/>
            <a:ext cx="2959568" cy="2959568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Verlust einer Arbeitskraft</a:t>
            </a:r>
          </a:p>
          <a:p>
            <a:r>
              <a:rPr lang="de-DE" dirty="0"/>
              <a:t>Design Fehler</a:t>
            </a:r>
          </a:p>
          <a:p>
            <a:r>
              <a:rPr lang="de-DE" dirty="0"/>
              <a:t>Probleme mit der Aufgabenverwaltung von Jira</a:t>
            </a:r>
          </a:p>
          <a:p>
            <a:r>
              <a:rPr lang="de-DE" dirty="0"/>
              <a:t>Unklarer Endzeitpunkt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6047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8656" y="914400"/>
            <a:ext cx="6236208" cy="1307592"/>
          </a:xfrm>
        </p:spPr>
        <p:txBody>
          <a:bodyPr>
            <a:normAutofit/>
          </a:bodyPr>
          <a:lstStyle/>
          <a:p>
            <a:r>
              <a:rPr lang="de-DE" dirty="0"/>
              <a:t>8. Live Demo</a:t>
            </a:r>
          </a:p>
        </p:txBody>
      </p:sp>
      <p:pic>
        <p:nvPicPr>
          <p:cNvPr id="5" name="Picture 4" descr="Lokalisierungsflagge auf einem Stadtplan">
            <a:extLst>
              <a:ext uri="{FF2B5EF4-FFF2-40B4-BE49-F238E27FC236}">
                <a16:creationId xmlns:a16="http://schemas.microsoft.com/office/drawing/2014/main" id="{06E3CEF0-70C2-F493-5650-3B2E3512D2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68" r="48641" b="-2"/>
          <a:stretch>
            <a:fillRect/>
          </a:stretch>
        </p:blipFill>
        <p:spPr>
          <a:xfrm>
            <a:off x="20" y="-1"/>
            <a:ext cx="4663420" cy="685800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6871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656" y="2221992"/>
            <a:ext cx="6236208" cy="394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 </a:t>
            </a:r>
            <a:r>
              <a:rPr lang="de-DE" dirty="0">
                <a:hlinkClick r:id="rId3"/>
              </a:rPr>
              <a:t>https://zeitbuchung.it-lutz.com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0883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555712"/>
            <a:ext cx="4218435" cy="2390687"/>
          </a:xfrm>
        </p:spPr>
        <p:txBody>
          <a:bodyPr>
            <a:normAutofit/>
          </a:bodyPr>
          <a:lstStyle/>
          <a:p>
            <a:r>
              <a:rPr lang="de-DE"/>
              <a:t>9. Erweiterungspotenzial</a:t>
            </a:r>
            <a:endParaRPr lang="de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ADC89C-EB4E-4AA5-ABBD-448BEC5F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255110" y="723900"/>
            <a:ext cx="0" cy="54494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6418" y="555712"/>
            <a:ext cx="5916168" cy="5614416"/>
          </a:xfrm>
        </p:spPr>
        <p:txBody>
          <a:bodyPr>
            <a:normAutofit/>
          </a:bodyPr>
          <a:lstStyle/>
          <a:p>
            <a:r>
              <a:rPr lang="de-DE" dirty="0"/>
              <a:t>Urlaubssystem</a:t>
            </a:r>
          </a:p>
          <a:p>
            <a:r>
              <a:rPr lang="de-DE" dirty="0"/>
              <a:t>Unterscheidung ob HO oder vor-Ort</a:t>
            </a:r>
          </a:p>
          <a:p>
            <a:r>
              <a:rPr lang="de-DE" dirty="0"/>
              <a:t>2FA Anmeldung</a:t>
            </a:r>
          </a:p>
          <a:p>
            <a:r>
              <a:rPr lang="de-DE" dirty="0"/>
              <a:t>Implementierung einer Exportfunktion</a:t>
            </a:r>
          </a:p>
          <a:p>
            <a:r>
              <a:rPr lang="de-DE" dirty="0"/>
              <a:t>Integration in ein Docker Image für die einfachere Bereitstellung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46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6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de-DE">
                <a:solidFill>
                  <a:schemeClr val="bg1"/>
                </a:solidFill>
              </a:rPr>
              <a:t>10. Lessons Learned</a:t>
            </a:r>
          </a:p>
        </p:txBody>
      </p:sp>
      <p:cxnSp>
        <p:nvCxnSpPr>
          <p:cNvPr id="35" name="Straight Connector 3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Inhaltsplatzhalter 2">
            <a:extLst>
              <a:ext uri="{FF2B5EF4-FFF2-40B4-BE49-F238E27FC236}">
                <a16:creationId xmlns:a16="http://schemas.microsoft.com/office/drawing/2014/main" id="{845C82B7-1864-8BA6-14E1-B84DDCB3C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2709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076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Vielen Dank für eure Aufmerksamkeit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544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de-DE" sz="3600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Verwendete Tools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Projektorganisation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Teamaufteilung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Vorgehensmodell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Liefergegenstände und Meilensteine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Wireframes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Anforderungsanalyse und Stakeholder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Zeitplanung und Budgetanalyse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Qualitätssicherung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Risikomanagement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Aufgetretene Probleme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Live Demo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/>
              <a:t>Erweiterungspotenzial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de-DE" sz="1500" dirty="0" err="1"/>
              <a:t>Leasons</a:t>
            </a:r>
            <a:r>
              <a:rPr lang="de-DE" sz="1500" dirty="0"/>
              <a:t> </a:t>
            </a:r>
            <a:r>
              <a:rPr lang="de-DE" sz="1500" dirty="0" err="1"/>
              <a:t>Learnd</a:t>
            </a:r>
            <a:endParaRPr lang="de-DE" sz="1500" dirty="0"/>
          </a:p>
          <a:p>
            <a:pPr marL="0" indent="0">
              <a:lnSpc>
                <a:spcPct val="100000"/>
              </a:lnSpc>
              <a:buNone/>
            </a:pPr>
            <a:endParaRPr lang="de-DE" sz="15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912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1. Verwendete Tools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 dirty="0" err="1"/>
              <a:t>VisualStudio</a:t>
            </a:r>
            <a:r>
              <a:rPr lang="de-DE" dirty="0"/>
              <a:t> Code</a:t>
            </a:r>
          </a:p>
          <a:p>
            <a:pPr lvl="1"/>
            <a:r>
              <a:rPr lang="de-DE" dirty="0" err="1"/>
              <a:t>Bootstap</a:t>
            </a:r>
            <a:endParaRPr lang="de-DE" dirty="0"/>
          </a:p>
          <a:p>
            <a:pPr lvl="2"/>
            <a:r>
              <a:rPr lang="de-DE" dirty="0"/>
              <a:t>HTML</a:t>
            </a:r>
          </a:p>
          <a:p>
            <a:pPr lvl="2"/>
            <a:r>
              <a:rPr lang="de-DE" dirty="0"/>
              <a:t>CSS</a:t>
            </a:r>
          </a:p>
          <a:p>
            <a:pPr lvl="2"/>
            <a:r>
              <a:rPr lang="de-DE" dirty="0"/>
              <a:t>JavaScript</a:t>
            </a:r>
          </a:p>
          <a:p>
            <a:pPr lvl="2"/>
            <a:r>
              <a:rPr lang="de-DE" dirty="0"/>
              <a:t>PHP</a:t>
            </a:r>
          </a:p>
          <a:p>
            <a:pPr lvl="1"/>
            <a:r>
              <a:rPr lang="de-DE" dirty="0"/>
              <a:t>Python</a:t>
            </a:r>
          </a:p>
          <a:p>
            <a:pPr lvl="1"/>
            <a:r>
              <a:rPr lang="de-DE" dirty="0" err="1"/>
              <a:t>MariaDB</a:t>
            </a:r>
            <a:endParaRPr lang="de-DE" dirty="0"/>
          </a:p>
          <a:p>
            <a:r>
              <a:rPr lang="de-DE" dirty="0"/>
              <a:t>GitHub</a:t>
            </a:r>
          </a:p>
          <a:p>
            <a:r>
              <a:rPr lang="de-DE" dirty="0"/>
              <a:t>VPS von @Fabian</a:t>
            </a:r>
          </a:p>
          <a:p>
            <a:r>
              <a:rPr lang="de-DE" dirty="0"/>
              <a:t>Jira / </a:t>
            </a:r>
            <a:r>
              <a:rPr lang="de-DE" dirty="0" err="1"/>
              <a:t>Trello</a:t>
            </a:r>
            <a:endParaRPr lang="de-DE" dirty="0"/>
          </a:p>
        </p:txBody>
      </p:sp>
      <p:pic>
        <p:nvPicPr>
          <p:cNvPr id="4" name="Picture 4" descr="Computerskript auf einem Bildschirm">
            <a:extLst>
              <a:ext uri="{FF2B5EF4-FFF2-40B4-BE49-F238E27FC236}">
                <a16:creationId xmlns:a16="http://schemas.microsoft.com/office/drawing/2014/main" id="{22B6D9BA-9726-06E8-36DF-D65A23F4CB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09" b="2"/>
          <a:stretch>
            <a:fillRect/>
          </a:stretch>
        </p:blipFill>
        <p:spPr>
          <a:xfrm>
            <a:off x="6096000" y="2104703"/>
            <a:ext cx="3721629" cy="264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17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Teamaufteilung:</a:t>
            </a:r>
          </a:p>
          <a:p>
            <a:pPr marL="0" indent="0">
              <a:buNone/>
            </a:pPr>
            <a:r>
              <a:rPr lang="de-DE" dirty="0"/>
              <a:t>Developer</a:t>
            </a:r>
          </a:p>
          <a:p>
            <a:pPr lvl="1"/>
            <a:r>
              <a:rPr lang="de-DE" dirty="0"/>
              <a:t>Fabian</a:t>
            </a:r>
          </a:p>
          <a:p>
            <a:pPr lvl="1"/>
            <a:r>
              <a:rPr lang="de-DE" dirty="0"/>
              <a:t>Magnus</a:t>
            </a:r>
          </a:p>
          <a:p>
            <a:pPr marL="0" indent="0">
              <a:buNone/>
            </a:pP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Owner</a:t>
            </a:r>
            <a:endParaRPr lang="de-DE" dirty="0"/>
          </a:p>
          <a:p>
            <a:pPr lvl="1"/>
            <a:r>
              <a:rPr lang="de-DE" dirty="0"/>
              <a:t>Manuel</a:t>
            </a:r>
          </a:p>
          <a:p>
            <a:pPr marL="0" indent="0">
              <a:buNone/>
            </a:pPr>
            <a:r>
              <a:rPr lang="de-DE" dirty="0" err="1"/>
              <a:t>Scrum</a:t>
            </a:r>
            <a:r>
              <a:rPr lang="de-DE" dirty="0"/>
              <a:t> Master</a:t>
            </a:r>
          </a:p>
          <a:p>
            <a:pPr lvl="1"/>
            <a:r>
              <a:rPr lang="de-DE" dirty="0"/>
              <a:t>Luca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D7B6AB27-E91F-C2A1-A639-3B904442FBAC}"/>
              </a:ext>
            </a:extLst>
          </p:cNvPr>
          <p:cNvSpPr txBox="1">
            <a:spLocks/>
          </p:cNvSpPr>
          <p:nvPr/>
        </p:nvSpPr>
        <p:spPr>
          <a:xfrm>
            <a:off x="6046267" y="2222153"/>
            <a:ext cx="7718257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/>
              <a:t>Vorgehensmodell</a:t>
            </a:r>
            <a:r>
              <a:rPr lang="de-DE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Agile Methode / </a:t>
            </a:r>
            <a:r>
              <a:rPr lang="de-DE" dirty="0" err="1"/>
              <a:t>Scrum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140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E82D56-4FE2-320A-B9E7-9B3CDA895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938" y="2342413"/>
            <a:ext cx="10230124" cy="63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4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2. Projektorganisation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405153-1C41-5EFD-13E9-A652E073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Schulungskonzept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3971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3. </a:t>
            </a:r>
            <a: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Anforderungsanalyse</a:t>
            </a:r>
            <a:b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</a:br>
            <a:r>
              <a:rPr lang="de-DE" sz="4000" kern="1200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+mn-ea"/>
                <a:cs typeface="+mn-cs"/>
              </a:rPr>
              <a:t>und Stakeholder</a:t>
            </a: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54AB493-E7CC-E4EF-0EF4-847FE6856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5427" y="1308538"/>
            <a:ext cx="4635062" cy="4635062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AE8F1D4-FBF1-A359-050A-F497A7F6C624}"/>
              </a:ext>
            </a:extLst>
          </p:cNvPr>
          <p:cNvSpPr txBox="1"/>
          <p:nvPr/>
        </p:nvSpPr>
        <p:spPr>
          <a:xfrm>
            <a:off x="798787" y="2606782"/>
            <a:ext cx="547589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Product-Backlog wurde basierend auf den Stakeholdern rechts erstellt.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Diese wurden befragt, ihre Geschichten wurden als User Storys aufgenommen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Diese User Storys stellen die Anforderungen dar.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dirty="0"/>
              <a:t>Zusätzlich zu den User-Storys wurden Anforderungen aus dem Auftrag entnommen.</a:t>
            </a:r>
          </a:p>
        </p:txBody>
      </p:sp>
    </p:spTree>
    <p:extLst>
      <p:ext uri="{BB962C8B-B14F-4D97-AF65-F5344CB8AC3E}">
        <p14:creationId xmlns:p14="http://schemas.microsoft.com/office/powerpoint/2010/main" val="18814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70CDBE-DC94-2BA5-367F-C7B734698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Zeitplanung und </a:t>
            </a:r>
            <a:r>
              <a:rPr lang="de-DE" sz="4000" dirty="0"/>
              <a:t>Budgetanalyse</a:t>
            </a:r>
            <a:endParaRPr lang="de-DE" dirty="0"/>
          </a:p>
        </p:txBody>
      </p:sp>
      <p:graphicFrame>
        <p:nvGraphicFramePr>
          <p:cNvPr id="7" name="Diagramm 6">
            <a:extLst>
              <a:ext uri="{FF2B5EF4-FFF2-40B4-BE49-F238E27FC236}">
                <a16:creationId xmlns:a16="http://schemas.microsoft.com/office/drawing/2014/main" id="{8A019A19-CEA3-E797-747E-93040850D0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96971"/>
              </p:ext>
            </p:extLst>
          </p:nvPr>
        </p:nvGraphicFramePr>
        <p:xfrm>
          <a:off x="4254067" y="1737360"/>
          <a:ext cx="7633134" cy="43837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Diagramm 8">
            <a:extLst>
              <a:ext uri="{FF2B5EF4-FFF2-40B4-BE49-F238E27FC236}">
                <a16:creationId xmlns:a16="http://schemas.microsoft.com/office/drawing/2014/main" id="{38FDEA9C-3DF1-7C3F-9F7D-05974B232D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882814"/>
              </p:ext>
            </p:extLst>
          </p:nvPr>
        </p:nvGraphicFramePr>
        <p:xfrm>
          <a:off x="-327993" y="2221992"/>
          <a:ext cx="4860235" cy="30258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184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A4D3E-140A-C5F1-1C0B-87AB10BEE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C122D4-ECC3-129F-9383-92295FED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4. Zeitplanung und </a:t>
            </a:r>
            <a:r>
              <a:rPr lang="de-DE" sz="4000" dirty="0"/>
              <a:t>Budgetanalyse</a:t>
            </a: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2417EB-8253-D5FE-4A26-3A71B678C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871" y="2968625"/>
            <a:ext cx="11632857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8391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</Words>
  <Application>Microsoft Macintosh PowerPoint</Application>
  <PresentationFormat>Breitbild</PresentationFormat>
  <Paragraphs>113</Paragraphs>
  <Slides>16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1" baseType="lpstr">
      <vt:lpstr>Aptos Narrow</vt:lpstr>
      <vt:lpstr>Arial</vt:lpstr>
      <vt:lpstr>Calisto MT</vt:lpstr>
      <vt:lpstr>Univers Condensed</vt:lpstr>
      <vt:lpstr>ChronicleVTI</vt:lpstr>
      <vt:lpstr>Projektmanagement</vt:lpstr>
      <vt:lpstr>Gliederung</vt:lpstr>
      <vt:lpstr>1. Verwendete Tools</vt:lpstr>
      <vt:lpstr>2. Projektorganisation</vt:lpstr>
      <vt:lpstr>2. Projektorganisation</vt:lpstr>
      <vt:lpstr>2. Projektorganisation</vt:lpstr>
      <vt:lpstr>3. Anforderungsanalyse und Stakeholder</vt:lpstr>
      <vt:lpstr>4. Zeitplanung und Budgetanalyse</vt:lpstr>
      <vt:lpstr>4. Zeitplanung und Budgetanalyse</vt:lpstr>
      <vt:lpstr>5. Qualitätssicherung</vt:lpstr>
      <vt:lpstr>6. Risikomanagement</vt:lpstr>
      <vt:lpstr>7. Aufgetretene Probleme</vt:lpstr>
      <vt:lpstr>8. Live Demo</vt:lpstr>
      <vt:lpstr>9. Erweiterungspotenzial</vt:lpstr>
      <vt:lpstr>10.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Manuel Lutz</dc:creator>
  <cp:lastModifiedBy>Luca Schmoll</cp:lastModifiedBy>
  <cp:revision>25</cp:revision>
  <dcterms:created xsi:type="dcterms:W3CDTF">2025-05-26T14:51:35Z</dcterms:created>
  <dcterms:modified xsi:type="dcterms:W3CDTF">2025-06-08T11:45:24Z</dcterms:modified>
</cp:coreProperties>
</file>