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9.svg" ContentType="image/svg"/>
  <Override PartName="/ppt/notesSlides/notesSlide1.xml" ContentType="application/vnd.openxmlformats-officedocument.presentationml.notesSlide+xml"/>
  <Override PartName="/ppt/media/image20.svg" ContentType="image/svg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70" r:id="rId9"/>
    <p:sldId id="273" r:id="rId10"/>
    <p:sldId id="271" r:id="rId11"/>
    <p:sldId id="272" r:id="rId12"/>
    <p:sldId id="262" r:id="rId13"/>
    <p:sldId id="286" r:id="rId14"/>
    <p:sldId id="294" r:id="rId15"/>
    <p:sldId id="296" r:id="rId16"/>
    <p:sldId id="298" r:id="rId17"/>
    <p:sldId id="297" r:id="rId18"/>
    <p:sldId id="295" r:id="rId19"/>
    <p:sldId id="293" r:id="rId20"/>
    <p:sldId id="269" r:id="rId21"/>
    <p:sldId id="289" r:id="rId22"/>
    <p:sldId id="274" r:id="rId23"/>
    <p:sldId id="283" r:id="rId24"/>
    <p:sldId id="287" r:id="rId25"/>
    <p:sldId id="276" r:id="rId26"/>
    <p:sldId id="301" r:id="rId27"/>
    <p:sldId id="302" r:id="rId28"/>
    <p:sldId id="304" r:id="rId29"/>
    <p:sldId id="279" r:id="rId30"/>
    <p:sldId id="275" r:id="rId31"/>
    <p:sldId id="280" r:id="rId32"/>
    <p:sldId id="281" r:id="rId33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83842" autoAdjust="0"/>
  </p:normalViewPr>
  <p:slideViewPr>
    <p:cSldViewPr snapToGrid="0">
      <p:cViewPr>
        <p:scale>
          <a:sx n="80" d="100"/>
          <a:sy n="80" d="100"/>
        </p:scale>
        <p:origin x="71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 dirty="0" err="1"/>
            <a:t>Scrum</a:t>
          </a:r>
          <a:r>
            <a:rPr lang="de-DE" dirty="0"/>
            <a:t> hier eher ungeeignet</a:t>
          </a:r>
          <a:endParaRPr lang="en-US" dirty="0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Scrum</a:t>
          </a:r>
          <a:r>
            <a:rPr lang="de-DE" sz="2000" kern="1200" dirty="0"/>
            <a:t> hier eher ungeeignet</a:t>
          </a:r>
          <a:endParaRPr lang="en-US" sz="2000" kern="1200" dirty="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B66CC-DEBD-4864-A178-797B0E54C0D4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9DD25-300E-4456-A785-4AC273582C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63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Wichtig, da hiermit sichergestellt wird, das kein </a:t>
            </a:r>
            <a:r>
              <a:rPr lang="de-DE" dirty="0" err="1"/>
              <a:t>mist</a:t>
            </a:r>
            <a:r>
              <a:rPr lang="de-DE" dirty="0"/>
              <a:t> im Projekt enthalten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975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C9DD25-300E-4456-A785-4AC273582C9A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9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WEibGNQ6/eifrigeotter-projektman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699556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15401518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B5A1CC9-EFC1-5CC5-6A88-881824F7043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5918419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</a:t>
            </a:r>
            <a:r>
              <a:rPr lang="de-DE" sz="2000" dirty="0" err="1">
                <a:solidFill>
                  <a:schemeClr val="dk1"/>
                </a:solidFill>
                <a:latin typeface="Calisto MT"/>
              </a:rPr>
              <a:t>Benachrichtigungs</a:t>
            </a:r>
            <a:r>
              <a:rPr lang="de-DE" sz="2000" dirty="0">
                <a:solidFill>
                  <a:schemeClr val="dk1"/>
                </a:solidFill>
                <a:latin typeface="Calisto MT"/>
              </a:rPr>
              <a:t>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55521714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01200073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39C083C-51AA-2CFE-465C-C0A364BA1CF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45821610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Wireframes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5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Wireframes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6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Qualitätssicherung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In diesem Projekt händisch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dirty="0">
                <a:solidFill>
                  <a:schemeClr val="dk1"/>
                </a:solidFill>
                <a:latin typeface="Calisto MT"/>
              </a:rPr>
              <a:t>In produktiv Umgebungen oftmals auch automatisiert mit sogenannten Unit Test</a:t>
            </a: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lvl="1" indent="-2286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1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dirty="0">
                <a:solidFill>
                  <a:schemeClr val="dk1"/>
                </a:solidFill>
                <a:latin typeface="Calisto MT"/>
              </a:rPr>
              <a:t>Tracking der Aufgaben jeder einzelnen Person</a:t>
            </a:r>
          </a:p>
          <a:p>
            <a:pPr marL="685800" lvl="1" indent="-2286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dirty="0">
                <a:solidFill>
                  <a:schemeClr val="dk1"/>
                </a:solidFill>
                <a:latin typeface="Calisto MT"/>
              </a:rPr>
              <a:t>Angefangen mit Jira, Wechsel zu </a:t>
            </a:r>
            <a:r>
              <a:rPr lang="de-DE" sz="1800" dirty="0" err="1">
                <a:solidFill>
                  <a:schemeClr val="dk1"/>
                </a:solidFill>
                <a:latin typeface="Calisto MT"/>
                <a:hlinkClick r:id="rId3"/>
              </a:rPr>
              <a:t>Trello</a:t>
            </a:r>
            <a:r>
              <a:rPr lang="de-DE" sz="1800" dirty="0">
                <a:solidFill>
                  <a:schemeClr val="dk1"/>
                </a:solidFill>
                <a:latin typeface="Calisto MT"/>
              </a:rPr>
              <a:t> </a:t>
            </a: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153863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7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Risikomanagement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 dirty="0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 dirty="0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 dirty="0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1F8A205-8853-9C90-FA6C-DB8D3E517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01363"/>
              </p:ext>
            </p:extLst>
          </p:nvPr>
        </p:nvGraphicFramePr>
        <p:xfrm>
          <a:off x="800520" y="1696453"/>
          <a:ext cx="10590960" cy="4247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376875387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805869292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20791206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071083249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430656"/>
                    </a:ext>
                  </a:extLst>
                </a:gridCol>
              </a:tblGrid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Was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Wie wird kommuniziert?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7676"/>
                  </a:ext>
                </a:extLst>
              </a:tr>
              <a:tr h="105357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Ergebnisse Sprints, Wichtige Entscheidungen, Dokumenationen, Zeitplanänderungen, Product-Backlog Änderungen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wöchentlich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026942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Software, potenzielle Änderungen am Product Backlog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alle zwei Wochen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1154469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Geänderte Software-Anforderungen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 Master und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3838855"/>
                  </a:ext>
                </a:extLst>
              </a:tr>
              <a:tr h="78178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Änderungen an der API, wesentliche Änderungen am Source Code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Meeting und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4960447"/>
                  </a:ext>
                </a:extLst>
              </a:tr>
              <a:tr h="44090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IT-Security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Stand der Sicherheit im Projekt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Scrum-Master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3498187"/>
                  </a:ext>
                </a:extLst>
              </a:tr>
              <a:tr h="50999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Mitarbeiter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Newsletter über den aktuellen Stand der Software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monatlich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Per Mail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Product-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500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Schulungs-/Kommunikationskonzept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338957F-6A22-4B9E-239A-FD34E3C88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71572"/>
              </p:ext>
            </p:extLst>
          </p:nvPr>
        </p:nvGraphicFramePr>
        <p:xfrm>
          <a:off x="5073012" y="1759557"/>
          <a:ext cx="5973260" cy="4184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652">
                  <a:extLst>
                    <a:ext uri="{9D8B030D-6E8A-4147-A177-3AD203B41FA5}">
                      <a16:colId xmlns:a16="http://schemas.microsoft.com/office/drawing/2014/main" val="4150272577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813175776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124637877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4002699303"/>
                    </a:ext>
                  </a:extLst>
                </a:gridCol>
                <a:gridCol w="1194652">
                  <a:extLst>
                    <a:ext uri="{9D8B030D-6E8A-4147-A177-3AD203B41FA5}">
                      <a16:colId xmlns:a16="http://schemas.microsoft.com/office/drawing/2014/main" val="2296457708"/>
                    </a:ext>
                  </a:extLst>
                </a:gridCol>
              </a:tblGrid>
              <a:tr h="51140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Stakeholder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Art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Inhalt der Schulung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Häufigkeit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Verantwortlich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2816854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IT-Software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Präsentation, Demo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API und Source Code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bei Release,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für neue Software-Entwickler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Bei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 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73432"/>
                  </a:ext>
                </a:extLst>
              </a:tr>
              <a:tr h="11913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IT-Infrastruktur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Schulung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Hardware und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jährlich nach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Vor Release: Entwickler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Release: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3259550"/>
                  </a:ext>
                </a:extLst>
              </a:tr>
              <a:tr h="5853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HR-Abteilung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2x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im Quartal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 Owner / Scrum Master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354763"/>
                  </a:ext>
                </a:extLst>
              </a:tr>
              <a:tr h="7044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Geschäftsführung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Präsentation vor Ort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Control-Panel, Source Code, API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1x vor Release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Nach Bedarf</a:t>
                      </a:r>
                      <a:endParaRPr lang="de-DE" sz="1200" kern="10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700"/>
                        </a:spcAft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Arial" panose="020B0604020202020204" pitchFamily="34" charset="0"/>
                        </a:rPr>
                        <a:t> Master, Entwickler</a:t>
                      </a:r>
                      <a:endParaRPr lang="de-DE" sz="1200" kern="100" dirty="0">
                        <a:effectLst/>
                        <a:latin typeface="Arial" panose="020B0604020202020204" pitchFamily="34" charset="0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76476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3F9813-857E-B452-4887-5FB468DBF3EC}"/>
              </a:ext>
            </a:extLst>
          </p:cNvPr>
          <p:cNvSpPr txBox="1"/>
          <p:nvPr/>
        </p:nvSpPr>
        <p:spPr>
          <a:xfrm>
            <a:off x="1374328" y="2512750"/>
            <a:ext cx="26259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Grundschulung:</a:t>
            </a:r>
          </a:p>
          <a:p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der Sprache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Ändern des Passworts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First </a:t>
            </a:r>
            <a:r>
              <a:rPr lang="de-DE" dirty="0" err="1"/>
              <a:t>Steps</a:t>
            </a:r>
            <a:endParaRPr lang="de-DE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Funktionen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7762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Control Panel</a:t>
            </a:r>
            <a:endParaRPr lang="de-DE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17F801BE-E2C6-0ED1-D1E5-6D60141ADF1D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</p:txBody>
      </p:sp>
    </p:spTree>
    <p:extLst>
      <p:ext uri="{BB962C8B-B14F-4D97-AF65-F5344CB8AC3E}">
        <p14:creationId xmlns:p14="http://schemas.microsoft.com/office/powerpoint/2010/main" val="1829405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User Dashboard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Individuelles Passwort setzen</a:t>
            </a:r>
            <a:endParaRPr lang="de-DE" sz="18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Sprachwechsel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Benachrichtigungen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Logout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Wochenübersicht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Kommen/ Gehen</a:t>
            </a:r>
            <a:endParaRPr lang="de-DE" sz="1000" dirty="0"/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Benutzer mit Arbeitszeit</a:t>
            </a:r>
            <a:endParaRPr lang="de-DE" sz="1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311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96FAE-D141-C376-8325-F6B0C6A09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cap="all" spc="31" dirty="0">
                <a:solidFill>
                  <a:schemeClr val="dk1"/>
                </a:solidFill>
                <a:latin typeface="Univers Condensed"/>
              </a:rPr>
              <a:t>9</a:t>
            </a:r>
            <a:r>
              <a:rPr lang="de-DE" sz="44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Live Demo – API-Calls</a:t>
            </a:r>
            <a:endParaRPr lang="de-DE" dirty="0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84C32F8-C686-FBFD-7DD5-7E1B5C1DAE58}"/>
              </a:ext>
            </a:extLst>
          </p:cNvPr>
          <p:cNvSpPr txBox="1">
            <a:spLocks/>
          </p:cNvSpPr>
          <p:nvPr/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getNotifications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als JSON-Array alle Benachrichtigungen zurück, die der Nutzer bekommen hat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userKommen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 / </a:t>
            </a: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userGehen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der Nutzer eingeloggt wurde, oder nicht.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validate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Gibt einen Boolean zurück, ob die Nutzername/Passwort Kombination korrekt war.</a:t>
            </a:r>
          </a:p>
          <a:p>
            <a:pPr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de-DE" sz="1800" b="0" kern="1200" dirty="0" err="1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getUser</a:t>
            </a: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()</a:t>
            </a: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Symbol" panose="05050102010706020507" pitchFamily="18" charset="2"/>
              <a:buChar char="·"/>
            </a:pPr>
            <a:r>
              <a:rPr lang="de-DE" sz="1800" b="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j-ea"/>
                <a:cs typeface="+mj-cs"/>
              </a:rPr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2394856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10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</a:t>
            </a:r>
            <a:r>
              <a:rPr lang="de-DE" sz="4000" cap="all" spc="31" dirty="0">
                <a:solidFill>
                  <a:schemeClr val="dk1"/>
                </a:solidFill>
                <a:latin typeface="Univers Condensed"/>
              </a:rPr>
              <a:t>1</a:t>
            </a: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12.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803855953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Anforderungsanalyse</a:t>
            </a:r>
            <a:br>
              <a:rPr dirty="0"/>
            </a:br>
            <a:r>
              <a:rPr lang="de-DE" b="0" u="none" strike="noStrike" cap="all" spc="31" dirty="0">
                <a:solidFill>
                  <a:srgbClr val="000000"/>
                </a:solidFill>
                <a:effectLst/>
                <a:uFillTx/>
              </a:rPr>
              <a:t>und Stakeholder</a:t>
            </a:r>
            <a:endParaRPr lang="de-DE" b="0" u="none" strike="noStrike" dirty="0">
              <a:solidFill>
                <a:schemeClr val="dk1"/>
              </a:solidFill>
              <a:effectLst/>
              <a:uFillTx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cap="all" spc="31" dirty="0">
                <a:solidFill>
                  <a:schemeClr val="dk1"/>
                </a:solidFill>
              </a:rPr>
              <a:t>3. </a:t>
            </a:r>
            <a:r>
              <a:rPr lang="de-DE" sz="4000" cap="all" spc="31" dirty="0">
                <a:solidFill>
                  <a:srgbClr val="000000"/>
                </a:solidFill>
              </a:rPr>
              <a:t>Anforderungsanalyse</a:t>
            </a:r>
            <a:br>
              <a:rPr lang="de-DE" sz="4000" dirty="0"/>
            </a:br>
            <a:r>
              <a:rPr lang="de-DE" sz="4000" cap="all" spc="31" dirty="0">
                <a:solidFill>
                  <a:srgbClr val="000000"/>
                </a:solidFill>
              </a:rPr>
              <a:t>und Stakeholder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r>
              <a:rPr lang="de-DE" sz="1100" b="1" dirty="0"/>
              <a:t>Ich bin Teil der Software-Entwicklung. Für mich bietet die Zeiterfassung viele Möglichkeiten, unsere bereits bestehende Software zu verbessern.</a:t>
            </a:r>
          </a:p>
          <a:p>
            <a:pPr lvl="1"/>
            <a:r>
              <a:rPr lang="de-DE" sz="1100" dirty="0"/>
              <a:t>Es muss sichergestellt werden, dass eine API mit verschiedenen Funktionen zur Verfügung steht.</a:t>
            </a:r>
          </a:p>
          <a:p>
            <a:pPr lvl="1"/>
            <a:r>
              <a:rPr lang="de-DE" sz="1100" dirty="0"/>
              <a:t>Es muss sichergestellt werden, dass der Code zur Wartung/Veränderung gut lesbar ist.</a:t>
            </a:r>
          </a:p>
          <a:p>
            <a:pPr lvl="1"/>
            <a:r>
              <a:rPr lang="de-DE" sz="1100" dirty="0"/>
              <a:t>Es muss ein Tool zur Versionsverwaltung verwendet werden.</a:t>
            </a:r>
          </a:p>
          <a:p>
            <a:pPr lvl="1"/>
            <a:r>
              <a:rPr lang="de-DE" sz="1100" dirty="0"/>
              <a:t>Als Software-Entwickler wünsche ich mir, dass ich mit Hilfe der API das Zeiterfassungssystem steuern kann. </a:t>
            </a:r>
            <a:r>
              <a:rPr lang="de-DE" sz="1100" b="1" dirty="0"/>
              <a:t>(13)</a:t>
            </a:r>
            <a:endParaRPr lang="de-DE" sz="1100" dirty="0"/>
          </a:p>
          <a:p>
            <a:pPr lvl="2"/>
            <a:r>
              <a:rPr lang="de-DE" sz="1100" i="1" dirty="0"/>
              <a:t>Es muss eine Möglichkeit geben, per API einen Mitarbeiter einzustempeln.</a:t>
            </a:r>
          </a:p>
          <a:p>
            <a:pPr lvl="2"/>
            <a:r>
              <a:rPr lang="de-DE" sz="1100" i="1" dirty="0"/>
              <a:t>Es muss eine Möglichkeit geben, per API einen Mitarbeiter auszustempeln.</a:t>
            </a:r>
          </a:p>
          <a:p>
            <a:pPr lvl="2"/>
            <a:r>
              <a:rPr lang="de-DE" sz="1100" i="1" dirty="0"/>
              <a:t>Es muss eine Möglichkeit geben, per API die Nachrichten abzurufen (Kommen, Gehen)</a:t>
            </a:r>
          </a:p>
          <a:p>
            <a:pPr lvl="2"/>
            <a:r>
              <a:rPr lang="de-DE" sz="1100" i="1" dirty="0"/>
              <a:t>Es muss eine Möglichkeit geben, per API die </a:t>
            </a:r>
            <a:r>
              <a:rPr lang="de-DE" sz="1100" i="1" dirty="0" err="1"/>
              <a:t>NutzerID</a:t>
            </a:r>
            <a:r>
              <a:rPr lang="de-DE" sz="1100" i="1" dirty="0"/>
              <a:t> abzurufen</a:t>
            </a:r>
          </a:p>
          <a:p>
            <a:pPr lvl="2"/>
            <a:r>
              <a:rPr lang="de-DE" sz="1100" i="1" dirty="0"/>
              <a:t>Es muss eine Möglichkeit geben, Nutzer über die API anzulegen und zu löschen.</a:t>
            </a:r>
          </a:p>
          <a:p>
            <a:pPr lvl="1"/>
            <a:r>
              <a:rPr lang="de-DE" sz="1100" dirty="0"/>
              <a:t>Als Software-Entwickler wünsche ich mir, dass der Source-Code klar verständlich ist, um in Zukunft das System weiter entwickeln zu können. </a:t>
            </a:r>
            <a:r>
              <a:rPr lang="de-DE" sz="1100" b="1" dirty="0"/>
              <a:t>(8)</a:t>
            </a:r>
            <a:endParaRPr lang="de-DE" sz="1100" dirty="0"/>
          </a:p>
          <a:p>
            <a:pPr lvl="2"/>
            <a:r>
              <a:rPr lang="de-DE" sz="1100" i="1" dirty="0"/>
              <a:t>Es muss eine vollständige technische Dokumentation der Anwendung geben, die alle Funktionen umfasst.</a:t>
            </a:r>
          </a:p>
          <a:p>
            <a:pPr lvl="2"/>
            <a:r>
              <a:rPr lang="de-DE" sz="1100" i="1" dirty="0"/>
              <a:t>Es benötigt einen klar strukturierten Source-Code für das bessere Verständnis</a:t>
            </a:r>
          </a:p>
          <a:p>
            <a:pPr lvl="2"/>
            <a:r>
              <a:rPr lang="de-DE" sz="1100" i="1" dirty="0"/>
              <a:t>Es sollten Kommentare an den wichtigen Stellen im Source-Code vorhanden sein.</a:t>
            </a:r>
          </a:p>
          <a:p>
            <a:pPr lvl="1"/>
            <a:r>
              <a:rPr lang="de-DE" sz="1100" dirty="0"/>
              <a:t>Als Software-Entwickler ist es wichtig, dass ich bei der Entwicklung im Zweifel auf vorherige Versionen zugreifen kann. </a:t>
            </a:r>
            <a:r>
              <a:rPr lang="de-DE" sz="1100" b="1" dirty="0"/>
              <a:t>(3)</a:t>
            </a:r>
            <a:endParaRPr lang="de-DE" sz="1100" dirty="0"/>
          </a:p>
          <a:p>
            <a:pPr lvl="2"/>
            <a:r>
              <a:rPr lang="de-DE" sz="1100" i="1" dirty="0"/>
              <a:t>Es muss ein System geben, dass jede Änderung zur Nachverfolgung bereitstellt.</a:t>
            </a:r>
          </a:p>
          <a:p>
            <a:pPr lvl="2"/>
            <a:r>
              <a:rPr lang="de-DE" sz="1100" i="1" dirty="0"/>
              <a:t>Hierzu wurde GIT ausgewählt, dass die Versionierung ermöglicht.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1472</Words>
  <Application>Microsoft Office PowerPoint</Application>
  <PresentationFormat>Breitbild</PresentationFormat>
  <Paragraphs>382</Paragraphs>
  <Slides>32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42" baseType="lpstr">
      <vt:lpstr>Aptos</vt:lpstr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– Vorgehensmodell</vt:lpstr>
      <vt:lpstr>2. Projektorganisation - Liefergegenstände</vt:lpstr>
      <vt:lpstr>2. Projektorganisation - Meilensteine</vt:lpstr>
      <vt:lpstr>3. Anforderungsanalyse und Stakeholder</vt:lpstr>
      <vt:lpstr>3. Anforderungsanalyse und Stakeholder</vt:lpstr>
      <vt:lpstr>4. Zeitplanung und Budgetanalyse</vt:lpstr>
      <vt:lpstr>4. Zeitplanung und Budgetanalyse</vt:lpstr>
      <vt:lpstr>5. Wireframes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User Dashboard</vt:lpstr>
      <vt:lpstr>5. Wireframes – Control Panel</vt:lpstr>
      <vt:lpstr>6. Qualitätssicherung</vt:lpstr>
      <vt:lpstr>7. Risikomanagement</vt:lpstr>
      <vt:lpstr>8. Schulungs-/Kommunikationskonzept</vt:lpstr>
      <vt:lpstr>8. Schulungs-/Kommunikationskonzept</vt:lpstr>
      <vt:lpstr>9. Live Demo</vt:lpstr>
      <vt:lpstr>9. Live Demo – Control Panel</vt:lpstr>
      <vt:lpstr>9. Live Demo – User Dashboard</vt:lpstr>
      <vt:lpstr>9. Live Demo – API-Calls</vt:lpstr>
      <vt:lpstr>10. Erweiterungspotenzial</vt:lpstr>
      <vt:lpstr>11. Aufgetretene Probleme</vt:lpstr>
      <vt:lpstr>12.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Manuel Lutz</cp:lastModifiedBy>
  <cp:revision>74</cp:revision>
  <dcterms:created xsi:type="dcterms:W3CDTF">2025-05-26T14:51:35Z</dcterms:created>
  <dcterms:modified xsi:type="dcterms:W3CDTF">2025-06-11T12:39:23Z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