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8" r:id="rId8"/>
    <p:sldId id="262" r:id="rId9"/>
    <p:sldId id="263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A28"/>
    <a:srgbClr val="112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04" y="-2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8404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LiveSlide Site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http://0.0.0.0:8000/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ransportation.gov/briefing-room/traffic-fatalities-sharply-201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98100" y="104100"/>
            <a:ext cx="8947800" cy="9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nir"/>
              <a:buNone/>
            </a:pPr>
            <a:r>
              <a:rPr lang="en" sz="5800" b="1" i="0" u="none" strike="noStrike" cap="none" dirty="0">
                <a:latin typeface="Avenir Book"/>
                <a:ea typeface="Avenir"/>
                <a:cs typeface="Avenir Book"/>
                <a:sym typeface="Avenir"/>
              </a:rPr>
              <a:t>Investigating Hit and Runs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44950" y="4267500"/>
            <a:ext cx="87465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5000"/>
              <a:buFont typeface="Arial"/>
              <a:buNone/>
            </a:pPr>
            <a:r>
              <a:rPr lang="en" sz="1800" b="1" i="0" u="none" strike="noStrike" cap="none" dirty="0">
                <a:latin typeface="Avenir Book"/>
                <a:ea typeface="Avenir"/>
                <a:cs typeface="Avenir Book"/>
                <a:sym typeface="Avenir"/>
              </a:rPr>
              <a:t>Malu Dee </a:t>
            </a: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SzPct val="25000"/>
              <a:buFont typeface="Arial"/>
              <a:buNone/>
            </a:pPr>
            <a:r>
              <a:rPr lang="en" sz="1800" b="1" i="0" u="none" strike="noStrike" cap="none" dirty="0">
                <a:latin typeface="Avenir Book"/>
                <a:ea typeface="Avenir"/>
                <a:cs typeface="Avenir Book"/>
                <a:sym typeface="Avenir"/>
              </a:rPr>
              <a:t>February 15, 2017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28850" y="3018800"/>
            <a:ext cx="9071400" cy="930600"/>
          </a:xfrm>
          <a:prstGeom prst="straightConnector1">
            <a:avLst/>
          </a:prstGeom>
          <a:noFill/>
          <a:ln w="152400" cap="flat" cmpd="sng">
            <a:solidFill>
              <a:srgbClr val="FECC3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45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47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Data Sources: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NHTSA (National Highway Traffic Safety Administration) 2015 Traffic Fatalities.</a:t>
            </a:r>
            <a:r>
              <a:rPr lang="en" sz="1400">
                <a:latin typeface="Avenir"/>
                <a:ea typeface="Avenir"/>
                <a:cs typeface="Avenir"/>
                <a:sym typeface="Avenir"/>
              </a:rPr>
              <a:t>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Link: </a:t>
            </a:r>
            <a:r>
              <a:rPr lang="en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https://www.transportation.gov/briefing-room/traffic-fatalities-sharply-2015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lvl="0" algn="l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45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47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Image Sources: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Image 1: Landscape by Stuart Kim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Link: http://www.stuartkim.com/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Image 2: Harry Potter Concept Art by Alberto Mielgo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Link: http://www.albertomielgo.com/info/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Image 3: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“Dusk” by Luke Mancini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Link: http://conceptartworld.com/artists/luke-mancini/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endParaRPr sz="4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1283"/>
            <a:ext cx="9144000" cy="375818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9950" y="19875"/>
            <a:ext cx="9134100" cy="3468600"/>
          </a:xfrm>
          <a:prstGeom prst="rect">
            <a:avLst/>
          </a:prstGeom>
          <a:solidFill>
            <a:srgbClr val="091525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39150" y="139150"/>
            <a:ext cx="8885700" cy="3230100"/>
          </a:xfrm>
          <a:prstGeom prst="rect">
            <a:avLst/>
          </a:prstGeom>
          <a:solidFill>
            <a:srgbClr val="091525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Can we </a:t>
            </a:r>
            <a:r>
              <a:rPr lang="en-US" sz="30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classify drivers who </a:t>
            </a:r>
            <a:r>
              <a:rPr lang="en" sz="30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leave </a:t>
            </a:r>
            <a:r>
              <a:rPr lang="en" sz="30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the scene of a fatal accident?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venir"/>
              <a:buChar char="➔"/>
            </a:pP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About 5% of recorded fatal traffic accidents in 2015 were hit and runs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venir"/>
              <a:buChar char="➔"/>
            </a:pP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Difficult to catch and convict drivers who leave the scene of an accident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venir"/>
              <a:buChar char="➔"/>
            </a:pP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Examined data from National Highway Traffic Safety Administration for 2015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5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-39250"/>
            <a:ext cx="8520600" cy="6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ECC35"/>
              </a:buClr>
              <a:buSzPct val="25000"/>
              <a:buFont typeface="Avenir"/>
              <a:buNone/>
            </a:pPr>
            <a:r>
              <a:rPr lang="en" sz="3600" b="1" i="0" u="none" strike="noStrike" cap="none" dirty="0">
                <a:latin typeface="Avenir Book"/>
                <a:ea typeface="Avenir"/>
                <a:cs typeface="Avenir Book"/>
                <a:sym typeface="Avenir"/>
              </a:rPr>
              <a:t>Hit </a:t>
            </a:r>
            <a:r>
              <a:rPr lang="en" sz="3600" b="1" dirty="0">
                <a:latin typeface="Avenir Book"/>
                <a:ea typeface="Avenir"/>
                <a:cs typeface="Avenir Book"/>
                <a:sym typeface="Avenir"/>
              </a:rPr>
              <a:t>and</a:t>
            </a:r>
            <a:r>
              <a:rPr lang="en" sz="3600" b="1" i="0" u="none" strike="noStrike" cap="none" dirty="0">
                <a:latin typeface="Avenir Book"/>
                <a:ea typeface="Avenir"/>
                <a:cs typeface="Avenir Book"/>
                <a:sym typeface="Avenir"/>
              </a:rPr>
              <a:t> Runs vs. Other Fatal Accidents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endParaRPr sz="4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312" y="666299"/>
            <a:ext cx="7013375" cy="432462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106" name="Shape 106"/>
          <p:cNvCxnSpPr/>
          <p:nvPr/>
        </p:nvCxnSpPr>
        <p:spPr>
          <a:xfrm>
            <a:off x="1619100" y="1736575"/>
            <a:ext cx="1069200" cy="0"/>
          </a:xfrm>
          <a:prstGeom prst="straightConnector1">
            <a:avLst/>
          </a:prstGeom>
          <a:noFill/>
          <a:ln w="19050" cap="flat" cmpd="sng">
            <a:solidFill>
              <a:srgbClr val="FECC35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>
            <a:off x="1324500" y="2933525"/>
            <a:ext cx="1364100" cy="0"/>
          </a:xfrm>
          <a:prstGeom prst="straightConnector1">
            <a:avLst/>
          </a:prstGeom>
          <a:noFill/>
          <a:ln w="19050" cap="flat" cmpd="sng">
            <a:solidFill>
              <a:srgbClr val="FECC35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>
            <a:off x="1295075" y="4140300"/>
            <a:ext cx="1393500" cy="0"/>
          </a:xfrm>
          <a:prstGeom prst="straightConnector1">
            <a:avLst/>
          </a:prstGeom>
          <a:noFill/>
          <a:ln w="19050" cap="flat" cmpd="sng">
            <a:solidFill>
              <a:srgbClr val="FECC35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/>
          <p:nvPr/>
        </p:nvCxnSpPr>
        <p:spPr>
          <a:xfrm>
            <a:off x="1819500" y="4728975"/>
            <a:ext cx="878700" cy="0"/>
          </a:xfrm>
          <a:prstGeom prst="straightConnector1">
            <a:avLst/>
          </a:prstGeom>
          <a:noFill/>
          <a:ln w="19050" cap="flat" cmpd="sng">
            <a:solidFill>
              <a:srgbClr val="FECC35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 descr="BarrancaSand_128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4015400" y="173050"/>
            <a:ext cx="4884900" cy="1158900"/>
          </a:xfrm>
          <a:prstGeom prst="rect">
            <a:avLst/>
          </a:prstGeom>
          <a:solidFill>
            <a:srgbClr val="091525"/>
          </a:solidFill>
          <a:ln w="228600" cap="flat" cmpd="sng">
            <a:solidFill>
              <a:schemeClr val="lt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CC35"/>
              </a:buClr>
              <a:buSzPct val="25000"/>
              <a:buFont typeface="Avenir"/>
              <a:buNone/>
            </a:pPr>
            <a:r>
              <a:rPr lang="en" sz="2400" b="1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How can we find the drivers of fatal hit and runs</a:t>
            </a:r>
            <a:r>
              <a:rPr lang="en" sz="2400" b="1" i="0" u="none" strike="noStrike" cap="none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45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05837" y="97005"/>
            <a:ext cx="8925709" cy="934781"/>
          </a:xfrm>
          <a:prstGeom prst="rect">
            <a:avLst/>
          </a:prstGeom>
          <a:solidFill>
            <a:srgbClr val="0D1A28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Avenir Book"/>
                <a:cs typeface="Avenir Book"/>
              </a:rPr>
              <a:t>Data Cleaning and Models</a:t>
            </a:r>
            <a:endParaRPr dirty="0">
              <a:latin typeface="Avenir Book"/>
              <a:cs typeface="Avenir Book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76395" y="1152474"/>
            <a:ext cx="3621962" cy="3827739"/>
          </a:xfrm>
          <a:prstGeom prst="rect">
            <a:avLst/>
          </a:prstGeom>
          <a:solidFill>
            <a:srgbClr val="112439"/>
          </a:solidFill>
          <a:ln>
            <a:solidFill>
              <a:srgbClr val="4F81BD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u="sng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2015 Data </a:t>
            </a:r>
            <a:r>
              <a:rPr lang="mr-IN" sz="2000" u="sng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–</a:t>
            </a:r>
            <a:r>
              <a:rPr lang="en-US" sz="2000" u="sng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 All Fatalities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Avenir Book"/>
              <a:cs typeface="Avenir Book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Observations: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~ 34K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Avenir Book"/>
              <a:cs typeface="Avenir Book"/>
            </a:endParaRPr>
          </a:p>
          <a:p>
            <a:pPr lvl="0" algn="ctr">
              <a:spcBef>
                <a:spcPts val="0"/>
              </a:spcBef>
              <a:buNone/>
            </a:pPr>
            <a:endParaRPr lang="en-US" sz="1800" dirty="0" smtClean="0">
              <a:solidFill>
                <a:schemeClr val="bg1">
                  <a:lumMod val="95000"/>
                </a:schemeClr>
              </a:solidFill>
              <a:latin typeface="Avenir Book"/>
              <a:cs typeface="Avenir Book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Features :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~ 100</a:t>
            </a:r>
          </a:p>
          <a:p>
            <a:pPr lvl="0">
              <a:spcBef>
                <a:spcPts val="0"/>
              </a:spcBef>
              <a:buNone/>
            </a:pPr>
            <a:endParaRPr lang="en-US" sz="1800" dirty="0" smtClean="0">
              <a:solidFill>
                <a:schemeClr val="bg1">
                  <a:lumMod val="95000"/>
                </a:schemeClr>
              </a:solidFill>
              <a:latin typeface="Avenir Book"/>
              <a:cs typeface="Avenir Book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Included:</a:t>
            </a: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Detailed vehicle information</a:t>
            </a: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Drivers, people involved</a:t>
            </a: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Weather, light conditions</a:t>
            </a: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Roads</a:t>
            </a: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Time of year/month/day</a:t>
            </a:r>
          </a:p>
          <a:p>
            <a:pPr lvl="0" algn="ctr">
              <a:spcBef>
                <a:spcPts val="0"/>
              </a:spcBef>
              <a:buFontTx/>
              <a:buChar char="-"/>
            </a:pPr>
            <a:endParaRPr sz="1800" dirty="0">
              <a:solidFill>
                <a:schemeClr val="bg2">
                  <a:lumMod val="40000"/>
                  <a:lumOff val="60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5" name="Shape 164"/>
          <p:cNvSpPr txBox="1">
            <a:spLocks/>
          </p:cNvSpPr>
          <p:nvPr/>
        </p:nvSpPr>
        <p:spPr>
          <a:xfrm>
            <a:off x="4330556" y="1845678"/>
            <a:ext cx="2449286" cy="531894"/>
          </a:xfrm>
          <a:prstGeom prst="rect">
            <a:avLst/>
          </a:prstGeom>
          <a:solidFill>
            <a:srgbClr val="112439"/>
          </a:solidFill>
          <a:ln>
            <a:solidFill>
              <a:srgbClr val="4F81BD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algn="ctr">
              <a:buFont typeface="Arial"/>
              <a:buNone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Limit to hit and runs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8" name="Shape 164"/>
          <p:cNvSpPr txBox="1">
            <a:spLocks/>
          </p:cNvSpPr>
          <p:nvPr/>
        </p:nvSpPr>
        <p:spPr>
          <a:xfrm>
            <a:off x="4330556" y="3011475"/>
            <a:ext cx="2293166" cy="456994"/>
          </a:xfrm>
          <a:prstGeom prst="rect">
            <a:avLst/>
          </a:prstGeom>
          <a:solidFill>
            <a:srgbClr val="112439"/>
          </a:solidFill>
          <a:ln>
            <a:solidFill>
              <a:srgbClr val="4F81BD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algn="ctr">
              <a:buFont typeface="Arial"/>
              <a:buNone/>
            </a:pPr>
            <a:r>
              <a:rPr lang="en-US" sz="1600" dirty="0" smtClean="0">
                <a:solidFill>
                  <a:srgbClr val="F2F2F2"/>
                </a:solidFill>
                <a:latin typeface="Avenir Book"/>
                <a:cs typeface="Avenir Book"/>
              </a:rPr>
              <a:t>Data cleaning</a:t>
            </a:r>
            <a:endParaRPr lang="en-US" sz="1600" dirty="0">
              <a:solidFill>
                <a:srgbClr val="F2F2F2"/>
              </a:solidFill>
              <a:latin typeface="Avenir Book"/>
              <a:cs typeface="Avenir Book"/>
            </a:endParaRPr>
          </a:p>
        </p:txBody>
      </p:sp>
      <p:sp>
        <p:nvSpPr>
          <p:cNvPr id="9" name="Shape 164"/>
          <p:cNvSpPr txBox="1">
            <a:spLocks/>
          </p:cNvSpPr>
          <p:nvPr/>
        </p:nvSpPr>
        <p:spPr>
          <a:xfrm>
            <a:off x="4330556" y="3519042"/>
            <a:ext cx="2293166" cy="437103"/>
          </a:xfrm>
          <a:prstGeom prst="rect">
            <a:avLst/>
          </a:prstGeom>
          <a:solidFill>
            <a:srgbClr val="112439"/>
          </a:solidFill>
          <a:ln>
            <a:solidFill>
              <a:srgbClr val="4F81BD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algn="ctr">
              <a:buFont typeface="Arial"/>
              <a:buNone/>
            </a:pPr>
            <a:r>
              <a:rPr lang="en-US" sz="1600" dirty="0" smtClean="0">
                <a:solidFill>
                  <a:srgbClr val="F2F2F2"/>
                </a:solidFill>
                <a:latin typeface="Avenir Book"/>
                <a:cs typeface="Avenir Book"/>
              </a:rPr>
              <a:t>Simplify features</a:t>
            </a:r>
            <a:endParaRPr lang="en-US" sz="1600" dirty="0">
              <a:solidFill>
                <a:srgbClr val="F2F2F2"/>
              </a:solidFill>
              <a:latin typeface="Avenir Book"/>
              <a:cs typeface="Avenir Book"/>
            </a:endParaRPr>
          </a:p>
        </p:txBody>
      </p:sp>
      <p:sp>
        <p:nvSpPr>
          <p:cNvPr id="4" name="Right Arrow 3"/>
          <p:cNvSpPr/>
          <p:nvPr/>
        </p:nvSpPr>
        <p:spPr>
          <a:xfrm rot="5400000">
            <a:off x="5272582" y="2532388"/>
            <a:ext cx="567870" cy="2582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64"/>
          <p:cNvSpPr txBox="1">
            <a:spLocks/>
          </p:cNvSpPr>
          <p:nvPr/>
        </p:nvSpPr>
        <p:spPr>
          <a:xfrm>
            <a:off x="4330556" y="4052516"/>
            <a:ext cx="2293166" cy="463849"/>
          </a:xfrm>
          <a:prstGeom prst="rect">
            <a:avLst/>
          </a:prstGeom>
          <a:solidFill>
            <a:srgbClr val="112439"/>
          </a:solidFill>
          <a:ln>
            <a:solidFill>
              <a:srgbClr val="4F81BD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algn="ctr">
              <a:buFont typeface="Arial"/>
              <a:buNone/>
            </a:pPr>
            <a:r>
              <a:rPr lang="en-US" sz="1600" dirty="0" smtClean="0">
                <a:solidFill>
                  <a:srgbClr val="F2F2F2"/>
                </a:solidFill>
                <a:latin typeface="Avenir Book"/>
                <a:cs typeface="Avenir Book"/>
              </a:rPr>
              <a:t>Drop select features</a:t>
            </a:r>
            <a:endParaRPr lang="en-US" sz="1600" dirty="0">
              <a:solidFill>
                <a:srgbClr val="F2F2F2"/>
              </a:solidFill>
              <a:latin typeface="Avenir Book"/>
              <a:cs typeface="Avenir Book"/>
            </a:endParaRPr>
          </a:p>
        </p:txBody>
      </p:sp>
      <p:sp>
        <p:nvSpPr>
          <p:cNvPr id="13" name="Shape 164"/>
          <p:cNvSpPr txBox="1">
            <a:spLocks/>
          </p:cNvSpPr>
          <p:nvPr/>
        </p:nvSpPr>
        <p:spPr>
          <a:xfrm>
            <a:off x="7179802" y="3370442"/>
            <a:ext cx="1851744" cy="768743"/>
          </a:xfrm>
          <a:prstGeom prst="rect">
            <a:avLst/>
          </a:prstGeom>
          <a:solidFill>
            <a:srgbClr val="112439"/>
          </a:solidFill>
          <a:ln>
            <a:solidFill>
              <a:srgbClr val="4F81BD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algn="dist">
              <a:buFont typeface="Arial"/>
              <a:buNone/>
            </a:pPr>
            <a:r>
              <a:rPr lang="en-US" sz="1600" dirty="0" smtClean="0">
                <a:solidFill>
                  <a:srgbClr val="F2F2F2"/>
                </a:solidFill>
                <a:latin typeface="Avenir Book"/>
                <a:cs typeface="Avenir Book"/>
              </a:rPr>
              <a:t>Model selection</a:t>
            </a:r>
            <a:endParaRPr lang="en-US" sz="1600" dirty="0">
              <a:solidFill>
                <a:srgbClr val="F2F2F2"/>
              </a:solidFill>
              <a:latin typeface="Avenir Book"/>
              <a:cs typeface="Avenir Book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798358" y="1918098"/>
            <a:ext cx="470460" cy="2424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Callout 11"/>
          <p:cNvSpPr/>
          <p:nvPr/>
        </p:nvSpPr>
        <p:spPr>
          <a:xfrm>
            <a:off x="6700463" y="3283773"/>
            <a:ext cx="417172" cy="9435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158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45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216302" y="114605"/>
            <a:ext cx="4068420" cy="575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D9D9D9"/>
              </a:buClr>
              <a:buSzPct val="25000"/>
              <a:buFont typeface="Roboto Slab"/>
              <a:buNone/>
            </a:pPr>
            <a:r>
              <a:rPr lang="en" sz="2000" b="0" i="0" u="none" strike="noStrike" cap="none">
                <a:solidFill>
                  <a:srgbClr val="D9D9D9"/>
                </a:solidFill>
                <a:latin typeface="Roboto Slab"/>
                <a:ea typeface="Roboto Slab"/>
                <a:cs typeface="Roboto Slab"/>
                <a:sym typeface="Roboto Slab"/>
              </a:rPr>
              <a:t>Facts: Traffic Fatalities</a:t>
            </a:r>
            <a:br>
              <a:rPr lang="en" sz="2000" b="0" i="0" u="none" strike="noStrike" cap="none">
                <a:solidFill>
                  <a:srgbClr val="D9D9D9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 sz="2000" b="0" i="0" u="none" strike="noStrike" cap="none">
                <a:solidFill>
                  <a:srgbClr val="D9D9D9"/>
                </a:solidFill>
                <a:latin typeface="Roboto Slab"/>
                <a:ea typeface="Roboto Slab"/>
                <a:cs typeface="Roboto Slab"/>
                <a:sym typeface="Roboto Slab"/>
              </a:rPr>
              <a:t/>
            </a:r>
            <a:br>
              <a:rPr lang="en" sz="2000" b="0" i="0" u="none" strike="noStrike" cap="none">
                <a:solidFill>
                  <a:srgbClr val="D9D9D9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lang="en" sz="2000" b="0" i="0" u="none" strike="noStrike" cap="none">
              <a:solidFill>
                <a:srgbClr val="D9D9D9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712550" y="79525"/>
            <a:ext cx="4296600" cy="4979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134100" y="82050"/>
            <a:ext cx="4353000" cy="4979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1" name="Shape 121"/>
          <p:cNvSpPr txBox="1"/>
          <p:nvPr/>
        </p:nvSpPr>
        <p:spPr>
          <a:xfrm>
            <a:off x="0" y="0"/>
            <a:ext cx="4610400" cy="5143500"/>
          </a:xfrm>
          <a:prstGeom prst="rect">
            <a:avLst/>
          </a:prstGeom>
          <a:solidFill>
            <a:srgbClr val="091525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216302" y="564080"/>
            <a:ext cx="4156800" cy="4494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Logistic Regression</a:t>
            </a: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 </a:t>
            </a: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scores </a:t>
            </a: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(test </a:t>
            </a: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data):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Accuracy </a:t>
            </a: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: 0.78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Precision</a:t>
            </a: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: 0.66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Recall</a:t>
            </a: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: </a:t>
            </a: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0.87</a:t>
            </a:r>
            <a:endParaRPr lang="en-US" sz="1800" dirty="0">
              <a:solidFill>
                <a:srgbClr val="D9D9D9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Confusion </a:t>
            </a: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Matrix: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47200" y="79525"/>
            <a:ext cx="4095000" cy="9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Was the driver drinking?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712550" y="0"/>
            <a:ext cx="4353000" cy="9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Was the driver male or female?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340946" y="3353779"/>
            <a:ext cx="843000" cy="82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48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183946" y="3353779"/>
            <a:ext cx="843000" cy="82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340946" y="4174279"/>
            <a:ext cx="843000" cy="820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17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183946" y="4174279"/>
            <a:ext cx="843000" cy="820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091525"/>
                </a:solidFill>
                <a:latin typeface="Avenir"/>
                <a:ea typeface="Avenir"/>
                <a:cs typeface="Avenir"/>
                <a:sym typeface="Avenir"/>
              </a:rPr>
              <a:t>27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47200" y="3942804"/>
            <a:ext cx="843000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Avenir Book"/>
                <a:cs typeface="Avenir Book"/>
              </a:rPr>
              <a:t>Actual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648184" y="2733651"/>
            <a:ext cx="1210500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Avenir Book"/>
                <a:cs typeface="Avenir Book"/>
              </a:rPr>
              <a:t>Predicted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810625" y="627925"/>
            <a:ext cx="41568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D9D9D9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Logistic Regression</a:t>
            </a: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 </a:t>
            </a: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scores </a:t>
            </a: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(test </a:t>
            </a: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data):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Accuracy </a:t>
            </a: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: 0.74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Precision</a:t>
            </a: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: 0.67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Recall</a:t>
            </a: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: </a:t>
            </a: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0.39</a:t>
            </a:r>
            <a:r>
              <a:rPr lang="en" sz="1800" dirty="0">
                <a:solidFill>
                  <a:srgbClr val="D9D9D9"/>
                </a:solidFill>
                <a:latin typeface="Avenir Book"/>
                <a:ea typeface="Avenir"/>
                <a:cs typeface="Avenir Book"/>
                <a:sym typeface="Avenir"/>
              </a:rPr>
              <a:t>	</a:t>
            </a:r>
            <a:endParaRPr lang="en-US" sz="1800" dirty="0" smtClean="0">
              <a:solidFill>
                <a:srgbClr val="D9D9D9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Confusion </a:t>
            </a:r>
            <a:r>
              <a:rPr lang="en" sz="1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Matrix: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3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999525" y="3312954"/>
            <a:ext cx="889500" cy="82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59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889025" y="3312954"/>
            <a:ext cx="889500" cy="820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091525"/>
                </a:solidFill>
                <a:latin typeface="Avenir"/>
                <a:ea typeface="Avenir"/>
                <a:cs typeface="Avenir"/>
                <a:sym typeface="Avenir"/>
              </a:rPr>
              <a:t>19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889025" y="4133454"/>
            <a:ext cx="889500" cy="820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12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999525" y="4133454"/>
            <a:ext cx="889500" cy="82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6</a:t>
            </a:r>
          </a:p>
        </p:txBody>
      </p:sp>
      <p:sp>
        <p:nvSpPr>
          <p:cNvPr id="22" name="Shape 129"/>
          <p:cNvSpPr txBox="1"/>
          <p:nvPr/>
        </p:nvSpPr>
        <p:spPr>
          <a:xfrm rot="16200000">
            <a:off x="734490" y="4367671"/>
            <a:ext cx="843000" cy="434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Drinking</a:t>
            </a:r>
            <a:endParaRPr lang="en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23" name="Shape 130"/>
          <p:cNvSpPr txBox="1"/>
          <p:nvPr/>
        </p:nvSpPr>
        <p:spPr>
          <a:xfrm>
            <a:off x="6124048" y="2937600"/>
            <a:ext cx="623152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Male</a:t>
            </a:r>
            <a:endParaRPr lang="en" dirty="0">
              <a:solidFill>
                <a:srgbClr val="FFFF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Shape 130"/>
          <p:cNvSpPr txBox="1"/>
          <p:nvPr/>
        </p:nvSpPr>
        <p:spPr>
          <a:xfrm>
            <a:off x="6958877" y="2937600"/>
            <a:ext cx="819648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FF"/>
                </a:solidFill>
              </a:rPr>
              <a:t>Female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5" name="Shape 130"/>
          <p:cNvSpPr txBox="1"/>
          <p:nvPr/>
        </p:nvSpPr>
        <p:spPr>
          <a:xfrm>
            <a:off x="2254530" y="3032871"/>
            <a:ext cx="842975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bg1"/>
                </a:solidFill>
                <a:latin typeface="Avenir Book"/>
                <a:cs typeface="Avenir Book"/>
              </a:rPr>
              <a:t>Drinking</a:t>
            </a:r>
            <a:endParaRPr lang="en" sz="1200" dirty="0">
              <a:solidFill>
                <a:schemeClr val="bg1"/>
              </a:solidFill>
              <a:latin typeface="Avenir Book"/>
              <a:cs typeface="Avenir Book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6" name="Shape 130"/>
          <p:cNvSpPr txBox="1"/>
          <p:nvPr/>
        </p:nvSpPr>
        <p:spPr>
          <a:xfrm>
            <a:off x="1203893" y="3032871"/>
            <a:ext cx="1124553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00"/>
                </a:solidFill>
                <a:latin typeface="Avenir Book"/>
                <a:cs typeface="Avenir Book"/>
              </a:rPr>
              <a:t>Not drinking</a:t>
            </a:r>
            <a:endParaRPr sz="1200" dirty="0">
              <a:solidFill>
                <a:srgbClr val="FFFF00"/>
              </a:solidFill>
              <a:latin typeface="Avenir Book"/>
              <a:cs typeface="Avenir Book"/>
            </a:endParaRPr>
          </a:p>
        </p:txBody>
      </p:sp>
      <p:sp>
        <p:nvSpPr>
          <p:cNvPr id="27" name="Shape 130"/>
          <p:cNvSpPr txBox="1"/>
          <p:nvPr/>
        </p:nvSpPr>
        <p:spPr>
          <a:xfrm rot="16200000">
            <a:off x="641619" y="3532927"/>
            <a:ext cx="1124553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00"/>
                </a:solidFill>
                <a:latin typeface="Avenir Book"/>
                <a:cs typeface="Avenir Book"/>
              </a:rPr>
              <a:t>Not drinking</a:t>
            </a:r>
            <a:endParaRPr sz="1200" dirty="0">
              <a:solidFill>
                <a:srgbClr val="FFFF00"/>
              </a:solidFill>
              <a:latin typeface="Avenir Book"/>
              <a:cs typeface="Avenir Book"/>
            </a:endParaRPr>
          </a:p>
        </p:txBody>
      </p:sp>
      <p:sp>
        <p:nvSpPr>
          <p:cNvPr id="29" name="Shape 130"/>
          <p:cNvSpPr txBox="1"/>
          <p:nvPr/>
        </p:nvSpPr>
        <p:spPr>
          <a:xfrm rot="16200000">
            <a:off x="5497299" y="3521303"/>
            <a:ext cx="623152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Male</a:t>
            </a:r>
            <a:endParaRPr lang="en" dirty="0">
              <a:solidFill>
                <a:srgbClr val="FFFF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0" name="Shape 130"/>
          <p:cNvSpPr txBox="1"/>
          <p:nvPr/>
        </p:nvSpPr>
        <p:spPr>
          <a:xfrm rot="16200000">
            <a:off x="5399051" y="4364304"/>
            <a:ext cx="819648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FF"/>
                </a:solidFill>
              </a:rPr>
              <a:t>Female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1" name="Shape 130"/>
          <p:cNvSpPr txBox="1"/>
          <p:nvPr/>
        </p:nvSpPr>
        <p:spPr>
          <a:xfrm>
            <a:off x="6283775" y="2651571"/>
            <a:ext cx="1210500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Avenir Book"/>
                <a:cs typeface="Avenir Book"/>
              </a:rPr>
              <a:t>Predicted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2" name="Shape 129"/>
          <p:cNvSpPr txBox="1"/>
          <p:nvPr/>
        </p:nvSpPr>
        <p:spPr>
          <a:xfrm>
            <a:off x="4977161" y="3904554"/>
            <a:ext cx="843000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Avenir Book"/>
                <a:cs typeface="Avenir Book"/>
              </a:rPr>
              <a:t>Actual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4" grpId="1"/>
      <p:bldP spid="29" grpId="0"/>
      <p:bldP spid="30" grpId="0"/>
      <p:bldP spid="30" grpId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311700" y="94250"/>
            <a:ext cx="8520600" cy="84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Hit &amp; Run Drivers by Gender</a:t>
            </a:r>
          </a:p>
          <a:p>
            <a:pPr marL="0" marR="0" lvl="0" indent="0" algn="ctr" rtl="0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053475" y="1146225"/>
            <a:ext cx="2923800" cy="3563100"/>
          </a:xfrm>
          <a:prstGeom prst="rect">
            <a:avLst/>
          </a:prstGeom>
          <a:solidFill>
            <a:srgbClr val="112845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274320" lvl="0" indent="-228600" rtl="0">
              <a:spcBef>
                <a:spcPts val="0"/>
              </a:spcBef>
              <a:buClr>
                <a:schemeClr val="lt1"/>
              </a:buClr>
              <a:buFont typeface="Avenir"/>
              <a:buChar char="-"/>
            </a:pPr>
            <a:r>
              <a:rPr lang="en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Similar profiles of male and female hit and run drivers</a:t>
            </a:r>
          </a:p>
          <a:p>
            <a:pPr marL="274320" lvl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L="274320" lvl="0" indent="-228600" rtl="0">
              <a:spcBef>
                <a:spcPts val="0"/>
              </a:spcBef>
              <a:buClr>
                <a:schemeClr val="lt1"/>
              </a:buClr>
              <a:buFont typeface="Avenir"/>
              <a:buChar char="-"/>
            </a:pPr>
            <a:r>
              <a:rPr lang="en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Largest disparities:</a:t>
            </a:r>
          </a:p>
          <a:p>
            <a:pPr marL="274320" lvl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L="274320" lvl="1" indent="-228600" rtl="0">
              <a:spcBef>
                <a:spcPts val="0"/>
              </a:spcBef>
              <a:buClr>
                <a:schemeClr val="lt1"/>
              </a:buClr>
              <a:buFont typeface="Avenir"/>
              <a:buChar char="-"/>
            </a:pPr>
            <a:r>
              <a:rPr lang="en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Drinking (males, 48% vs females, 37%)</a:t>
            </a:r>
          </a:p>
          <a:p>
            <a:pPr marL="274320" lvl="1" indent="-228600" rtl="0">
              <a:spcBef>
                <a:spcPts val="0"/>
              </a:spcBef>
              <a:buClr>
                <a:schemeClr val="lt1"/>
              </a:buClr>
              <a:buFont typeface="Avenir"/>
              <a:buChar char="-"/>
            </a:pPr>
            <a:r>
              <a:rPr lang="en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Hit pedestrian (males, 48% vs females, 63%)</a:t>
            </a:r>
          </a:p>
          <a:p>
            <a:pPr marL="274320" lvl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L="274320" lvl="0" indent="-228600">
              <a:spcBef>
                <a:spcPts val="0"/>
              </a:spcBef>
              <a:buClr>
                <a:schemeClr val="lt1"/>
              </a:buClr>
              <a:buFont typeface="Avenir"/>
              <a:buChar char="-"/>
            </a:pPr>
            <a:r>
              <a:rPr lang="en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Difficult for model to distinguish between males and females</a:t>
            </a:r>
          </a:p>
        </p:txBody>
      </p:sp>
      <p:pic>
        <p:nvPicPr>
          <p:cNvPr id="7" name="Picture 6" descr="Screen Shot 2017-02-15 at 12.13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3" y="1146226"/>
            <a:ext cx="5788033" cy="3559640"/>
          </a:xfrm>
          <a:prstGeom prst="rect">
            <a:avLst/>
          </a:prstGeom>
        </p:spPr>
      </p:pic>
      <p:pic>
        <p:nvPicPr>
          <p:cNvPr id="8" name="Picture 7" descr="Screen Shot 2017-02-15 at 12.13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3" y="1146225"/>
            <a:ext cx="5788033" cy="355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3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5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571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737125" y="208725"/>
            <a:ext cx="5257800" cy="1043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Next Steps...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787100" y="1510925"/>
            <a:ext cx="5208000" cy="3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u="sng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Model improvement: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venir"/>
              <a:buChar char="-"/>
            </a:pPr>
            <a:r>
              <a:rPr lang="en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Use </a:t>
            </a:r>
            <a:r>
              <a:rPr lang="en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data from previous years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venir"/>
              <a:buChar char="-"/>
            </a:pPr>
            <a:r>
              <a:rPr lang="en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Larger sample </a:t>
            </a:r>
            <a:r>
              <a:rPr lang="en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size</a:t>
            </a:r>
            <a:endParaRPr lang="en-US" dirty="0" smtClean="0">
              <a:solidFill>
                <a:schemeClr val="lt1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</a:pPr>
            <a:endParaRPr lang="en-US" dirty="0" smtClean="0">
              <a:solidFill>
                <a:schemeClr val="lt1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</a:pPr>
            <a:r>
              <a:rPr lang="en-US" u="sng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Real world:</a:t>
            </a:r>
            <a:endParaRPr lang="en" u="sng" dirty="0">
              <a:solidFill>
                <a:schemeClr val="lt1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venir"/>
              <a:buChar char="-"/>
            </a:pPr>
            <a:r>
              <a:rPr lang="en" dirty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Hit and run alert </a:t>
            </a:r>
            <a:r>
              <a:rPr lang="en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systems</a:t>
            </a:r>
            <a:endParaRPr lang="en-US" dirty="0" smtClean="0">
              <a:solidFill>
                <a:schemeClr val="lt1"/>
              </a:solidFill>
              <a:latin typeface="Avenir Book"/>
              <a:ea typeface="Avenir"/>
              <a:cs typeface="Avenir Book"/>
              <a:sym typeface="Avenir"/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venir"/>
              <a:buChar char="-"/>
            </a:pPr>
            <a:r>
              <a:rPr lang="en-US" dirty="0" smtClean="0">
                <a:solidFill>
                  <a:schemeClr val="lt1"/>
                </a:solidFill>
                <a:latin typeface="Avenir Book"/>
                <a:ea typeface="Avenir"/>
                <a:cs typeface="Avenir Book"/>
                <a:sym typeface="Avenir"/>
              </a:rPr>
              <a:t>Cameras/witnesses for more complete information</a:t>
            </a:r>
            <a:endParaRPr lang="en" dirty="0">
              <a:solidFill>
                <a:schemeClr val="lt1"/>
              </a:solidFill>
              <a:latin typeface="Avenir Book"/>
              <a:ea typeface="Avenir"/>
              <a:cs typeface="Avenir Book"/>
              <a:sym typeface="Aveni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0" y="0"/>
            <a:ext cx="931793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4664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BC922"/>
              </a:buClr>
              <a:buSzPct val="25000"/>
              <a:buFont typeface="Alegreya Sans SC"/>
              <a:buNone/>
            </a:pPr>
            <a:r>
              <a:rPr lang="en" sz="9600" b="1" i="0" u="none" strike="noStrike" cap="none">
                <a:latin typeface="Avenir"/>
                <a:ea typeface="Avenir"/>
                <a:cs typeface="Avenir"/>
                <a:sym typeface="Avenir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364</Words>
  <Application>Microsoft Macintosh PowerPoint</Application>
  <PresentationFormat>On-screen Show (16:9)</PresentationFormat>
  <Paragraphs>111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</vt:lpstr>
      <vt:lpstr>Investigating Hit and Runs</vt:lpstr>
      <vt:lpstr>`</vt:lpstr>
      <vt:lpstr>Hit and Runs vs. Other Fatal Accidents </vt:lpstr>
      <vt:lpstr>PowerPoint Presentation</vt:lpstr>
      <vt:lpstr>Data Cleaning and Models</vt:lpstr>
      <vt:lpstr>Facts: Traffic Fatalities  </vt:lpstr>
      <vt:lpstr>PowerPoint Presentation</vt:lpstr>
      <vt:lpstr>PowerPoint Presentation</vt:lpstr>
      <vt:lpstr>Questions?</vt:lpstr>
      <vt:lpstr>Data Sources: NHTSA (National Highway Traffic Safety Administration) 2015 Traffic Fatalities.  Link: https://www.transportation.gov/briefing-room/traffic-fatalities-sharply-2015   </vt:lpstr>
      <vt:lpstr>Image Sources: Image 1: Landscape by Stuart Kim Link: http://www.stuartkim.com/  Image 2: Harry Potter Concept Art by Alberto Mielgo Link: http://www.albertomielgo.com/info/  Image 3: “Dusk” by Luke Mancini  Link: http://conceptartworld.com/artists/luke-mancini/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Hit and Runs</dc:title>
  <cp:lastModifiedBy>Malu Dee</cp:lastModifiedBy>
  <cp:revision>11</cp:revision>
  <dcterms:modified xsi:type="dcterms:W3CDTF">2017-02-20T21:24:53Z</dcterms:modified>
</cp:coreProperties>
</file>