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malu\Documents\GitHub\MachineLearningFinalProject\Documents\Presentation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Decision Tree </a:t>
            </a:r>
          </a:p>
          <a:p>
            <a:pPr>
              <a:defRPr/>
            </a:pPr>
            <a:r>
              <a:rPr lang="en-US" sz="1200"/>
              <a:t>Depth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Sheet1!$B$39</c:f>
              <c:strCache>
                <c:ptCount val="1"/>
                <c:pt idx="0">
                  <c:v>Balanced Dataset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Sheet1!$B$40:$B$47</c:f>
              <c:numCache>
                <c:formatCode>0.00</c:formatCode>
                <c:ptCount val="8"/>
                <c:pt idx="0">
                  <c:v>68.8</c:v>
                </c:pt>
                <c:pt idx="1">
                  <c:v>70.349999999999994</c:v>
                </c:pt>
                <c:pt idx="2">
                  <c:v>74.56</c:v>
                </c:pt>
                <c:pt idx="3">
                  <c:v>77.95</c:v>
                </c:pt>
                <c:pt idx="4">
                  <c:v>78.89</c:v>
                </c:pt>
                <c:pt idx="5">
                  <c:v>79.12</c:v>
                </c:pt>
                <c:pt idx="6">
                  <c:v>79.16</c:v>
                </c:pt>
                <c:pt idx="7">
                  <c:v>79.16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Unbalanced Dataset 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numRef>
              <c:f>Sheet1!$A$40:$A$47</c:f>
              <c:numCache>
                <c:formatCode>General</c:formatCode>
                <c:ptCount val="8"/>
                <c:pt idx="0">
                  <c:v>1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9</c:v>
                </c:pt>
                <c:pt idx="5">
                  <c:v>11</c:v>
                </c:pt>
                <c:pt idx="6">
                  <c:v>13</c:v>
                </c:pt>
                <c:pt idx="7">
                  <c:v>15</c:v>
                </c:pt>
              </c:numCache>
            </c:numRef>
          </c:cat>
          <c:val>
            <c:numRef>
              <c:f>Sheet1!$C$40:$C$47</c:f>
              <c:numCache>
                <c:formatCode>0.0</c:formatCode>
                <c:ptCount val="8"/>
                <c:pt idx="0">
                  <c:v>89.57</c:v>
                </c:pt>
                <c:pt idx="1">
                  <c:v>90.03</c:v>
                </c:pt>
                <c:pt idx="2">
                  <c:v>88</c:v>
                </c:pt>
                <c:pt idx="3">
                  <c:v>86</c:v>
                </c:pt>
                <c:pt idx="4">
                  <c:v>86</c:v>
                </c:pt>
                <c:pt idx="5">
                  <c:v>86</c:v>
                </c:pt>
                <c:pt idx="6">
                  <c:v>86</c:v>
                </c:pt>
                <c:pt idx="7">
                  <c:v>86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7843744"/>
        <c:axId val="-37849728"/>
      </c:lineChart>
      <c:catAx>
        <c:axId val="-3784374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min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  <a:alpha val="25000"/>
                    </a:schemeClr>
                  </a:gs>
                  <a:gs pos="0">
                    <a:schemeClr val="dk1">
                      <a:lumMod val="65000"/>
                      <a:lumOff val="35000"/>
                      <a:alpha val="25000"/>
                    </a:schemeClr>
                  </a:gs>
                </a:gsLst>
                <a:lin ang="5400000" scaled="0"/>
              </a:gra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Depth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849728"/>
        <c:crosses val="autoZero"/>
        <c:auto val="1"/>
        <c:lblAlgn val="ctr"/>
        <c:lblOffset val="100"/>
        <c:noMultiLvlLbl val="0"/>
      </c:catAx>
      <c:valAx>
        <c:axId val="-37849728"/>
        <c:scaling>
          <c:orientation val="minMax"/>
          <c:min val="50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/>
                  <a:t>Accuracy %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84374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</a:t>
            </a:r>
            <a:r>
              <a:rPr lang="en-US" sz="1400" baseline="0" dirty="0" smtClean="0"/>
              <a:t>– Accuracy (</a:t>
            </a:r>
            <a:r>
              <a:rPr lang="en-US" sz="1200" baseline="0" dirty="0" smtClean="0"/>
              <a:t>Balanced v/s </a:t>
            </a:r>
            <a:r>
              <a:rPr lang="en-US" sz="1200" baseline="0" dirty="0"/>
              <a:t>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Sheet1!$B$237:$B$246</c:f>
              <c:numCache>
                <c:formatCode>General</c:formatCode>
                <c:ptCount val="10"/>
                <c:pt idx="0">
                  <c:v>0.88100000000000001</c:v>
                </c:pt>
                <c:pt idx="1">
                  <c:v>0.86</c:v>
                </c:pt>
                <c:pt idx="2">
                  <c:v>0.81299999999999994</c:v>
                </c:pt>
                <c:pt idx="3">
                  <c:v>0.874</c:v>
                </c:pt>
                <c:pt idx="4">
                  <c:v>0.873</c:v>
                </c:pt>
                <c:pt idx="5">
                  <c:v>0.873</c:v>
                </c:pt>
                <c:pt idx="6">
                  <c:v>0.88</c:v>
                </c:pt>
                <c:pt idx="7">
                  <c:v>0.73</c:v>
                </c:pt>
                <c:pt idx="8">
                  <c:v>0.87</c:v>
                </c:pt>
                <c:pt idx="9">
                  <c:v>0.88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Sheet1!$A$237:$A$246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Sheet1!$C$237:$C$246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0.39</c:v>
                </c:pt>
                <c:pt idx="8" formatCode="General">
                  <c:v>0.54</c:v>
                </c:pt>
                <c:pt idx="9" formatCode="General">
                  <c:v>0.62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5"/>
        <c:overlap val="-30"/>
        <c:axId val="-1863889344"/>
        <c:axId val="-1863903488"/>
      </c:barChart>
      <c:catAx>
        <c:axId val="-18638893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903488"/>
        <c:crosses val="autoZero"/>
        <c:auto val="1"/>
        <c:lblAlgn val="ctr"/>
        <c:lblOffset val="100"/>
        <c:noMultiLvlLbl val="0"/>
      </c:catAx>
      <c:valAx>
        <c:axId val="-1863903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8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Sheet1!$B$236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Sheet1!$A$237:$A$250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Sheet1!$B$237:$B$250</c:f>
              <c:numCache>
                <c:formatCode>General</c:formatCode>
                <c:ptCount val="14"/>
                <c:pt idx="0">
                  <c:v>0.89800000000000002</c:v>
                </c:pt>
                <c:pt idx="1">
                  <c:v>0.88100000000000001</c:v>
                </c:pt>
                <c:pt idx="2">
                  <c:v>0.86</c:v>
                </c:pt>
                <c:pt idx="3">
                  <c:v>0.81299999999999994</c:v>
                </c:pt>
                <c:pt idx="4">
                  <c:v>0.874</c:v>
                </c:pt>
                <c:pt idx="5">
                  <c:v>0.873</c:v>
                </c:pt>
                <c:pt idx="6">
                  <c:v>0.873</c:v>
                </c:pt>
                <c:pt idx="7">
                  <c:v>0.88</c:v>
                </c:pt>
                <c:pt idx="8">
                  <c:v>0.73</c:v>
                </c:pt>
                <c:pt idx="9">
                  <c:v>0.87</c:v>
                </c:pt>
                <c:pt idx="10">
                  <c:v>0.88</c:v>
                </c:pt>
                <c:pt idx="11">
                  <c:v>0.84</c:v>
                </c:pt>
                <c:pt idx="12">
                  <c:v>0.86199999999999999</c:v>
                </c:pt>
                <c:pt idx="13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Sheet1!$C$236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Sheet1!$A$237:$A$250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Sheet1!$C$237:$C$250</c:f>
              <c:numCache>
                <c:formatCode>0.000</c:formatCode>
                <c:ptCount val="14"/>
                <c:pt idx="0" formatCode="General">
                  <c:v>0.95</c:v>
                </c:pt>
                <c:pt idx="1">
                  <c:v>0.85499999999999998</c:v>
                </c:pt>
                <c:pt idx="2">
                  <c:v>0.86120000000000008</c:v>
                </c:pt>
                <c:pt idx="3">
                  <c:v>0.70840000000000003</c:v>
                </c:pt>
                <c:pt idx="4">
                  <c:v>0.83660000000000001</c:v>
                </c:pt>
                <c:pt idx="5">
                  <c:v>0.79</c:v>
                </c:pt>
                <c:pt idx="6">
                  <c:v>0.80709999999999993</c:v>
                </c:pt>
                <c:pt idx="7">
                  <c:v>0.87769999999999992</c:v>
                </c:pt>
                <c:pt idx="8" formatCode="General">
                  <c:v>0.39</c:v>
                </c:pt>
                <c:pt idx="9" formatCode="General">
                  <c:v>0.54</c:v>
                </c:pt>
                <c:pt idx="10" formatCode="General">
                  <c:v>0.62</c:v>
                </c:pt>
                <c:pt idx="11" formatCode="General">
                  <c:v>0.89400000000000002</c:v>
                </c:pt>
                <c:pt idx="12" formatCode="General">
                  <c:v>0.75800000000000001</c:v>
                </c:pt>
                <c:pt idx="13" formatCode="General">
                  <c:v>0.71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37850272"/>
        <c:axId val="-37849184"/>
      </c:barChart>
      <c:catAx>
        <c:axId val="-3785027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849184"/>
        <c:crosses val="autoZero"/>
        <c:auto val="1"/>
        <c:lblAlgn val="ctr"/>
        <c:lblOffset val="100"/>
        <c:noMultiLvlLbl val="0"/>
      </c:catAx>
      <c:valAx>
        <c:axId val="-37849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85027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Sheet1!$B$268:$B$281</c:f>
              <c:numCache>
                <c:formatCode>0.000</c:formatCode>
                <c:ptCount val="14"/>
                <c:pt idx="0" formatCode="General">
                  <c:v>0.876</c:v>
                </c:pt>
                <c:pt idx="1">
                  <c:v>0.90538799999999997</c:v>
                </c:pt>
                <c:pt idx="2">
                  <c:v>0.86765499999999995</c:v>
                </c:pt>
                <c:pt idx="3">
                  <c:v>0.79294200000000004</c:v>
                </c:pt>
                <c:pt idx="4">
                  <c:v>0.89562600000000003</c:v>
                </c:pt>
                <c:pt idx="5">
                  <c:v>0.89299799999999996</c:v>
                </c:pt>
                <c:pt idx="6">
                  <c:v>0.89400000000000002</c:v>
                </c:pt>
                <c:pt idx="7">
                  <c:v>0.90407400000000004</c:v>
                </c:pt>
                <c:pt idx="8" formatCode="General">
                  <c:v>0.24</c:v>
                </c:pt>
                <c:pt idx="9" formatCode="General">
                  <c:v>2E-3</c:v>
                </c:pt>
                <c:pt idx="10" formatCode="General">
                  <c:v>0.17</c:v>
                </c:pt>
                <c:pt idx="11" formatCode="General">
                  <c:v>0.84</c:v>
                </c:pt>
                <c:pt idx="12" formatCode="General">
                  <c:v>0.86199999999999999</c:v>
                </c:pt>
                <c:pt idx="13" formatCode="General">
                  <c:v>0.86899999999999999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Sheet1!$A$268:$A$281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Sheet1!$C$268:$C$281</c:f>
              <c:numCache>
                <c:formatCode>General</c:formatCode>
                <c:ptCount val="14"/>
                <c:pt idx="0">
                  <c:v>0.95299999999999996</c:v>
                </c:pt>
                <c:pt idx="1">
                  <c:v>0.874</c:v>
                </c:pt>
                <c:pt idx="2">
                  <c:v>0.879</c:v>
                </c:pt>
                <c:pt idx="3">
                  <c:v>0.753</c:v>
                </c:pt>
                <c:pt idx="4">
                  <c:v>0.84099999999999997</c:v>
                </c:pt>
                <c:pt idx="5">
                  <c:v>0.81</c:v>
                </c:pt>
                <c:pt idx="6">
                  <c:v>0.82099999999999995</c:v>
                </c:pt>
                <c:pt idx="7">
                  <c:v>0.89</c:v>
                </c:pt>
                <c:pt idx="8">
                  <c:v>0.56000000000000005</c:v>
                </c:pt>
                <c:pt idx="9">
                  <c:v>0.49</c:v>
                </c:pt>
                <c:pt idx="10">
                  <c:v>0.49</c:v>
                </c:pt>
                <c:pt idx="11">
                  <c:v>0.9</c:v>
                </c:pt>
                <c:pt idx="12">
                  <c:v>0.79800000000000004</c:v>
                </c:pt>
                <c:pt idx="13">
                  <c:v>0.76600000000000001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37739616"/>
        <c:axId val="-37735808"/>
      </c:barChart>
      <c:catAx>
        <c:axId val="-377396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735808"/>
        <c:crosses val="autoZero"/>
        <c:auto val="1"/>
        <c:lblAlgn val="ctr"/>
        <c:lblOffset val="100"/>
        <c:noMultiLvlLbl val="0"/>
      </c:catAx>
      <c:valAx>
        <c:axId val="-377358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7739616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</a:t>
            </a:r>
            <a:endParaRPr lang="en-US" sz="14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Sheet1!$B$298:$B$311</c:f>
              <c:numCache>
                <c:formatCode>0.000</c:formatCode>
                <c:ptCount val="14"/>
                <c:pt idx="0" formatCode="General">
                  <c:v>0.68700000000000006</c:v>
                </c:pt>
                <c:pt idx="1">
                  <c:v>0.90538799999999997</c:v>
                </c:pt>
                <c:pt idx="2">
                  <c:v>0.86765499999999995</c:v>
                </c:pt>
                <c:pt idx="3">
                  <c:v>0.79294200000000004</c:v>
                </c:pt>
                <c:pt idx="4">
                  <c:v>0.89562600000000003</c:v>
                </c:pt>
                <c:pt idx="5">
                  <c:v>0.89299799999999996</c:v>
                </c:pt>
                <c:pt idx="6">
                  <c:v>0.89400000000000002</c:v>
                </c:pt>
                <c:pt idx="7">
                  <c:v>0.90407400000000004</c:v>
                </c:pt>
                <c:pt idx="8" formatCode="General">
                  <c:v>0.67</c:v>
                </c:pt>
                <c:pt idx="9" formatCode="General">
                  <c:v>0.65</c:v>
                </c:pt>
                <c:pt idx="10" formatCode="General">
                  <c:v>0.63</c:v>
                </c:pt>
                <c:pt idx="11" formatCode="General">
                  <c:v>0.60099999999999998</c:v>
                </c:pt>
                <c:pt idx="12" formatCode="General">
                  <c:v>0.64300000000000002</c:v>
                </c:pt>
                <c:pt idx="13" formatCode="General">
                  <c:v>0.65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Sheet1!$A$298:$A$311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Sheet1!$C$298:$C$311</c:f>
              <c:numCache>
                <c:formatCode>0.000</c:formatCode>
                <c:ptCount val="14"/>
                <c:pt idx="0" formatCode="General">
                  <c:v>0.99</c:v>
                </c:pt>
                <c:pt idx="1">
                  <c:v>0.85499999999999998</c:v>
                </c:pt>
                <c:pt idx="2">
                  <c:v>0.86120000000000008</c:v>
                </c:pt>
                <c:pt idx="3">
                  <c:v>0.70840000000000003</c:v>
                </c:pt>
                <c:pt idx="4">
                  <c:v>0.83660000000000001</c:v>
                </c:pt>
                <c:pt idx="5">
                  <c:v>0.79</c:v>
                </c:pt>
                <c:pt idx="6">
                  <c:v>0.80709999999999993</c:v>
                </c:pt>
                <c:pt idx="7">
                  <c:v>0.87769999999999992</c:v>
                </c:pt>
                <c:pt idx="8" formatCode="General">
                  <c:v>0.61</c:v>
                </c:pt>
                <c:pt idx="9" formatCode="General">
                  <c:v>0.59</c:v>
                </c:pt>
                <c:pt idx="10" formatCode="General">
                  <c:v>0.56999999999999995</c:v>
                </c:pt>
                <c:pt idx="11" formatCode="General">
                  <c:v>0.91300000000000003</c:v>
                </c:pt>
                <c:pt idx="12" formatCode="General">
                  <c:v>0.88500000000000001</c:v>
                </c:pt>
                <c:pt idx="13" formatCode="General">
                  <c:v>0.84199999999999997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863897504"/>
        <c:axId val="-1863901856"/>
      </c:barChart>
      <c:catAx>
        <c:axId val="-186389750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901856"/>
        <c:crosses val="autoZero"/>
        <c:auto val="1"/>
        <c:lblAlgn val="ctr"/>
        <c:lblOffset val="100"/>
        <c:noMultiLvlLbl val="0"/>
      </c:catAx>
      <c:valAx>
        <c:axId val="-18639018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7504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Sheet1!$B$343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Sheet1!$B$344:$B$357</c:f>
              <c:numCache>
                <c:formatCode>General</c:formatCode>
                <c:ptCount val="14"/>
                <c:pt idx="0">
                  <c:v>0.89</c:v>
                </c:pt>
                <c:pt idx="1">
                  <c:v>0.90300000000000002</c:v>
                </c:pt>
                <c:pt idx="2">
                  <c:v>0.88400000000000001</c:v>
                </c:pt>
                <c:pt idx="3">
                  <c:v>0.88300000000000001</c:v>
                </c:pt>
                <c:pt idx="4">
                  <c:v>0.89300000000000002</c:v>
                </c:pt>
                <c:pt idx="5">
                  <c:v>0.89200000000000002</c:v>
                </c:pt>
                <c:pt idx="6">
                  <c:v>0.89300000000000002</c:v>
                </c:pt>
                <c:pt idx="7">
                  <c:v>0.90100000000000002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0.82699999999999996</c:v>
                </c:pt>
                <c:pt idx="12">
                  <c:v>0.874</c:v>
                </c:pt>
                <c:pt idx="13">
                  <c:v>0.89200000000000002</c:v>
                </c:pt>
              </c:numCache>
            </c:numRef>
          </c:val>
        </c:ser>
        <c:ser>
          <c:idx val="1"/>
          <c:order val="1"/>
          <c:tx>
            <c:strRef>
              <c:f>Sheet1!$C$343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Sheet1!$A$344:$A$357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Sheet1!$C$344:$C$357</c:f>
              <c:numCache>
                <c:formatCode>General</c:formatCode>
                <c:ptCount val="14"/>
                <c:pt idx="0">
                  <c:v>0.93200000000000005</c:v>
                </c:pt>
                <c:pt idx="1">
                  <c:v>0.84</c:v>
                </c:pt>
                <c:pt idx="2">
                  <c:v>0.84899999999999998</c:v>
                </c:pt>
                <c:pt idx="3">
                  <c:v>0.76100000000000001</c:v>
                </c:pt>
                <c:pt idx="4">
                  <c:v>0.83699999999999997</c:v>
                </c:pt>
                <c:pt idx="5">
                  <c:v>0.88500000000000001</c:v>
                </c:pt>
                <c:pt idx="6">
                  <c:v>0.81100000000000005</c:v>
                </c:pt>
                <c:pt idx="7">
                  <c:v>0.95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0.88900000000000001</c:v>
                </c:pt>
                <c:pt idx="12">
                  <c:v>0.73699999999999999</c:v>
                </c:pt>
                <c:pt idx="13">
                  <c:v>0.70599999999999996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863895328"/>
        <c:axId val="-1863890976"/>
      </c:barChart>
      <c:catAx>
        <c:axId val="-18638953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0976"/>
        <c:crosses val="autoZero"/>
        <c:auto val="1"/>
        <c:lblAlgn val="ctr"/>
        <c:lblOffset val="100"/>
        <c:noMultiLvlLbl val="0"/>
      </c:catAx>
      <c:valAx>
        <c:axId val="-186389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5328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F Measure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Sheet1!$B$374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Sheet1!$B$375:$B$388</c:f>
              <c:numCache>
                <c:formatCode>General</c:formatCode>
                <c:ptCount val="14"/>
                <c:pt idx="0">
                  <c:v>0.86899999999999999</c:v>
                </c:pt>
                <c:pt idx="1">
                  <c:v>0.877</c:v>
                </c:pt>
                <c:pt idx="2">
                  <c:v>0.86499999999999999</c:v>
                </c:pt>
                <c:pt idx="3">
                  <c:v>0.86899999999999999</c:v>
                </c:pt>
                <c:pt idx="4">
                  <c:v>0.873</c:v>
                </c:pt>
                <c:pt idx="5">
                  <c:v>0.873</c:v>
                </c:pt>
                <c:pt idx="6">
                  <c:v>0.874</c:v>
                </c:pt>
                <c:pt idx="7">
                  <c:v>0.876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0.83099999999999996</c:v>
                </c:pt>
                <c:pt idx="12">
                  <c:v>0.86</c:v>
                </c:pt>
                <c:pt idx="13">
                  <c:v>0.871</c:v>
                </c:pt>
              </c:numCache>
            </c:numRef>
          </c:val>
        </c:ser>
        <c:ser>
          <c:idx val="1"/>
          <c:order val="1"/>
          <c:tx>
            <c:strRef>
              <c:f>Sheet1!$C$374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Sheet1!$A$375:$A$388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Sheet1!$C$375:$C$388</c:f>
              <c:numCache>
                <c:formatCode>General</c:formatCode>
                <c:ptCount val="14"/>
                <c:pt idx="0">
                  <c:v>0.93799999999999994</c:v>
                </c:pt>
                <c:pt idx="1">
                  <c:v>0.86299999999999999</c:v>
                </c:pt>
                <c:pt idx="2">
                  <c:v>0.86899999999999999</c:v>
                </c:pt>
                <c:pt idx="3">
                  <c:v>0.79100000000000004</c:v>
                </c:pt>
                <c:pt idx="4">
                  <c:v>0.84099999999999997</c:v>
                </c:pt>
                <c:pt idx="5">
                  <c:v>0.86199999999999999</c:v>
                </c:pt>
                <c:pt idx="6">
                  <c:v>0.82399999999999995</c:v>
                </c:pt>
                <c:pt idx="7">
                  <c:v>0.95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0.90300000000000002</c:v>
                </c:pt>
                <c:pt idx="12">
                  <c:v>0.78200000000000003</c:v>
                </c:pt>
                <c:pt idx="13">
                  <c:v>0.75600000000000001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863890432"/>
        <c:axId val="-1863902944"/>
      </c:barChart>
      <c:catAx>
        <c:axId val="-1863890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902944"/>
        <c:crosses val="autoZero"/>
        <c:auto val="1"/>
        <c:lblAlgn val="ctr"/>
        <c:lblOffset val="100"/>
        <c:noMultiLvlLbl val="0"/>
      </c:catAx>
      <c:valAx>
        <c:axId val="-1863902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043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All Classifiers</a:t>
            </a:r>
            <a:r>
              <a:rPr lang="en-US" sz="1400" baseline="0"/>
              <a:t> - ROC Area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Sheet1!$B$404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Sheet1!$B$405:$B$418</c:f>
              <c:numCache>
                <c:formatCode>General</c:formatCode>
                <c:ptCount val="14"/>
                <c:pt idx="0">
                  <c:v>0.66400000000000003</c:v>
                </c:pt>
                <c:pt idx="1">
                  <c:v>0.63300000000000001</c:v>
                </c:pt>
                <c:pt idx="2">
                  <c:v>0.67400000000000004</c:v>
                </c:pt>
                <c:pt idx="3">
                  <c:v>0.71699999999999997</c:v>
                </c:pt>
                <c:pt idx="4">
                  <c:v>0.72699999999999998</c:v>
                </c:pt>
                <c:pt idx="5">
                  <c:v>0.69699999999999995</c:v>
                </c:pt>
                <c:pt idx="6">
                  <c:v>0.71399999999999997</c:v>
                </c:pt>
                <c:pt idx="7">
                  <c:v>0.70799999999999996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0.58899999999999997</c:v>
                </c:pt>
                <c:pt idx="12">
                  <c:v>0.63700000000000001</c:v>
                </c:pt>
                <c:pt idx="13">
                  <c:v>0.64500000000000002</c:v>
                </c:pt>
              </c:numCache>
            </c:numRef>
          </c:val>
        </c:ser>
        <c:ser>
          <c:idx val="1"/>
          <c:order val="1"/>
          <c:tx>
            <c:strRef>
              <c:f>Sheet1!$C$404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Sheet1!$A$405:$A$418</c:f>
              <c:strCache>
                <c:ptCount val="14"/>
                <c:pt idx="0">
                  <c:v>Random Forest</c:v>
                </c:pt>
                <c:pt idx="1">
                  <c:v>J48-Pruned</c:v>
                </c:pt>
                <c:pt idx="2">
                  <c:v>J48-Unpruned</c:v>
                </c:pt>
                <c:pt idx="3">
                  <c:v>Naive Bayes</c:v>
                </c:pt>
                <c:pt idx="4">
                  <c:v>Logistic Regression </c:v>
                </c:pt>
                <c:pt idx="5">
                  <c:v>AdaBoost</c:v>
                </c:pt>
                <c:pt idx="6">
                  <c:v>LogitBoost</c:v>
                </c:pt>
                <c:pt idx="7">
                  <c:v>Bagging</c:v>
                </c:pt>
                <c:pt idx="8">
                  <c:v>SVM c10k</c:v>
                </c:pt>
                <c:pt idx="9">
                  <c:v>SVM c100k</c:v>
                </c:pt>
                <c:pt idx="10">
                  <c:v>SVM c1000k</c:v>
                </c:pt>
                <c:pt idx="11">
                  <c:v>1-NN</c:v>
                </c:pt>
                <c:pt idx="12">
                  <c:v>3-NN</c:v>
                </c:pt>
                <c:pt idx="13">
                  <c:v>5-NN</c:v>
                </c:pt>
              </c:strCache>
            </c:strRef>
          </c:cat>
          <c:val>
            <c:numRef>
              <c:f>Sheet1!$C$405:$C$418</c:f>
              <c:numCache>
                <c:formatCode>General</c:formatCode>
                <c:ptCount val="14"/>
                <c:pt idx="0">
                  <c:v>0.98499999999999999</c:v>
                </c:pt>
                <c:pt idx="1">
                  <c:v>0.90400000000000003</c:v>
                </c:pt>
                <c:pt idx="2">
                  <c:v>0.91200000000000003</c:v>
                </c:pt>
                <c:pt idx="3">
                  <c:v>0.71599999999999997</c:v>
                </c:pt>
                <c:pt idx="4">
                  <c:v>0.73399999999999999</c:v>
                </c:pt>
                <c:pt idx="5">
                  <c:v>0.60099999999999998</c:v>
                </c:pt>
                <c:pt idx="6">
                  <c:v>0.72</c:v>
                </c:pt>
                <c:pt idx="7">
                  <c:v>0.98699999999999999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0.91100000000000003</c:v>
                </c:pt>
                <c:pt idx="12">
                  <c:v>0.88200000000000001</c:v>
                </c:pt>
                <c:pt idx="13">
                  <c:v>0.84599999999999997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863901312"/>
        <c:axId val="-1863889888"/>
      </c:barChart>
      <c:catAx>
        <c:axId val="-186390131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89888"/>
        <c:crosses val="autoZero"/>
        <c:auto val="1"/>
        <c:lblAlgn val="ctr"/>
        <c:lblOffset val="100"/>
        <c:noMultiLvlLbl val="0"/>
      </c:catAx>
      <c:valAx>
        <c:axId val="-186388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901312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F </a:t>
            </a:r>
            <a:r>
              <a:rPr lang="en-US" sz="1400" baseline="0" dirty="0" smtClean="0"/>
              <a:t>Measure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Dataset 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Sheet1!$B$267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Sheet1!$B$268:$B$277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0.24</c:v>
                </c:pt>
                <c:pt idx="8" formatCode="General">
                  <c:v>2E-3</c:v>
                </c:pt>
                <c:pt idx="9" formatCode="General">
                  <c:v>0.17</c:v>
                </c:pt>
              </c:numCache>
            </c:numRef>
          </c:val>
        </c:ser>
        <c:ser>
          <c:idx val="1"/>
          <c:order val="1"/>
          <c:tx>
            <c:strRef>
              <c:f>Sheet1!$C$267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Sheet1!$A$268:$A$277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Sheet1!$C$268:$C$277</c:f>
              <c:numCache>
                <c:formatCode>General</c:formatCode>
                <c:ptCount val="10"/>
                <c:pt idx="0">
                  <c:v>0.874</c:v>
                </c:pt>
                <c:pt idx="1">
                  <c:v>0.879</c:v>
                </c:pt>
                <c:pt idx="2">
                  <c:v>0.753</c:v>
                </c:pt>
                <c:pt idx="3">
                  <c:v>0.84099999999999997</c:v>
                </c:pt>
                <c:pt idx="4">
                  <c:v>0.81</c:v>
                </c:pt>
                <c:pt idx="5">
                  <c:v>0.82099999999999995</c:v>
                </c:pt>
                <c:pt idx="6">
                  <c:v>0.89</c:v>
                </c:pt>
                <c:pt idx="7">
                  <c:v>0.56000000000000005</c:v>
                </c:pt>
                <c:pt idx="8">
                  <c:v>0.49</c:v>
                </c:pt>
                <c:pt idx="9">
                  <c:v>0.49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863899136"/>
        <c:axId val="-1863898592"/>
      </c:barChart>
      <c:catAx>
        <c:axId val="-1863899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8592"/>
        <c:crosses val="autoZero"/>
        <c:auto val="1"/>
        <c:lblAlgn val="ctr"/>
        <c:lblOffset val="100"/>
        <c:noMultiLvlLbl val="0"/>
      </c:catAx>
      <c:valAx>
        <c:axId val="-186389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 Measure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9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 dirty="0"/>
              <a:t>All Classifiers</a:t>
            </a:r>
            <a:r>
              <a:rPr lang="en-US" sz="1400" baseline="0" dirty="0"/>
              <a:t> - ROC </a:t>
            </a:r>
            <a:r>
              <a:rPr lang="en-US" sz="1400" baseline="0" dirty="0" smtClean="0"/>
              <a:t>Area (</a:t>
            </a:r>
            <a:r>
              <a:rPr lang="en-US" sz="1200" baseline="0" dirty="0" smtClean="0"/>
              <a:t>Balanced </a:t>
            </a:r>
            <a:r>
              <a:rPr lang="en-US" sz="1200" baseline="0" dirty="0"/>
              <a:t>v/s Unbalanced </a:t>
            </a:r>
            <a:r>
              <a:rPr lang="en-US" sz="1200" baseline="0" dirty="0" smtClean="0"/>
              <a:t>Dataset)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Sheet1!$B$297</c:f>
              <c:strCache>
                <c:ptCount val="1"/>
                <c:pt idx="0">
                  <c:v>Unbalanced Dataset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Sheet1!$B$298:$B$307</c:f>
              <c:numCache>
                <c:formatCode>0.000</c:formatCode>
                <c:ptCount val="10"/>
                <c:pt idx="0">
                  <c:v>0.90538799999999997</c:v>
                </c:pt>
                <c:pt idx="1">
                  <c:v>0.86765499999999995</c:v>
                </c:pt>
                <c:pt idx="2">
                  <c:v>0.79294200000000004</c:v>
                </c:pt>
                <c:pt idx="3">
                  <c:v>0.89562600000000003</c:v>
                </c:pt>
                <c:pt idx="4">
                  <c:v>0.89299799999999996</c:v>
                </c:pt>
                <c:pt idx="5">
                  <c:v>0.89400000000000002</c:v>
                </c:pt>
                <c:pt idx="6">
                  <c:v>0.90407400000000004</c:v>
                </c:pt>
                <c:pt idx="7" formatCode="General">
                  <c:v>0.67</c:v>
                </c:pt>
                <c:pt idx="8" formatCode="General">
                  <c:v>0.65</c:v>
                </c:pt>
                <c:pt idx="9" formatCode="General">
                  <c:v>0.63</c:v>
                </c:pt>
              </c:numCache>
            </c:numRef>
          </c:val>
        </c:ser>
        <c:ser>
          <c:idx val="1"/>
          <c:order val="1"/>
          <c:tx>
            <c:strRef>
              <c:f>Sheet1!$C$297</c:f>
              <c:strCache>
                <c:ptCount val="1"/>
                <c:pt idx="0">
                  <c:v>Balanced Dataset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Sheet1!$A$298:$A$307</c:f>
              <c:strCache>
                <c:ptCount val="10"/>
                <c:pt idx="0">
                  <c:v>J48-Pruned</c:v>
                </c:pt>
                <c:pt idx="1">
                  <c:v>J48-Unpruned</c:v>
                </c:pt>
                <c:pt idx="2">
                  <c:v>Naive Bayes</c:v>
                </c:pt>
                <c:pt idx="3">
                  <c:v>Logistic Regression </c:v>
                </c:pt>
                <c:pt idx="4">
                  <c:v>AdaBoost</c:v>
                </c:pt>
                <c:pt idx="5">
                  <c:v>LogitBoost</c:v>
                </c:pt>
                <c:pt idx="6">
                  <c:v>Bagging</c:v>
                </c:pt>
                <c:pt idx="7">
                  <c:v>SVM c10k</c:v>
                </c:pt>
                <c:pt idx="8">
                  <c:v>SVM c100k</c:v>
                </c:pt>
                <c:pt idx="9">
                  <c:v>SVM c1000k</c:v>
                </c:pt>
              </c:strCache>
            </c:strRef>
          </c:cat>
          <c:val>
            <c:numRef>
              <c:f>Sheet1!$C$298:$C$307</c:f>
              <c:numCache>
                <c:formatCode>0.000</c:formatCode>
                <c:ptCount val="10"/>
                <c:pt idx="0">
                  <c:v>0.85499999999999998</c:v>
                </c:pt>
                <c:pt idx="1">
                  <c:v>0.86120000000000008</c:v>
                </c:pt>
                <c:pt idx="2">
                  <c:v>0.70840000000000003</c:v>
                </c:pt>
                <c:pt idx="3">
                  <c:v>0.83660000000000001</c:v>
                </c:pt>
                <c:pt idx="4">
                  <c:v>0.79</c:v>
                </c:pt>
                <c:pt idx="5">
                  <c:v>0.80709999999999993</c:v>
                </c:pt>
                <c:pt idx="6">
                  <c:v>0.87769999999999992</c:v>
                </c:pt>
                <c:pt idx="7" formatCode="General">
                  <c:v>0.61</c:v>
                </c:pt>
                <c:pt idx="8" formatCode="General">
                  <c:v>0.59</c:v>
                </c:pt>
                <c:pt idx="9" formatCode="General">
                  <c:v>0.56999999999999995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30"/>
        <c:axId val="-1863893696"/>
        <c:axId val="-1863893152"/>
      </c:barChart>
      <c:catAx>
        <c:axId val="-1863893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3152"/>
        <c:crosses val="autoZero"/>
        <c:auto val="1"/>
        <c:lblAlgn val="ctr"/>
        <c:lblOffset val="100"/>
        <c:noMultiLvlLbl val="0"/>
      </c:catAx>
      <c:valAx>
        <c:axId val="-186389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 Area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3893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4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3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4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2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56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1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20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6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0AEF-96E5-41BF-8110-542CF874B55A}" type="datetimeFigureOut">
              <a:rPr lang="en-US" smtClean="0"/>
              <a:t>11/30/2015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30EF-E415-42B9-A3F4-E217E2AE5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45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228794"/>
              </p:ext>
            </p:extLst>
          </p:nvPr>
        </p:nvGraphicFramePr>
        <p:xfrm>
          <a:off x="3762375" y="1703406"/>
          <a:ext cx="4572000" cy="26320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260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Normalized Dataset</a:t>
            </a:r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1483870"/>
              </p:ext>
            </p:extLst>
          </p:nvPr>
        </p:nvGraphicFramePr>
        <p:xfrm>
          <a:off x="147499" y="838200"/>
          <a:ext cx="3881576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66930"/>
              </p:ext>
            </p:extLst>
          </p:nvPr>
        </p:nvGraphicFramePr>
        <p:xfrm>
          <a:off x="4190999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49788"/>
              </p:ext>
            </p:extLst>
          </p:nvPr>
        </p:nvGraphicFramePr>
        <p:xfrm>
          <a:off x="8145778" y="838200"/>
          <a:ext cx="3792855" cy="58069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1356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86" y="129454"/>
            <a:ext cx="7702190" cy="5658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Expert Handpicked Features Dataset</a:t>
            </a:r>
            <a:endParaRPr lang="en-US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601879"/>
              </p:ext>
            </p:extLst>
          </p:nvPr>
        </p:nvGraphicFramePr>
        <p:xfrm>
          <a:off x="198120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6499089"/>
              </p:ext>
            </p:extLst>
          </p:nvPr>
        </p:nvGraphicFramePr>
        <p:xfrm>
          <a:off x="4160996" y="838200"/>
          <a:ext cx="3811905" cy="5848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263036"/>
              </p:ext>
            </p:extLst>
          </p:nvPr>
        </p:nvGraphicFramePr>
        <p:xfrm>
          <a:off x="8123872" y="838200"/>
          <a:ext cx="3811905" cy="5848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001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3009628"/>
              </p:ext>
            </p:extLst>
          </p:nvPr>
        </p:nvGraphicFramePr>
        <p:xfrm>
          <a:off x="195240" y="4442602"/>
          <a:ext cx="11864483" cy="2096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718044"/>
              </p:ext>
            </p:extLst>
          </p:nvPr>
        </p:nvGraphicFramePr>
        <p:xfrm>
          <a:off x="195240" y="2147978"/>
          <a:ext cx="11864483" cy="2061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4777715"/>
              </p:ext>
            </p:extLst>
          </p:nvPr>
        </p:nvGraphicFramePr>
        <p:xfrm>
          <a:off x="195240" y="86263"/>
          <a:ext cx="11864483" cy="1932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90607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90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Normalized Dataset</vt:lpstr>
      <vt:lpstr>Expert Handpicked Features Dataset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Ghanshyam Malu</dc:creator>
  <cp:lastModifiedBy>Ghanshyam Malu</cp:lastModifiedBy>
  <cp:revision>24</cp:revision>
  <dcterms:created xsi:type="dcterms:W3CDTF">2015-12-01T01:45:17Z</dcterms:created>
  <dcterms:modified xsi:type="dcterms:W3CDTF">2015-12-01T09:43:56Z</dcterms:modified>
</cp:coreProperties>
</file>