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2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4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5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6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7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8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9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7" r:id="rId4"/>
    <p:sldId id="276" r:id="rId5"/>
    <p:sldId id="277" r:id="rId6"/>
    <p:sldId id="269" r:id="rId7"/>
    <p:sldId id="264" r:id="rId8"/>
    <p:sldId id="268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F38"/>
    <a:srgbClr val="FF6600"/>
    <a:srgbClr val="00FFFF"/>
    <a:srgbClr val="0033CC"/>
    <a:srgbClr val="FF00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gmalu\Documents\GitHub\MachineLearningFinalProject\Documents\Presentation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Decision Tree </a:t>
            </a:r>
          </a:p>
          <a:p>
            <a:pPr>
              <a:defRPr/>
            </a:pPr>
            <a:r>
              <a:rPr lang="en-US" sz="1200"/>
              <a:t>Depth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Balanced Dataset</c:v>
                </c:pt>
              </c:strCache>
            </c:strRef>
          </c:tx>
          <c:spPr>
            <a:ln w="22225" cap="rnd">
              <a:solidFill>
                <a:srgbClr val="21DF38"/>
              </a:solidFill>
            </a:ln>
            <a:effectLst>
              <a:glow rad="139700">
                <a:srgbClr val="21DF38">
                  <a:alpha val="14000"/>
                </a:srgb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Sheet1!$B$40:$B$47</c:f>
              <c:numCache>
                <c:formatCode>0.00</c:formatCode>
                <c:ptCount val="8"/>
                <c:pt idx="0">
                  <c:v>68.8</c:v>
                </c:pt>
                <c:pt idx="1">
                  <c:v>70.349999999999994</c:v>
                </c:pt>
                <c:pt idx="2">
                  <c:v>74.56</c:v>
                </c:pt>
                <c:pt idx="3">
                  <c:v>77.95</c:v>
                </c:pt>
                <c:pt idx="4">
                  <c:v>78.89</c:v>
                </c:pt>
                <c:pt idx="5">
                  <c:v>79.12</c:v>
                </c:pt>
                <c:pt idx="6">
                  <c:v>79.16</c:v>
                </c:pt>
                <c:pt idx="7">
                  <c:v>79.16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Unbalanced Dataset </c:v>
                </c:pt>
              </c:strCache>
            </c:strRef>
          </c:tx>
          <c:spPr>
            <a:ln w="22225" cap="rnd">
              <a:solidFill>
                <a:srgbClr val="FFFF00"/>
              </a:solidFill>
            </a:ln>
            <a:effectLst>
              <a:glow rad="139700">
                <a:srgbClr val="FFFF00">
                  <a:alpha val="14000"/>
                </a:srgb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Sheet1!$C$40:$C$47</c:f>
              <c:numCache>
                <c:formatCode>0.0</c:formatCode>
                <c:ptCount val="8"/>
                <c:pt idx="0">
                  <c:v>89.57</c:v>
                </c:pt>
                <c:pt idx="1">
                  <c:v>90.03</c:v>
                </c:pt>
                <c:pt idx="2">
                  <c:v>88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8622224"/>
        <c:axId val="1948623312"/>
      </c:lineChart>
      <c:catAx>
        <c:axId val="19486222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623312"/>
        <c:crosses val="autoZero"/>
        <c:auto val="1"/>
        <c:lblAlgn val="ctr"/>
        <c:lblOffset val="100"/>
        <c:noMultiLvlLbl val="0"/>
      </c:catAx>
      <c:valAx>
        <c:axId val="1948623312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622224"/>
        <c:crosses val="autoZero"/>
        <c:crossBetween val="midCat"/>
      </c:valAx>
      <c:spPr>
        <a:noFill/>
        <a:ln>
          <a:noFill/>
        </a:ln>
        <a:effectLst>
          <a:glow rad="25400">
            <a:schemeClr val="bg1">
              <a:alpha val="40000"/>
            </a:schemeClr>
          </a:glow>
        </a:effectLst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Sheet1!$B$298:$B$312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  <c:pt idx="14" formatCode="General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Sheet1!$C$298:$C$312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  <c:pt idx="14" formatCode="General">
                  <c:v>0.92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Sheet1!$D$298:$D$312</c:f>
              <c:numCache>
                <c:formatCode>General</c:formatCode>
                <c:ptCount val="15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34586960"/>
        <c:axId val="134578256"/>
      </c:barChart>
      <c:catAx>
        <c:axId val="13458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8256"/>
        <c:crosses val="autoZero"/>
        <c:auto val="1"/>
        <c:lblAlgn val="ctr"/>
        <c:lblOffset val="100"/>
        <c:noMultiLvlLbl val="0"/>
      </c:catAx>
      <c:valAx>
        <c:axId val="134578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Sheet1!$B$350:$B$363</c:f>
              <c:numCache>
                <c:formatCode>General</c:formatCode>
                <c:ptCount val="14"/>
                <c:pt idx="0">
                  <c:v>0.90300000000000002</c:v>
                </c:pt>
                <c:pt idx="1">
                  <c:v>0.88400000000000001</c:v>
                </c:pt>
                <c:pt idx="2">
                  <c:v>0.89300000000000002</c:v>
                </c:pt>
                <c:pt idx="3">
                  <c:v>0.89200000000000002</c:v>
                </c:pt>
                <c:pt idx="4">
                  <c:v>0.89300000000000002</c:v>
                </c:pt>
                <c:pt idx="5">
                  <c:v>0.90100000000000002</c:v>
                </c:pt>
                <c:pt idx="6">
                  <c:v>0.89</c:v>
                </c:pt>
                <c:pt idx="7">
                  <c:v>0.88300000000000001</c:v>
                </c:pt>
                <c:pt idx="8">
                  <c:v>0.89200000000000002</c:v>
                </c:pt>
                <c:pt idx="9">
                  <c:v>0.88</c:v>
                </c:pt>
                <c:pt idx="10">
                  <c:v>0.89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Sheet1!$C$350:$C$363</c:f>
              <c:numCache>
                <c:formatCode>General</c:formatCode>
                <c:ptCount val="14"/>
                <c:pt idx="0">
                  <c:v>0.84</c:v>
                </c:pt>
                <c:pt idx="1">
                  <c:v>0.84899999999999998</c:v>
                </c:pt>
                <c:pt idx="2">
                  <c:v>0.83699999999999997</c:v>
                </c:pt>
                <c:pt idx="3">
                  <c:v>0.88500000000000001</c:v>
                </c:pt>
                <c:pt idx="4">
                  <c:v>0.81100000000000005</c:v>
                </c:pt>
                <c:pt idx="5">
                  <c:v>0.95</c:v>
                </c:pt>
                <c:pt idx="6">
                  <c:v>0.93200000000000005</c:v>
                </c:pt>
                <c:pt idx="7">
                  <c:v>0.76100000000000001</c:v>
                </c:pt>
                <c:pt idx="8">
                  <c:v>0.88</c:v>
                </c:pt>
                <c:pt idx="9">
                  <c:v>0.88</c:v>
                </c:pt>
                <c:pt idx="10">
                  <c:v>0.88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134588048"/>
        <c:axId val="134580432"/>
      </c:barChart>
      <c:catAx>
        <c:axId val="1345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0432"/>
        <c:crosses val="autoZero"/>
        <c:auto val="1"/>
        <c:lblAlgn val="ctr"/>
        <c:lblOffset val="100"/>
        <c:noMultiLvlLbl val="0"/>
      </c:catAx>
      <c:valAx>
        <c:axId val="13458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Sheet1!$B$379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Sheet1!$B$380:$B$393</c:f>
              <c:numCache>
                <c:formatCode>General</c:formatCode>
                <c:ptCount val="14"/>
                <c:pt idx="0">
                  <c:v>0.877</c:v>
                </c:pt>
                <c:pt idx="1">
                  <c:v>0.86499999999999999</c:v>
                </c:pt>
                <c:pt idx="2">
                  <c:v>0.873</c:v>
                </c:pt>
                <c:pt idx="3">
                  <c:v>0.873</c:v>
                </c:pt>
                <c:pt idx="4">
                  <c:v>0.874</c:v>
                </c:pt>
                <c:pt idx="5">
                  <c:v>0.876</c:v>
                </c:pt>
                <c:pt idx="6">
                  <c:v>0.86899999999999999</c:v>
                </c:pt>
                <c:pt idx="7">
                  <c:v>0.86899999999999999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Sheet1!$C$380:$C$393</c:f>
              <c:numCache>
                <c:formatCode>General</c:formatCode>
                <c:ptCount val="14"/>
                <c:pt idx="0">
                  <c:v>0.86299999999999999</c:v>
                </c:pt>
                <c:pt idx="1">
                  <c:v>0.86899999999999999</c:v>
                </c:pt>
                <c:pt idx="2">
                  <c:v>0.84099999999999997</c:v>
                </c:pt>
                <c:pt idx="3">
                  <c:v>0.86199999999999999</c:v>
                </c:pt>
                <c:pt idx="4">
                  <c:v>0.82399999999999995</c:v>
                </c:pt>
                <c:pt idx="5">
                  <c:v>0.95</c:v>
                </c:pt>
                <c:pt idx="6">
                  <c:v>0.93799999999999994</c:v>
                </c:pt>
                <c:pt idx="7">
                  <c:v>0.79100000000000004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134577712"/>
        <c:axId val="134589136"/>
      </c:barChart>
      <c:catAx>
        <c:axId val="13457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9136"/>
        <c:crosses val="autoZero"/>
        <c:auto val="1"/>
        <c:lblAlgn val="ctr"/>
        <c:lblOffset val="100"/>
        <c:noMultiLvlLbl val="0"/>
      </c:catAx>
      <c:valAx>
        <c:axId val="13458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Sheet1!$B$410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Sheet1!$B$411:$B$424</c:f>
              <c:numCache>
                <c:formatCode>General</c:formatCode>
                <c:ptCount val="14"/>
                <c:pt idx="0">
                  <c:v>0.63300000000000001</c:v>
                </c:pt>
                <c:pt idx="1">
                  <c:v>0.67400000000000004</c:v>
                </c:pt>
                <c:pt idx="2">
                  <c:v>0.72699999999999998</c:v>
                </c:pt>
                <c:pt idx="3">
                  <c:v>0.69699999999999995</c:v>
                </c:pt>
                <c:pt idx="4">
                  <c:v>0.71399999999999997</c:v>
                </c:pt>
                <c:pt idx="5">
                  <c:v>0.70799999999999996</c:v>
                </c:pt>
                <c:pt idx="6">
                  <c:v>0.66400000000000003</c:v>
                </c:pt>
                <c:pt idx="7">
                  <c:v>0.71699999999999997</c:v>
                </c:pt>
                <c:pt idx="8">
                  <c:v>0.6</c:v>
                </c:pt>
                <c:pt idx="9">
                  <c:v>0.6</c:v>
                </c:pt>
                <c:pt idx="10">
                  <c:v>0.57999999999999996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Sheet1!$C$410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Sheet1!$C$411:$C$424</c:f>
              <c:numCache>
                <c:formatCode>General</c:formatCode>
                <c:ptCount val="14"/>
                <c:pt idx="0">
                  <c:v>0.90400000000000003</c:v>
                </c:pt>
                <c:pt idx="1">
                  <c:v>0.91200000000000003</c:v>
                </c:pt>
                <c:pt idx="2">
                  <c:v>0.73399999999999999</c:v>
                </c:pt>
                <c:pt idx="3">
                  <c:v>0.60099999999999998</c:v>
                </c:pt>
                <c:pt idx="4">
                  <c:v>0.72</c:v>
                </c:pt>
                <c:pt idx="5">
                  <c:v>0.98699999999999999</c:v>
                </c:pt>
                <c:pt idx="6">
                  <c:v>0.98499999999999999</c:v>
                </c:pt>
                <c:pt idx="7">
                  <c:v>0.71599999999999997</c:v>
                </c:pt>
                <c:pt idx="8">
                  <c:v>0.6</c:v>
                </c:pt>
                <c:pt idx="9">
                  <c:v>0.6</c:v>
                </c:pt>
                <c:pt idx="10">
                  <c:v>0.59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134574448"/>
        <c:axId val="134574992"/>
      </c:barChart>
      <c:catAx>
        <c:axId val="13457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4992"/>
        <c:crosses val="autoZero"/>
        <c:auto val="1"/>
        <c:lblAlgn val="ctr"/>
        <c:lblOffset val="100"/>
        <c:noMultiLvlLbl val="0"/>
      </c:catAx>
      <c:valAx>
        <c:axId val="134574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All Classifiers -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/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Sheet1!$B$347:$B$363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0.90300000000000002</c:v>
                </c:pt>
                <c:pt idx="4">
                  <c:v>0.88400000000000001</c:v>
                </c:pt>
                <c:pt idx="5">
                  <c:v>0.89300000000000002</c:v>
                </c:pt>
                <c:pt idx="6">
                  <c:v>0.89200000000000002</c:v>
                </c:pt>
                <c:pt idx="7">
                  <c:v>0.89300000000000002</c:v>
                </c:pt>
                <c:pt idx="8">
                  <c:v>0.90100000000000002</c:v>
                </c:pt>
                <c:pt idx="9">
                  <c:v>0.89</c:v>
                </c:pt>
                <c:pt idx="10">
                  <c:v>0.88300000000000001</c:v>
                </c:pt>
                <c:pt idx="11">
                  <c:v>0.89200000000000002</c:v>
                </c:pt>
                <c:pt idx="12">
                  <c:v>0.88</c:v>
                </c:pt>
                <c:pt idx="13">
                  <c:v>0.89</c:v>
                </c:pt>
                <c:pt idx="14">
                  <c:v>0.82699999999999996</c:v>
                </c:pt>
                <c:pt idx="15">
                  <c:v>0.874</c:v>
                </c:pt>
                <c:pt idx="16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Sheet1!$C$347:$C$363</c:f>
              <c:numCache>
                <c:formatCode>General</c:formatCode>
                <c:ptCount val="17"/>
                <c:pt idx="2">
                  <c:v>0</c:v>
                </c:pt>
                <c:pt idx="3">
                  <c:v>0.84</c:v>
                </c:pt>
                <c:pt idx="4">
                  <c:v>0.84899999999999998</c:v>
                </c:pt>
                <c:pt idx="5">
                  <c:v>0.83699999999999997</c:v>
                </c:pt>
                <c:pt idx="6">
                  <c:v>0.88500000000000001</c:v>
                </c:pt>
                <c:pt idx="7">
                  <c:v>0.81100000000000005</c:v>
                </c:pt>
                <c:pt idx="8">
                  <c:v>0.95</c:v>
                </c:pt>
                <c:pt idx="9">
                  <c:v>0.93200000000000005</c:v>
                </c:pt>
                <c:pt idx="10">
                  <c:v>0.76100000000000001</c:v>
                </c:pt>
                <c:pt idx="11">
                  <c:v>0.88</c:v>
                </c:pt>
                <c:pt idx="12">
                  <c:v>0.88</c:v>
                </c:pt>
                <c:pt idx="13">
                  <c:v>0.88</c:v>
                </c:pt>
                <c:pt idx="14">
                  <c:v>0.88900000000000001</c:v>
                </c:pt>
                <c:pt idx="15">
                  <c:v>0.73699999999999999</c:v>
                </c:pt>
                <c:pt idx="16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6772896"/>
        <c:axId val="136779968"/>
      </c:barChart>
      <c:catAx>
        <c:axId val="13677289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9968"/>
        <c:crosses val="autoZero"/>
        <c:auto val="1"/>
        <c:lblAlgn val="ctr"/>
        <c:lblOffset val="100"/>
        <c:noMultiLvlLbl val="0"/>
      </c:catAx>
      <c:valAx>
        <c:axId val="13677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896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Sheet1!$B$347:$B$363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0.90300000000000002</c:v>
                </c:pt>
                <c:pt idx="4">
                  <c:v>0.88400000000000001</c:v>
                </c:pt>
                <c:pt idx="5">
                  <c:v>0.89300000000000002</c:v>
                </c:pt>
                <c:pt idx="6">
                  <c:v>0.89200000000000002</c:v>
                </c:pt>
                <c:pt idx="7">
                  <c:v>0.89300000000000002</c:v>
                </c:pt>
                <c:pt idx="8">
                  <c:v>0.90100000000000002</c:v>
                </c:pt>
                <c:pt idx="9">
                  <c:v>0.89</c:v>
                </c:pt>
                <c:pt idx="10">
                  <c:v>0.88300000000000001</c:v>
                </c:pt>
                <c:pt idx="11">
                  <c:v>0.89200000000000002</c:v>
                </c:pt>
                <c:pt idx="12">
                  <c:v>0.88</c:v>
                </c:pt>
                <c:pt idx="13">
                  <c:v>0.89</c:v>
                </c:pt>
                <c:pt idx="14">
                  <c:v>0.82699999999999996</c:v>
                </c:pt>
                <c:pt idx="15">
                  <c:v>0.874</c:v>
                </c:pt>
                <c:pt idx="16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Sheet1!$A$347:$A$363</c:f>
              <c:strCache>
                <c:ptCount val="17"/>
                <c:pt idx="3">
                  <c:v>J48-Pruned</c:v>
                </c:pt>
                <c:pt idx="4">
                  <c:v>J48-Unpruned</c:v>
                </c:pt>
                <c:pt idx="5">
                  <c:v>Logistic Regression </c:v>
                </c:pt>
                <c:pt idx="6">
                  <c:v>AdaBoost</c:v>
                </c:pt>
                <c:pt idx="7">
                  <c:v>LogitBoost</c:v>
                </c:pt>
                <c:pt idx="8">
                  <c:v>Bagging</c:v>
                </c:pt>
                <c:pt idx="9">
                  <c:v>Random Forest</c:v>
                </c:pt>
                <c:pt idx="10">
                  <c:v>Naive Bayes</c:v>
                </c:pt>
                <c:pt idx="11">
                  <c:v>SVM c1</c:v>
                </c:pt>
                <c:pt idx="12">
                  <c:v>SVM c 0.1</c:v>
                </c:pt>
                <c:pt idx="13">
                  <c:v>SVM c 0.001</c:v>
                </c:pt>
                <c:pt idx="14">
                  <c:v>1-NN</c:v>
                </c:pt>
                <c:pt idx="15">
                  <c:v>3-NN</c:v>
                </c:pt>
                <c:pt idx="16">
                  <c:v>5-NN</c:v>
                </c:pt>
              </c:strCache>
            </c:strRef>
          </c:cat>
          <c:val>
            <c:numRef>
              <c:f>Sheet1!$C$347:$C$363</c:f>
              <c:numCache>
                <c:formatCode>General</c:formatCode>
                <c:ptCount val="17"/>
                <c:pt idx="2">
                  <c:v>0</c:v>
                </c:pt>
                <c:pt idx="3">
                  <c:v>0.84</c:v>
                </c:pt>
                <c:pt idx="4">
                  <c:v>0.84899999999999998</c:v>
                </c:pt>
                <c:pt idx="5">
                  <c:v>0.83699999999999997</c:v>
                </c:pt>
                <c:pt idx="6">
                  <c:v>0.88500000000000001</c:v>
                </c:pt>
                <c:pt idx="7">
                  <c:v>0.81100000000000005</c:v>
                </c:pt>
                <c:pt idx="8">
                  <c:v>0.95</c:v>
                </c:pt>
                <c:pt idx="9">
                  <c:v>0.93200000000000005</c:v>
                </c:pt>
                <c:pt idx="10">
                  <c:v>0.76100000000000001</c:v>
                </c:pt>
                <c:pt idx="11">
                  <c:v>0.88</c:v>
                </c:pt>
                <c:pt idx="12">
                  <c:v>0.88</c:v>
                </c:pt>
                <c:pt idx="13">
                  <c:v>0.88</c:v>
                </c:pt>
                <c:pt idx="14">
                  <c:v>0.88900000000000001</c:v>
                </c:pt>
                <c:pt idx="15">
                  <c:v>0.73699999999999999</c:v>
                </c:pt>
                <c:pt idx="16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136770720"/>
        <c:axId val="136782144"/>
      </c:barChart>
      <c:catAx>
        <c:axId val="1367707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82144"/>
        <c:crosses val="autoZero"/>
        <c:auto val="1"/>
        <c:lblAlgn val="ctr"/>
        <c:lblOffset val="100"/>
        <c:noMultiLvlLbl val="0"/>
      </c:catAx>
      <c:valAx>
        <c:axId val="13678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0720"/>
        <c:crosses val="max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All Classifiers -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0066"/>
            </a:solidFill>
            <a:ln>
              <a:noFill/>
            </a:ln>
            <a:effectLst/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Sheet1!$B$238:$B$251</c:f>
              <c:numCache>
                <c:formatCode>General</c:formatCode>
                <c:ptCount val="14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/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Sheet1!$C$238:$C$251</c:f>
              <c:numCache>
                <c:formatCode>0.000</c:formatCode>
                <c:ptCount val="14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Sheet1!$A$238:$A$251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Sheet1!$D$238:$D$251</c:f>
              <c:numCache>
                <c:formatCode>General</c:formatCode>
                <c:ptCount val="14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6777248"/>
        <c:axId val="136775072"/>
      </c:barChart>
      <c:catAx>
        <c:axId val="1367772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5072"/>
        <c:crosses val="autoZero"/>
        <c:auto val="1"/>
        <c:lblAlgn val="ctr"/>
        <c:lblOffset val="100"/>
        <c:noMultiLvlLbl val="0"/>
      </c:catAx>
      <c:valAx>
        <c:axId val="13677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724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Sheet1!$B$266:$B$279</c:f>
              <c:numCache>
                <c:formatCode>0.000</c:formatCode>
                <c:ptCount val="14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Sheet1!$C$266:$C$279</c:f>
              <c:numCache>
                <c:formatCode>General</c:formatCode>
                <c:ptCount val="14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Sheet1!$A$266:$A$279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Sheet1!$D$266:$D$279</c:f>
              <c:numCache>
                <c:formatCode>General</c:formatCode>
                <c:ptCount val="14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6772352"/>
        <c:axId val="136784864"/>
      </c:barChart>
      <c:catAx>
        <c:axId val="1367723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84864"/>
        <c:crosses val="autoZero"/>
        <c:auto val="1"/>
        <c:lblAlgn val="ctr"/>
        <c:lblOffset val="100"/>
        <c:noMultiLvlLbl val="0"/>
      </c:catAx>
      <c:valAx>
        <c:axId val="136784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235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>
        <a:lumMod val="75000"/>
        <a:lumOff val="2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Sheet1!$B$298:$B$311</c:f>
              <c:numCache>
                <c:formatCode>0.000</c:formatCode>
                <c:ptCount val="14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Sheet1!$C$298:$C$311</c:f>
              <c:numCache>
                <c:formatCode>0.000</c:formatCode>
                <c:ptCount val="14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Sheet1!$A$298:$A$311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Sheet1!$D$298:$D$311</c:f>
              <c:numCache>
                <c:formatCode>General</c:formatCode>
                <c:ptCount val="14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6776704"/>
        <c:axId val="136773440"/>
      </c:barChart>
      <c:catAx>
        <c:axId val="136776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3440"/>
        <c:crosses val="autoZero"/>
        <c:auto val="1"/>
        <c:lblAlgn val="ctr"/>
        <c:lblOffset val="100"/>
        <c:noMultiLvlLbl val="0"/>
      </c:catAx>
      <c:valAx>
        <c:axId val="13677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7670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Sheet1!$B$238:$B$252</c:f>
              <c:numCache>
                <c:formatCode>General</c:formatCode>
                <c:ptCount val="15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  <c:pt idx="14">
                  <c:v>0.90229999999999999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Sheet1!$C$238:$C$252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  <c:pt idx="14" formatCode="General">
                  <c:v>0.90600000000000003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Sheet1!$D$238:$D$252</c:f>
              <c:numCache>
                <c:formatCode>General</c:formatCode>
                <c:ptCount val="15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137379696"/>
        <c:axId val="137386768"/>
      </c:barChart>
      <c:catAx>
        <c:axId val="13737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6768"/>
        <c:crosses val="autoZero"/>
        <c:auto val="1"/>
        <c:lblAlgn val="ctr"/>
        <c:lblOffset val="100"/>
        <c:noMultiLvlLbl val="0"/>
      </c:catAx>
      <c:valAx>
        <c:axId val="13738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7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Sheet1!$B$238:$B$252</c:f>
              <c:numCache>
                <c:formatCode>General</c:formatCode>
                <c:ptCount val="15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  <c:pt idx="14">
                  <c:v>0.90229999999999999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Sheet1!$C$238:$C$252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  <c:pt idx="14" formatCode="General">
                  <c:v>0.90600000000000003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Sheet1!$D$238:$D$252</c:f>
              <c:numCache>
                <c:formatCode>General</c:formatCode>
                <c:ptCount val="15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4576080"/>
        <c:axId val="134577168"/>
      </c:barChart>
      <c:catAx>
        <c:axId val="1345760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7168"/>
        <c:crosses val="autoZero"/>
        <c:auto val="1"/>
        <c:lblAlgn val="ctr"/>
        <c:lblOffset val="100"/>
        <c:noMultiLvlLbl val="0"/>
      </c:catAx>
      <c:valAx>
        <c:axId val="13457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608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Sheet1!$B$266:$B$280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  <c:pt idx="14" formatCode="General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Sheet1!$C$266:$C$280</c:f>
              <c:numCache>
                <c:formatCode>General</c:formatCode>
                <c:ptCount val="15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  <c:pt idx="14">
                  <c:v>0.9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Sheet1!$D$266:$D$280</c:f>
              <c:numCache>
                <c:formatCode>General</c:formatCode>
                <c:ptCount val="15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37375888"/>
        <c:axId val="137380240"/>
      </c:barChart>
      <c:catAx>
        <c:axId val="13737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0240"/>
        <c:crosses val="autoZero"/>
        <c:auto val="1"/>
        <c:lblAlgn val="ctr"/>
        <c:lblOffset val="100"/>
        <c:noMultiLvlLbl val="0"/>
      </c:catAx>
      <c:valAx>
        <c:axId val="13738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7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Sheet1!$B$298:$B$312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  <c:pt idx="14" formatCode="General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Sheet1!$C$298:$C$312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  <c:pt idx="14" formatCode="General">
                  <c:v>0.92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Sheet1!$D$298:$D$312</c:f>
              <c:numCache>
                <c:formatCode>General</c:formatCode>
                <c:ptCount val="15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37379152"/>
        <c:axId val="137387856"/>
      </c:barChart>
      <c:catAx>
        <c:axId val="13737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7856"/>
        <c:crosses val="autoZero"/>
        <c:auto val="1"/>
        <c:lblAlgn val="ctr"/>
        <c:lblOffset val="100"/>
        <c:noMultiLvlLbl val="0"/>
      </c:catAx>
      <c:valAx>
        <c:axId val="13738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7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Sheet1!$B$350:$B$363</c:f>
              <c:numCache>
                <c:formatCode>General</c:formatCode>
                <c:ptCount val="14"/>
                <c:pt idx="0">
                  <c:v>0.90300000000000002</c:v>
                </c:pt>
                <c:pt idx="1">
                  <c:v>0.88400000000000001</c:v>
                </c:pt>
                <c:pt idx="2">
                  <c:v>0.89300000000000002</c:v>
                </c:pt>
                <c:pt idx="3">
                  <c:v>0.89200000000000002</c:v>
                </c:pt>
                <c:pt idx="4">
                  <c:v>0.89300000000000002</c:v>
                </c:pt>
                <c:pt idx="5">
                  <c:v>0.90100000000000002</c:v>
                </c:pt>
                <c:pt idx="6">
                  <c:v>0.89</c:v>
                </c:pt>
                <c:pt idx="7">
                  <c:v>0.88300000000000001</c:v>
                </c:pt>
                <c:pt idx="8">
                  <c:v>0.89200000000000002</c:v>
                </c:pt>
                <c:pt idx="9">
                  <c:v>0.88</c:v>
                </c:pt>
                <c:pt idx="10">
                  <c:v>0.89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Sheet1!$C$350:$C$363</c:f>
              <c:numCache>
                <c:formatCode>General</c:formatCode>
                <c:ptCount val="14"/>
                <c:pt idx="0">
                  <c:v>0.84</c:v>
                </c:pt>
                <c:pt idx="1">
                  <c:v>0.84899999999999998</c:v>
                </c:pt>
                <c:pt idx="2">
                  <c:v>0.83699999999999997</c:v>
                </c:pt>
                <c:pt idx="3">
                  <c:v>0.88500000000000001</c:v>
                </c:pt>
                <c:pt idx="4">
                  <c:v>0.81100000000000005</c:v>
                </c:pt>
                <c:pt idx="5">
                  <c:v>0.95</c:v>
                </c:pt>
                <c:pt idx="6">
                  <c:v>0.93200000000000005</c:v>
                </c:pt>
                <c:pt idx="7">
                  <c:v>0.76100000000000001</c:v>
                </c:pt>
                <c:pt idx="8">
                  <c:v>0.88</c:v>
                </c:pt>
                <c:pt idx="9">
                  <c:v>0.88</c:v>
                </c:pt>
                <c:pt idx="10">
                  <c:v>0.88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137387312"/>
        <c:axId val="137381328"/>
      </c:barChart>
      <c:catAx>
        <c:axId val="1373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1328"/>
        <c:crosses val="autoZero"/>
        <c:auto val="1"/>
        <c:lblAlgn val="ctr"/>
        <c:lblOffset val="100"/>
        <c:noMultiLvlLbl val="0"/>
      </c:catAx>
      <c:valAx>
        <c:axId val="13738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Sheet1!$B$379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Sheet1!$B$380:$B$393</c:f>
              <c:numCache>
                <c:formatCode>General</c:formatCode>
                <c:ptCount val="14"/>
                <c:pt idx="0">
                  <c:v>0.877</c:v>
                </c:pt>
                <c:pt idx="1">
                  <c:v>0.86499999999999999</c:v>
                </c:pt>
                <c:pt idx="2">
                  <c:v>0.873</c:v>
                </c:pt>
                <c:pt idx="3">
                  <c:v>0.873</c:v>
                </c:pt>
                <c:pt idx="4">
                  <c:v>0.874</c:v>
                </c:pt>
                <c:pt idx="5">
                  <c:v>0.876</c:v>
                </c:pt>
                <c:pt idx="6">
                  <c:v>0.86899999999999999</c:v>
                </c:pt>
                <c:pt idx="7">
                  <c:v>0.86899999999999999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Sheet1!$C$379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Sheet1!$C$380:$C$393</c:f>
              <c:numCache>
                <c:formatCode>General</c:formatCode>
                <c:ptCount val="14"/>
                <c:pt idx="0">
                  <c:v>0.86299999999999999</c:v>
                </c:pt>
                <c:pt idx="1">
                  <c:v>0.86899999999999999</c:v>
                </c:pt>
                <c:pt idx="2">
                  <c:v>0.84099999999999997</c:v>
                </c:pt>
                <c:pt idx="3">
                  <c:v>0.86199999999999999</c:v>
                </c:pt>
                <c:pt idx="4">
                  <c:v>0.82399999999999995</c:v>
                </c:pt>
                <c:pt idx="5">
                  <c:v>0.95</c:v>
                </c:pt>
                <c:pt idx="6">
                  <c:v>0.93799999999999994</c:v>
                </c:pt>
                <c:pt idx="7">
                  <c:v>0.79100000000000004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137382416"/>
        <c:axId val="137391120"/>
      </c:barChart>
      <c:catAx>
        <c:axId val="13738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91120"/>
        <c:crosses val="autoZero"/>
        <c:auto val="1"/>
        <c:lblAlgn val="ctr"/>
        <c:lblOffset val="100"/>
        <c:noMultiLvlLbl val="0"/>
      </c:catAx>
      <c:valAx>
        <c:axId val="13739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ROC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Sheet1!$B$410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Sheet1!$B$411:$B$424</c:f>
              <c:numCache>
                <c:formatCode>General</c:formatCode>
                <c:ptCount val="14"/>
                <c:pt idx="0">
                  <c:v>0.63300000000000001</c:v>
                </c:pt>
                <c:pt idx="1">
                  <c:v>0.67400000000000004</c:v>
                </c:pt>
                <c:pt idx="2">
                  <c:v>0.72699999999999998</c:v>
                </c:pt>
                <c:pt idx="3">
                  <c:v>0.69699999999999995</c:v>
                </c:pt>
                <c:pt idx="4">
                  <c:v>0.71399999999999997</c:v>
                </c:pt>
                <c:pt idx="5">
                  <c:v>0.70799999999999996</c:v>
                </c:pt>
                <c:pt idx="6">
                  <c:v>0.66400000000000003</c:v>
                </c:pt>
                <c:pt idx="7">
                  <c:v>0.71699999999999997</c:v>
                </c:pt>
                <c:pt idx="8">
                  <c:v>0.6</c:v>
                </c:pt>
                <c:pt idx="9">
                  <c:v>0.6</c:v>
                </c:pt>
                <c:pt idx="10">
                  <c:v>0.57999999999999996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Sheet1!$C$410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Sheet1!$C$411:$C$424</c:f>
              <c:numCache>
                <c:formatCode>General</c:formatCode>
                <c:ptCount val="14"/>
                <c:pt idx="0">
                  <c:v>0.90400000000000003</c:v>
                </c:pt>
                <c:pt idx="1">
                  <c:v>0.91200000000000003</c:v>
                </c:pt>
                <c:pt idx="2">
                  <c:v>0.73399999999999999</c:v>
                </c:pt>
                <c:pt idx="3">
                  <c:v>0.60099999999999998</c:v>
                </c:pt>
                <c:pt idx="4">
                  <c:v>0.72</c:v>
                </c:pt>
                <c:pt idx="5">
                  <c:v>0.98699999999999999</c:v>
                </c:pt>
                <c:pt idx="6">
                  <c:v>0.98499999999999999</c:v>
                </c:pt>
                <c:pt idx="7">
                  <c:v>0.71599999999999997</c:v>
                </c:pt>
                <c:pt idx="8">
                  <c:v>0.6</c:v>
                </c:pt>
                <c:pt idx="9">
                  <c:v>0.6</c:v>
                </c:pt>
                <c:pt idx="10">
                  <c:v>0.59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25"/>
        <c:axId val="137388400"/>
        <c:axId val="137385136"/>
      </c:barChart>
      <c:catAx>
        <c:axId val="13738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5136"/>
        <c:crosses val="autoZero"/>
        <c:auto val="1"/>
        <c:lblAlgn val="ctr"/>
        <c:lblOffset val="100"/>
        <c:noMultiLvlLbl val="0"/>
      </c:catAx>
      <c:valAx>
        <c:axId val="1373851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8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Sheet1!$B$266:$B$280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  <c:pt idx="14" formatCode="General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Sheet1!$C$266:$C$280</c:f>
              <c:numCache>
                <c:formatCode>General</c:formatCode>
                <c:ptCount val="15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  <c:pt idx="14">
                  <c:v>0.9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Sheet1!$D$266:$D$280</c:f>
              <c:numCache>
                <c:formatCode>General</c:formatCode>
                <c:ptCount val="15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4582064"/>
        <c:axId val="134578800"/>
      </c:barChart>
      <c:catAx>
        <c:axId val="134582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8800"/>
        <c:crosses val="autoZero"/>
        <c:auto val="1"/>
        <c:lblAlgn val="ctr"/>
        <c:lblOffset val="100"/>
        <c:noMultiLvlLbl val="0"/>
      </c:catAx>
      <c:valAx>
        <c:axId val="1345788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206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Sheet1!$B$298:$B$312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0.68700000000000006</c:v>
                </c:pt>
                <c:pt idx="7">
                  <c:v>0.79294200000000004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  <c:pt idx="14" formatCode="General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Sheet1!$C$298:$C$312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0.99</c:v>
                </c:pt>
                <c:pt idx="7">
                  <c:v>0.70840000000000003</c:v>
                </c:pt>
                <c:pt idx="8" formatCode="General">
                  <c:v>0.6</c:v>
                </c:pt>
                <c:pt idx="9" formatCode="General">
                  <c:v>0.6</c:v>
                </c:pt>
                <c:pt idx="10" formatCode="General">
                  <c:v>0.6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  <c:pt idx="14" formatCode="General">
                  <c:v>0.92</c:v>
                </c:pt>
              </c:numCache>
            </c:numRef>
          </c:val>
        </c:ser>
        <c:ser>
          <c:idx val="2"/>
          <c:order val="2"/>
          <c:tx>
            <c:strRef>
              <c:f>Sheet1!$D$297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Sheet1!$D$298:$D$312</c:f>
              <c:numCache>
                <c:formatCode>General</c:formatCode>
                <c:ptCount val="15"/>
                <c:pt idx="0">
                  <c:v>0.65</c:v>
                </c:pt>
                <c:pt idx="1">
                  <c:v>0.66300000000000003</c:v>
                </c:pt>
                <c:pt idx="2">
                  <c:v>0.69199999999999995</c:v>
                </c:pt>
                <c:pt idx="3">
                  <c:v>0.69899999999999995</c:v>
                </c:pt>
                <c:pt idx="4">
                  <c:v>0.71099999999999997</c:v>
                </c:pt>
                <c:pt idx="5">
                  <c:v>0.69599999999999995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4581520"/>
        <c:axId val="134583152"/>
      </c:barChart>
      <c:catAx>
        <c:axId val="1345815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3152"/>
        <c:crosses val="autoZero"/>
        <c:auto val="1"/>
        <c:lblAlgn val="ctr"/>
        <c:lblOffset val="100"/>
        <c:noMultiLvlLbl val="0"/>
      </c:catAx>
      <c:valAx>
        <c:axId val="13458315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8152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Sheet1!$B$349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Sheet1!$B$350:$B$363</c:f>
              <c:numCache>
                <c:formatCode>General</c:formatCode>
                <c:ptCount val="14"/>
                <c:pt idx="0">
                  <c:v>0.90300000000000002</c:v>
                </c:pt>
                <c:pt idx="1">
                  <c:v>0.88400000000000001</c:v>
                </c:pt>
                <c:pt idx="2">
                  <c:v>0.89300000000000002</c:v>
                </c:pt>
                <c:pt idx="3">
                  <c:v>0.89200000000000002</c:v>
                </c:pt>
                <c:pt idx="4">
                  <c:v>0.89300000000000002</c:v>
                </c:pt>
                <c:pt idx="5">
                  <c:v>0.90100000000000002</c:v>
                </c:pt>
                <c:pt idx="6">
                  <c:v>0.89</c:v>
                </c:pt>
                <c:pt idx="7">
                  <c:v>0.88300000000000001</c:v>
                </c:pt>
                <c:pt idx="8">
                  <c:v>0.89200000000000002</c:v>
                </c:pt>
                <c:pt idx="9">
                  <c:v>0.88</c:v>
                </c:pt>
                <c:pt idx="10">
                  <c:v>0.89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Sheet1!$C$349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Sheet1!$A$350:$A$363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Sheet1!$C$350:$C$363</c:f>
              <c:numCache>
                <c:formatCode>General</c:formatCode>
                <c:ptCount val="14"/>
                <c:pt idx="0">
                  <c:v>0.84</c:v>
                </c:pt>
                <c:pt idx="1">
                  <c:v>0.84899999999999998</c:v>
                </c:pt>
                <c:pt idx="2">
                  <c:v>0.83699999999999997</c:v>
                </c:pt>
                <c:pt idx="3">
                  <c:v>0.88500000000000001</c:v>
                </c:pt>
                <c:pt idx="4">
                  <c:v>0.81100000000000005</c:v>
                </c:pt>
                <c:pt idx="5">
                  <c:v>0.95</c:v>
                </c:pt>
                <c:pt idx="6">
                  <c:v>0.93200000000000005</c:v>
                </c:pt>
                <c:pt idx="7">
                  <c:v>0.76100000000000001</c:v>
                </c:pt>
                <c:pt idx="8">
                  <c:v>0.88</c:v>
                </c:pt>
                <c:pt idx="9">
                  <c:v>0.88</c:v>
                </c:pt>
                <c:pt idx="10">
                  <c:v>0.88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87313360"/>
        <c:axId val="187310096"/>
      </c:barChart>
      <c:catAx>
        <c:axId val="1873133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10096"/>
        <c:crosses val="autoZero"/>
        <c:auto val="1"/>
        <c:lblAlgn val="ctr"/>
        <c:lblOffset val="100"/>
        <c:noMultiLvlLbl val="0"/>
      </c:catAx>
      <c:valAx>
        <c:axId val="18731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1336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Sheet1!$B$379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Sheet1!$B$380:$B$393</c:f>
              <c:numCache>
                <c:formatCode>General</c:formatCode>
                <c:ptCount val="14"/>
                <c:pt idx="0">
                  <c:v>0.877</c:v>
                </c:pt>
                <c:pt idx="1">
                  <c:v>0.86499999999999999</c:v>
                </c:pt>
                <c:pt idx="2">
                  <c:v>0.873</c:v>
                </c:pt>
                <c:pt idx="3">
                  <c:v>0.873</c:v>
                </c:pt>
                <c:pt idx="4">
                  <c:v>0.874</c:v>
                </c:pt>
                <c:pt idx="5">
                  <c:v>0.876</c:v>
                </c:pt>
                <c:pt idx="6">
                  <c:v>0.86899999999999999</c:v>
                </c:pt>
                <c:pt idx="7">
                  <c:v>0.86899999999999999</c:v>
                </c:pt>
                <c:pt idx="8">
                  <c:v>0.87</c:v>
                </c:pt>
                <c:pt idx="9">
                  <c:v>0.86</c:v>
                </c:pt>
                <c:pt idx="10">
                  <c:v>0.85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Sheet1!$C$379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Sheet1!$A$380:$A$393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Sheet1!$C$380:$C$393</c:f>
              <c:numCache>
                <c:formatCode>General</c:formatCode>
                <c:ptCount val="14"/>
                <c:pt idx="0">
                  <c:v>0.86299999999999999</c:v>
                </c:pt>
                <c:pt idx="1">
                  <c:v>0.86899999999999999</c:v>
                </c:pt>
                <c:pt idx="2">
                  <c:v>0.84099999999999997</c:v>
                </c:pt>
                <c:pt idx="3">
                  <c:v>0.86199999999999999</c:v>
                </c:pt>
                <c:pt idx="4">
                  <c:v>0.82399999999999995</c:v>
                </c:pt>
                <c:pt idx="5">
                  <c:v>0.95</c:v>
                </c:pt>
                <c:pt idx="6">
                  <c:v>0.93799999999999994</c:v>
                </c:pt>
                <c:pt idx="7">
                  <c:v>0.79100000000000004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6176272"/>
        <c:axId val="136169744"/>
      </c:barChart>
      <c:catAx>
        <c:axId val="1361762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9744"/>
        <c:crosses val="autoZero"/>
        <c:auto val="1"/>
        <c:lblAlgn val="ctr"/>
        <c:lblOffset val="100"/>
        <c:noMultiLvlLbl val="0"/>
      </c:catAx>
      <c:valAx>
        <c:axId val="136169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7627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Sheet1!$B$410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Sheet1!$B$411:$B$424</c:f>
              <c:numCache>
                <c:formatCode>General</c:formatCode>
                <c:ptCount val="14"/>
                <c:pt idx="0">
                  <c:v>0.63300000000000001</c:v>
                </c:pt>
                <c:pt idx="1">
                  <c:v>0.67400000000000004</c:v>
                </c:pt>
                <c:pt idx="2">
                  <c:v>0.72699999999999998</c:v>
                </c:pt>
                <c:pt idx="3">
                  <c:v>0.69699999999999995</c:v>
                </c:pt>
                <c:pt idx="4">
                  <c:v>0.71399999999999997</c:v>
                </c:pt>
                <c:pt idx="5">
                  <c:v>0.70799999999999996</c:v>
                </c:pt>
                <c:pt idx="6">
                  <c:v>0.66400000000000003</c:v>
                </c:pt>
                <c:pt idx="7">
                  <c:v>0.71699999999999997</c:v>
                </c:pt>
                <c:pt idx="8">
                  <c:v>0.6</c:v>
                </c:pt>
                <c:pt idx="9">
                  <c:v>0.6</c:v>
                </c:pt>
                <c:pt idx="10">
                  <c:v>0.57999999999999996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Sheet1!$C$410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Sheet1!$A$411:$A$424</c:f>
              <c:strCache>
                <c:ptCount val="14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Sheet1!$C$411:$C$424</c:f>
              <c:numCache>
                <c:formatCode>General</c:formatCode>
                <c:ptCount val="14"/>
                <c:pt idx="0">
                  <c:v>0.90400000000000003</c:v>
                </c:pt>
                <c:pt idx="1">
                  <c:v>0.91200000000000003</c:v>
                </c:pt>
                <c:pt idx="2">
                  <c:v>0.73399999999999999</c:v>
                </c:pt>
                <c:pt idx="3">
                  <c:v>0.60099999999999998</c:v>
                </c:pt>
                <c:pt idx="4">
                  <c:v>0.72</c:v>
                </c:pt>
                <c:pt idx="5">
                  <c:v>0.98699999999999999</c:v>
                </c:pt>
                <c:pt idx="6">
                  <c:v>0.98499999999999999</c:v>
                </c:pt>
                <c:pt idx="7">
                  <c:v>0.71599999999999997</c:v>
                </c:pt>
                <c:pt idx="8">
                  <c:v>0.6</c:v>
                </c:pt>
                <c:pt idx="9">
                  <c:v>0.6</c:v>
                </c:pt>
                <c:pt idx="10">
                  <c:v>0.59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6168112"/>
        <c:axId val="136166480"/>
      </c:barChart>
      <c:catAx>
        <c:axId val="1361681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6480"/>
        <c:crosses val="autoZero"/>
        <c:auto val="1"/>
        <c:lblAlgn val="ctr"/>
        <c:lblOffset val="100"/>
        <c:noMultiLvlLbl val="0"/>
      </c:catAx>
      <c:valAx>
        <c:axId val="13616648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16811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Sheet1!$B$237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Sheet1!$B$238:$B$252</c:f>
              <c:numCache>
                <c:formatCode>General</c:formatCode>
                <c:ptCount val="15"/>
                <c:pt idx="0">
                  <c:v>0.88100000000000001</c:v>
                </c:pt>
                <c:pt idx="1">
                  <c:v>0.86</c:v>
                </c:pt>
                <c:pt idx="2">
                  <c:v>0.874</c:v>
                </c:pt>
                <c:pt idx="3">
                  <c:v>0.873</c:v>
                </c:pt>
                <c:pt idx="4">
                  <c:v>0.873</c:v>
                </c:pt>
                <c:pt idx="5">
                  <c:v>0.88</c:v>
                </c:pt>
                <c:pt idx="6">
                  <c:v>0.89800000000000002</c:v>
                </c:pt>
                <c:pt idx="7">
                  <c:v>0.81299999999999994</c:v>
                </c:pt>
                <c:pt idx="8">
                  <c:v>0.89</c:v>
                </c:pt>
                <c:pt idx="9">
                  <c:v>0.89</c:v>
                </c:pt>
                <c:pt idx="10">
                  <c:v>0.89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  <c:pt idx="14">
                  <c:v>0.90229999999999999</c:v>
                </c:pt>
              </c:numCache>
            </c:numRef>
          </c:val>
        </c:ser>
        <c:ser>
          <c:idx val="1"/>
          <c:order val="1"/>
          <c:tx>
            <c:strRef>
              <c:f>Sheet1!$C$237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Sheet1!$C$238:$C$252</c:f>
              <c:numCache>
                <c:formatCode>0.000</c:formatCode>
                <c:ptCount val="15"/>
                <c:pt idx="0">
                  <c:v>0.85499999999999998</c:v>
                </c:pt>
                <c:pt idx="1">
                  <c:v>0.86120000000000008</c:v>
                </c:pt>
                <c:pt idx="2">
                  <c:v>0.83660000000000001</c:v>
                </c:pt>
                <c:pt idx="3">
                  <c:v>0.79</c:v>
                </c:pt>
                <c:pt idx="4">
                  <c:v>0.80709999999999993</c:v>
                </c:pt>
                <c:pt idx="5">
                  <c:v>0.87769999999999992</c:v>
                </c:pt>
                <c:pt idx="6" formatCode="General">
                  <c:v>0.95</c:v>
                </c:pt>
                <c:pt idx="7">
                  <c:v>0.70840000000000003</c:v>
                </c:pt>
                <c:pt idx="8" formatCode="General">
                  <c:v>0.88</c:v>
                </c:pt>
                <c:pt idx="9" formatCode="General">
                  <c:v>0.88</c:v>
                </c:pt>
                <c:pt idx="10" formatCode="General">
                  <c:v>0.88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  <c:pt idx="14" formatCode="General">
                  <c:v>0.90600000000000003</c:v>
                </c:pt>
              </c:numCache>
            </c:numRef>
          </c:val>
        </c:ser>
        <c:ser>
          <c:idx val="2"/>
          <c:order val="2"/>
          <c:tx>
            <c:strRef>
              <c:f>Sheet1!$D$237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Sheet1!$A$238:$A$252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Sheet1!$D$238:$D$252</c:f>
              <c:numCache>
                <c:formatCode>General</c:formatCode>
                <c:ptCount val="15"/>
                <c:pt idx="0">
                  <c:v>0.81415400000000004</c:v>
                </c:pt>
                <c:pt idx="1">
                  <c:v>0.83048599999999995</c:v>
                </c:pt>
                <c:pt idx="2">
                  <c:v>0.77604700000000004</c:v>
                </c:pt>
                <c:pt idx="3">
                  <c:v>0.61699999999999999</c:v>
                </c:pt>
                <c:pt idx="4">
                  <c:v>0.75558499999999995</c:v>
                </c:pt>
                <c:pt idx="5">
                  <c:v>0.81899999999999995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1948619504"/>
        <c:axId val="1948624944"/>
      </c:barChart>
      <c:catAx>
        <c:axId val="194861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624944"/>
        <c:crosses val="autoZero"/>
        <c:auto val="1"/>
        <c:lblAlgn val="ctr"/>
        <c:lblOffset val="100"/>
        <c:noMultiLvlLbl val="0"/>
      </c:catAx>
      <c:valAx>
        <c:axId val="194862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61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/>
              <a:t>All Classifiers</a:t>
            </a:r>
            <a:r>
              <a:rPr lang="en-US" sz="12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Sheet1!$B$265</c:f>
              <c:strCache>
                <c:ptCount val="1"/>
                <c:pt idx="0">
                  <c:v>Unbalanced Dataset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Sheet1!$B$266:$B$280</c:f>
              <c:numCache>
                <c:formatCode>0.000</c:formatCode>
                <c:ptCount val="15"/>
                <c:pt idx="0">
                  <c:v>0.90538799999999997</c:v>
                </c:pt>
                <c:pt idx="1">
                  <c:v>0.86765499999999995</c:v>
                </c:pt>
                <c:pt idx="2">
                  <c:v>0.89562600000000003</c:v>
                </c:pt>
                <c:pt idx="3">
                  <c:v>0.89299799999999996</c:v>
                </c:pt>
                <c:pt idx="4">
                  <c:v>0.89400000000000002</c:v>
                </c:pt>
                <c:pt idx="5">
                  <c:v>0.90407400000000004</c:v>
                </c:pt>
                <c:pt idx="6" formatCode="General">
                  <c:v>0.876</c:v>
                </c:pt>
                <c:pt idx="7">
                  <c:v>0.79294200000000004</c:v>
                </c:pt>
                <c:pt idx="8" formatCode="General">
                  <c:v>0.87</c:v>
                </c:pt>
                <c:pt idx="9" formatCode="General">
                  <c:v>0.87</c:v>
                </c:pt>
                <c:pt idx="10" formatCode="General">
                  <c:v>0.86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  <c:pt idx="14" formatCode="General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Sheet1!$C$265</c:f>
              <c:strCache>
                <c:ptCount val="1"/>
                <c:pt idx="0">
                  <c:v>Balanced Dataset</c:v>
                </c:pt>
              </c:strCache>
            </c:strRef>
          </c:tx>
          <c:spPr>
            <a:solidFill>
              <a:srgbClr val="21DF3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Sheet1!$C$266:$C$280</c:f>
              <c:numCache>
                <c:formatCode>General</c:formatCode>
                <c:ptCount val="15"/>
                <c:pt idx="0">
                  <c:v>0.874</c:v>
                </c:pt>
                <c:pt idx="1">
                  <c:v>0.879</c:v>
                </c:pt>
                <c:pt idx="2">
                  <c:v>0.84099999999999997</c:v>
                </c:pt>
                <c:pt idx="3">
                  <c:v>0.81</c:v>
                </c:pt>
                <c:pt idx="4">
                  <c:v>0.82099999999999995</c:v>
                </c:pt>
                <c:pt idx="5">
                  <c:v>0.89</c:v>
                </c:pt>
                <c:pt idx="6">
                  <c:v>0.95299999999999996</c:v>
                </c:pt>
                <c:pt idx="7">
                  <c:v>0.753</c:v>
                </c:pt>
                <c:pt idx="8">
                  <c:v>0.86</c:v>
                </c:pt>
                <c:pt idx="9">
                  <c:v>0.86</c:v>
                </c:pt>
                <c:pt idx="10">
                  <c:v>0.86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  <c:pt idx="14">
                  <c:v>0.9</c:v>
                </c:pt>
              </c:numCache>
            </c:numRef>
          </c:val>
        </c:ser>
        <c:ser>
          <c:idx val="2"/>
          <c:order val="2"/>
          <c:tx>
            <c:strRef>
              <c:f>Sheet1!$D$265</c:f>
              <c:strCache>
                <c:ptCount val="1"/>
                <c:pt idx="0">
                  <c:v>Balanced Dataset (SMOTE)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Sheet1!$A$266:$A$280</c:f>
              <c:strCache>
                <c:ptCount val="15"/>
                <c:pt idx="0">
                  <c:v>J48-Pruned</c:v>
                </c:pt>
                <c:pt idx="1">
                  <c:v>J48-Unpruned</c:v>
                </c:pt>
                <c:pt idx="2">
                  <c:v>Logistic Regression </c:v>
                </c:pt>
                <c:pt idx="3">
                  <c:v>AdaBoost</c:v>
                </c:pt>
                <c:pt idx="4">
                  <c:v>LogitBoost</c:v>
                </c:pt>
                <c:pt idx="5">
                  <c:v>Bagging</c:v>
                </c:pt>
                <c:pt idx="6">
                  <c:v>Random Forest</c:v>
                </c:pt>
                <c:pt idx="7">
                  <c:v>Naive Bayes</c:v>
                </c:pt>
                <c:pt idx="8">
                  <c:v>SVM c1</c:v>
                </c:pt>
                <c:pt idx="9">
                  <c:v>SVM c 0.1</c:v>
                </c:pt>
                <c:pt idx="10">
                  <c:v>SVM c 0.001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  <c:pt idx="14">
                  <c:v>Ensemble</c:v>
                </c:pt>
              </c:strCache>
            </c:strRef>
          </c:cat>
          <c:val>
            <c:numRef>
              <c:f>Sheet1!$D$266:$D$280</c:f>
              <c:numCache>
                <c:formatCode>General</c:formatCode>
                <c:ptCount val="15"/>
                <c:pt idx="0">
                  <c:v>0.82699999999999996</c:v>
                </c:pt>
                <c:pt idx="1">
                  <c:v>0.83799999999999997</c:v>
                </c:pt>
                <c:pt idx="2">
                  <c:v>0.80500000000000005</c:v>
                </c:pt>
                <c:pt idx="3">
                  <c:v>0.68799999999999994</c:v>
                </c:pt>
                <c:pt idx="4">
                  <c:v>0.79100000000000004</c:v>
                </c:pt>
                <c:pt idx="5">
                  <c:v>0.83199999999999996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1948700576"/>
        <c:axId val="1948703840"/>
      </c:barChart>
      <c:catAx>
        <c:axId val="19487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703840"/>
        <c:crosses val="autoZero"/>
        <c:auto val="1"/>
        <c:lblAlgn val="ctr"/>
        <c:lblOffset val="100"/>
        <c:noMultiLvlLbl val="0"/>
      </c:catAx>
      <c:valAx>
        <c:axId val="19487038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7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E8AD-1BC5-4DFB-81A6-CC736BACAF4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6D3A8-8380-43F8-A86A-1CAAA354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Normalized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D3A8-8380-43F8-A86A-1CAAA3544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Expert Handpicked Features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6D3A8-8380-43F8-A86A-1CAAA3544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0AEF-96E5-41BF-8110-542CF874B55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82324"/>
              </p:ext>
            </p:extLst>
          </p:nvPr>
        </p:nvGraphicFramePr>
        <p:xfrm>
          <a:off x="3209026" y="1354348"/>
          <a:ext cx="5883215" cy="361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6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432900"/>
              </p:ext>
            </p:extLst>
          </p:nvPr>
        </p:nvGraphicFramePr>
        <p:xfrm>
          <a:off x="207030" y="181156"/>
          <a:ext cx="11714675" cy="184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126247"/>
              </p:ext>
            </p:extLst>
          </p:nvPr>
        </p:nvGraphicFramePr>
        <p:xfrm>
          <a:off x="207030" y="2286000"/>
          <a:ext cx="11714675" cy="187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948863"/>
              </p:ext>
            </p:extLst>
          </p:nvPr>
        </p:nvGraphicFramePr>
        <p:xfrm>
          <a:off x="207030" y="4416724"/>
          <a:ext cx="11714675" cy="206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38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330904"/>
              </p:ext>
            </p:extLst>
          </p:nvPr>
        </p:nvGraphicFramePr>
        <p:xfrm>
          <a:off x="285856" y="235345"/>
          <a:ext cx="11620288" cy="179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693050"/>
              </p:ext>
            </p:extLst>
          </p:nvPr>
        </p:nvGraphicFramePr>
        <p:xfrm>
          <a:off x="285856" y="2260121"/>
          <a:ext cx="11549586" cy="200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9412"/>
              </p:ext>
            </p:extLst>
          </p:nvPr>
        </p:nvGraphicFramePr>
        <p:xfrm>
          <a:off x="285856" y="4502988"/>
          <a:ext cx="11620288" cy="2216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870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604281"/>
              </p:ext>
            </p:extLst>
          </p:nvPr>
        </p:nvGraphicFramePr>
        <p:xfrm>
          <a:off x="192024" y="256032"/>
          <a:ext cx="3849624" cy="6389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461950"/>
              </p:ext>
            </p:extLst>
          </p:nvPr>
        </p:nvGraphicFramePr>
        <p:xfrm>
          <a:off x="4182879" y="256032"/>
          <a:ext cx="3859769" cy="6389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770693"/>
              </p:ext>
            </p:extLst>
          </p:nvPr>
        </p:nvGraphicFramePr>
        <p:xfrm>
          <a:off x="8183880" y="256032"/>
          <a:ext cx="3754753" cy="6389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36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97109"/>
              </p:ext>
            </p:extLst>
          </p:nvPr>
        </p:nvGraphicFramePr>
        <p:xfrm>
          <a:off x="137160" y="128016"/>
          <a:ext cx="3649837" cy="654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460551"/>
              </p:ext>
            </p:extLst>
          </p:nvPr>
        </p:nvGraphicFramePr>
        <p:xfrm>
          <a:off x="4030482" y="128016"/>
          <a:ext cx="3854062" cy="654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323270"/>
              </p:ext>
            </p:extLst>
          </p:nvPr>
        </p:nvGraphicFramePr>
        <p:xfrm>
          <a:off x="8060180" y="128016"/>
          <a:ext cx="3827021" cy="654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0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666485"/>
              </p:ext>
            </p:extLst>
          </p:nvPr>
        </p:nvGraphicFramePr>
        <p:xfrm>
          <a:off x="207029" y="491707"/>
          <a:ext cx="11714675" cy="1846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420421"/>
              </p:ext>
            </p:extLst>
          </p:nvPr>
        </p:nvGraphicFramePr>
        <p:xfrm>
          <a:off x="207029" y="2393830"/>
          <a:ext cx="11714675" cy="1871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969647"/>
              </p:ext>
            </p:extLst>
          </p:nvPr>
        </p:nvGraphicFramePr>
        <p:xfrm>
          <a:off x="207030" y="4416724"/>
          <a:ext cx="11714675" cy="206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384786" y="129455"/>
            <a:ext cx="7702190" cy="293240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Normalized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36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6996"/>
              </p:ext>
            </p:extLst>
          </p:nvPr>
        </p:nvGraphicFramePr>
        <p:xfrm>
          <a:off x="250505" y="629729"/>
          <a:ext cx="11620288" cy="189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510717"/>
              </p:ext>
            </p:extLst>
          </p:nvPr>
        </p:nvGraphicFramePr>
        <p:xfrm>
          <a:off x="285856" y="2555792"/>
          <a:ext cx="11549586" cy="2009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080399"/>
              </p:ext>
            </p:extLst>
          </p:nvPr>
        </p:nvGraphicFramePr>
        <p:xfrm>
          <a:off x="285856" y="4675518"/>
          <a:ext cx="11620288" cy="204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384786" y="129454"/>
            <a:ext cx="7702190" cy="5658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/>
              <a:t>Expert Handpicked Features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4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820327"/>
              </p:ext>
            </p:extLst>
          </p:nvPr>
        </p:nvGraphicFramePr>
        <p:xfrm>
          <a:off x="203866" y="258792"/>
          <a:ext cx="11864483" cy="200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176822"/>
              </p:ext>
            </p:extLst>
          </p:nvPr>
        </p:nvGraphicFramePr>
        <p:xfrm>
          <a:off x="203866" y="2706717"/>
          <a:ext cx="11864483" cy="200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Normalized Dataset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622463"/>
              </p:ext>
            </p:extLst>
          </p:nvPr>
        </p:nvGraphicFramePr>
        <p:xfrm>
          <a:off x="0" y="504825"/>
          <a:ext cx="4029075" cy="614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622614"/>
              </p:ext>
            </p:extLst>
          </p:nvPr>
        </p:nvGraphicFramePr>
        <p:xfrm>
          <a:off x="4190999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7806"/>
              </p:ext>
            </p:extLst>
          </p:nvPr>
        </p:nvGraphicFramePr>
        <p:xfrm>
          <a:off x="8145778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1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167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Normalized Dataset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Malu</dc:creator>
  <cp:lastModifiedBy>Ghanshyam Malu</cp:lastModifiedBy>
  <cp:revision>49</cp:revision>
  <dcterms:created xsi:type="dcterms:W3CDTF">2015-12-01T01:45:17Z</dcterms:created>
  <dcterms:modified xsi:type="dcterms:W3CDTF">2015-12-02T03:21:07Z</dcterms:modified>
</cp:coreProperties>
</file>