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9" r:id="rId4"/>
    <p:sldId id="260" r:id="rId5"/>
    <p:sldId id="258" r:id="rId6"/>
    <p:sldId id="262" r:id="rId7"/>
    <p:sldId id="263"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4D8707-808B-4384-B9DB-BF292FB8DD56}" v="1" dt="2023-02-26T17:51:38.7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IYESI SUNDAY" userId="288c33b4a89e8a21" providerId="LiveId" clId="{0E4D8707-808B-4384-B9DB-BF292FB8DD56}"/>
    <pc:docChg chg="custSel modSld">
      <pc:chgData name="AKIYESI SUNDAY" userId="288c33b4a89e8a21" providerId="LiveId" clId="{0E4D8707-808B-4384-B9DB-BF292FB8DD56}" dt="2023-02-26T17:54:36.162" v="250" actId="20577"/>
      <pc:docMkLst>
        <pc:docMk/>
      </pc:docMkLst>
      <pc:sldChg chg="addSp modSp mod">
        <pc:chgData name="AKIYESI SUNDAY" userId="288c33b4a89e8a21" providerId="LiveId" clId="{0E4D8707-808B-4384-B9DB-BF292FB8DD56}" dt="2023-02-26T17:54:36.162" v="250" actId="20577"/>
        <pc:sldMkLst>
          <pc:docMk/>
          <pc:sldMk cId="3221059471" sldId="262"/>
        </pc:sldMkLst>
        <pc:spChg chg="add mod">
          <ac:chgData name="AKIYESI SUNDAY" userId="288c33b4a89e8a21" providerId="LiveId" clId="{0E4D8707-808B-4384-B9DB-BF292FB8DD56}" dt="2023-02-26T17:54:36.162" v="250" actId="20577"/>
          <ac:spMkLst>
            <pc:docMk/>
            <pc:sldMk cId="3221059471" sldId="262"/>
            <ac:spMk id="3" creationId="{0AF578F8-F7A3-AAED-6F7D-27D485C21EA7}"/>
          </ac:spMkLst>
        </pc:spChg>
      </pc:sldChg>
    </pc:docChg>
  </pc:docChgLst>
  <pc:docChgLst>
    <pc:chgData name="Deepika Mehanti" userId="462f0283decec8b2" providerId="LiveId" clId="{7E99CA33-F6CF-41E7-B911-21C8FD32003F}"/>
    <pc:docChg chg="custSel modSld">
      <pc:chgData name="Deepika Mehanti" userId="462f0283decec8b2" providerId="LiveId" clId="{7E99CA33-F6CF-41E7-B911-21C8FD32003F}" dt="2023-02-23T22:25:19.537" v="215" actId="33524"/>
      <pc:docMkLst>
        <pc:docMk/>
      </pc:docMkLst>
      <pc:sldChg chg="modSp mod">
        <pc:chgData name="Deepika Mehanti" userId="462f0283decec8b2" providerId="LiveId" clId="{7E99CA33-F6CF-41E7-B911-21C8FD32003F}" dt="2023-02-23T22:24:38.237" v="207" actId="20577"/>
        <pc:sldMkLst>
          <pc:docMk/>
          <pc:sldMk cId="23361079" sldId="256"/>
        </pc:sldMkLst>
        <pc:spChg chg="mod">
          <ac:chgData name="Deepika Mehanti" userId="462f0283decec8b2" providerId="LiveId" clId="{7E99CA33-F6CF-41E7-B911-21C8FD32003F}" dt="2023-02-23T22:24:15.710" v="191" actId="1076"/>
          <ac:spMkLst>
            <pc:docMk/>
            <pc:sldMk cId="23361079" sldId="256"/>
            <ac:spMk id="2" creationId="{12732AF0-7B33-3C0B-8C9F-9C29F838F738}"/>
          </ac:spMkLst>
        </pc:spChg>
        <pc:spChg chg="mod">
          <ac:chgData name="Deepika Mehanti" userId="462f0283decec8b2" providerId="LiveId" clId="{7E99CA33-F6CF-41E7-B911-21C8FD32003F}" dt="2023-02-23T22:24:38.237" v="207" actId="20577"/>
          <ac:spMkLst>
            <pc:docMk/>
            <pc:sldMk cId="23361079" sldId="256"/>
            <ac:spMk id="3" creationId="{3CEDE4FB-0822-A336-7D82-EBAEE87DDE14}"/>
          </ac:spMkLst>
        </pc:spChg>
        <pc:picChg chg="mod">
          <ac:chgData name="Deepika Mehanti" userId="462f0283decec8b2" providerId="LiveId" clId="{7E99CA33-F6CF-41E7-B911-21C8FD32003F}" dt="2023-02-23T22:24:10.633" v="189" actId="1076"/>
          <ac:picMkLst>
            <pc:docMk/>
            <pc:sldMk cId="23361079" sldId="256"/>
            <ac:picMk id="4" creationId="{03F51375-19D7-03C1-163F-DB2FD1BE977A}"/>
          </ac:picMkLst>
        </pc:picChg>
      </pc:sldChg>
      <pc:sldChg chg="modSp mod">
        <pc:chgData name="Deepika Mehanti" userId="462f0283decec8b2" providerId="LiveId" clId="{7E99CA33-F6CF-41E7-B911-21C8FD32003F}" dt="2023-02-23T22:19:30.085" v="170" actId="1076"/>
        <pc:sldMkLst>
          <pc:docMk/>
          <pc:sldMk cId="2154362103" sldId="257"/>
        </pc:sldMkLst>
        <pc:spChg chg="mod">
          <ac:chgData name="Deepika Mehanti" userId="462f0283decec8b2" providerId="LiveId" clId="{7E99CA33-F6CF-41E7-B911-21C8FD32003F}" dt="2023-02-23T22:19:30.085" v="170" actId="1076"/>
          <ac:spMkLst>
            <pc:docMk/>
            <pc:sldMk cId="2154362103" sldId="257"/>
            <ac:spMk id="2" creationId="{6EEA9B13-F57A-9F98-5A49-C74C1E40B3ED}"/>
          </ac:spMkLst>
        </pc:spChg>
        <pc:picChg chg="mod">
          <ac:chgData name="Deepika Mehanti" userId="462f0283decec8b2" providerId="LiveId" clId="{7E99CA33-F6CF-41E7-B911-21C8FD32003F}" dt="2023-02-23T21:58:16.803" v="3" actId="1076"/>
          <ac:picMkLst>
            <pc:docMk/>
            <pc:sldMk cId="2154362103" sldId="257"/>
            <ac:picMk id="1028" creationId="{8AB42B64-99D6-B536-4DB7-17E741A3A62F}"/>
          </ac:picMkLst>
        </pc:picChg>
      </pc:sldChg>
      <pc:sldChg chg="addSp delSp modSp mod">
        <pc:chgData name="Deepika Mehanti" userId="462f0283decec8b2" providerId="LiveId" clId="{7E99CA33-F6CF-41E7-B911-21C8FD32003F}" dt="2023-02-23T22:25:19.537" v="215" actId="33524"/>
        <pc:sldMkLst>
          <pc:docMk/>
          <pc:sldMk cId="4148728302" sldId="260"/>
        </pc:sldMkLst>
        <pc:spChg chg="mod">
          <ac:chgData name="Deepika Mehanti" userId="462f0283decec8b2" providerId="LiveId" clId="{7E99CA33-F6CF-41E7-B911-21C8FD32003F}" dt="2023-02-23T22:09:54.283" v="4" actId="20577"/>
          <ac:spMkLst>
            <pc:docMk/>
            <pc:sldMk cId="4148728302" sldId="260"/>
            <ac:spMk id="2" creationId="{3DDA7230-5BE3-CE26-48AA-67094641C5DA}"/>
          </ac:spMkLst>
        </pc:spChg>
        <pc:spChg chg="mod">
          <ac:chgData name="Deepika Mehanti" userId="462f0283decec8b2" providerId="LiveId" clId="{7E99CA33-F6CF-41E7-B911-21C8FD32003F}" dt="2023-02-23T22:25:09.827" v="212" actId="1076"/>
          <ac:spMkLst>
            <pc:docMk/>
            <pc:sldMk cId="4148728302" sldId="260"/>
            <ac:spMk id="4" creationId="{BA1C736E-05CF-6BBD-0B78-95AA57AA8262}"/>
          </ac:spMkLst>
        </pc:spChg>
        <pc:spChg chg="add mod">
          <ac:chgData name="Deepika Mehanti" userId="462f0283decec8b2" providerId="LiveId" clId="{7E99CA33-F6CF-41E7-B911-21C8FD32003F}" dt="2023-02-23T22:25:19.537" v="215" actId="33524"/>
          <ac:spMkLst>
            <pc:docMk/>
            <pc:sldMk cId="4148728302" sldId="260"/>
            <ac:spMk id="5" creationId="{E72D853B-DDFE-0854-AE92-1E2EAD99D5FF}"/>
          </ac:spMkLst>
        </pc:spChg>
        <pc:spChg chg="add mod">
          <ac:chgData name="Deepika Mehanti" userId="462f0283decec8b2" providerId="LiveId" clId="{7E99CA33-F6CF-41E7-B911-21C8FD32003F}" dt="2023-02-23T22:25:01.606" v="210" actId="1076"/>
          <ac:spMkLst>
            <pc:docMk/>
            <pc:sldMk cId="4148728302" sldId="260"/>
            <ac:spMk id="6" creationId="{04F1EB31-D443-27CD-54A0-158BE403F0F0}"/>
          </ac:spMkLst>
        </pc:spChg>
        <pc:graphicFrameChg chg="add del mod">
          <ac:chgData name="Deepika Mehanti" userId="462f0283decec8b2" providerId="LiveId" clId="{7E99CA33-F6CF-41E7-B911-21C8FD32003F}" dt="2023-02-23T22:10:29.087" v="7" actId="478"/>
          <ac:graphicFrameMkLst>
            <pc:docMk/>
            <pc:sldMk cId="4148728302" sldId="260"/>
            <ac:graphicFrameMk id="3" creationId="{2A3FE336-068F-F70E-5003-46B94F5DCB2B}"/>
          </ac:graphicFrameMkLst>
        </pc:graphicFrameChg>
        <pc:picChg chg="add mod">
          <ac:chgData name="Deepika Mehanti" userId="462f0283decec8b2" providerId="LiveId" clId="{7E99CA33-F6CF-41E7-B911-21C8FD32003F}" dt="2023-02-23T22:21:40.404" v="177" actId="1076"/>
          <ac:picMkLst>
            <pc:docMk/>
            <pc:sldMk cId="4148728302" sldId="260"/>
            <ac:picMk id="1026" creationId="{1F51913D-4470-99D2-DB8A-BC0D03E5FF64}"/>
          </ac:picMkLst>
        </pc:picChg>
        <pc:picChg chg="add mod">
          <ac:chgData name="Deepika Mehanti" userId="462f0283decec8b2" providerId="LiveId" clId="{7E99CA33-F6CF-41E7-B911-21C8FD32003F}" dt="2023-02-23T22:21:41.674" v="178" actId="1076"/>
          <ac:picMkLst>
            <pc:docMk/>
            <pc:sldMk cId="4148728302" sldId="260"/>
            <ac:picMk id="1028" creationId="{5530DB6E-924F-FC2C-F76A-2D27D5CBF28E}"/>
          </ac:picMkLst>
        </pc:picChg>
        <pc:picChg chg="del">
          <ac:chgData name="Deepika Mehanti" userId="462f0283decec8b2" providerId="LiveId" clId="{7E99CA33-F6CF-41E7-B911-21C8FD32003F}" dt="2023-02-23T22:10:32.507" v="8" actId="478"/>
          <ac:picMkLst>
            <pc:docMk/>
            <pc:sldMk cId="4148728302" sldId="260"/>
            <ac:picMk id="2050" creationId="{CA466ADF-F59B-F761-ADC4-A457FAA41DF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EA0C0817-A112-4847-8014-A94B7D2A4EA3}" type="datetime1">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77330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34F40B7-36AB-4376-BE14-EF7004D79BB9}" type="datetime1">
              <a:rPr lang="en-US" smtClean="0"/>
              <a:t>2/26/2023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884485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F87CAB8-DCAE-46A5-AADA-B3FAD11A54E0}" type="datetime1">
              <a:rPr lang="en-US" smtClean="0"/>
              <a:t>2/26/2023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370337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32B432-ACDA-4023-A761-2BAB76577B62}" type="datetime1">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82540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801450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69186D26-FA5F-4637-B602-B7C2DC34CFD4}" type="datetime1">
              <a:rPr lang="en-US" smtClean="0"/>
              <a:t>2/26/2023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46956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p:cNvSpPr>
            <a:spLocks noGrp="1"/>
          </p:cNvSpPr>
          <p:nvPr>
            <p:ph type="dt" sz="half" idx="10"/>
          </p:nvPr>
        </p:nvSpPr>
        <p:spPr/>
        <p:txBody>
          <a:bodyPr/>
          <a:lstStyle/>
          <a:p>
            <a:fld id="{8A7F15D8-96D1-4781-BC50-CA8A088B2FE4}" type="datetime1">
              <a:rPr lang="en-US" smtClean="0"/>
              <a:t>2/26/2023</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167876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2" name="Date Placeholder 1"/>
          <p:cNvSpPr>
            <a:spLocks noGrp="1"/>
          </p:cNvSpPr>
          <p:nvPr>
            <p:ph type="dt" sz="half" idx="10"/>
          </p:nvPr>
        </p:nvSpPr>
        <p:spPr/>
        <p:txBody>
          <a:bodyPr/>
          <a:lstStyle/>
          <a:p>
            <a:fld id="{F9A96C99-B8F8-4528-BD05-0E16E943DC09}" type="datetime1">
              <a:rPr lang="en-US" smtClean="0"/>
              <a:t>2/26/2023</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729183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3636942-C211-4B28-8DBD-C953E00AF71B}" type="datetime1">
              <a:rPr lang="en-US" smtClean="0"/>
              <a:t>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51297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7E8D12A6-918A-48BD-8CB9-CA713993B0EA}" type="datetime1">
              <a:rPr lang="en-US" smtClean="0"/>
              <a:t>2/26/2023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850719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E778CE86-875F-4587-BCF6-FA054AFC0D53}" type="datetime1">
              <a:rPr lang="en-US" smtClean="0"/>
              <a:pPr/>
              <a:t>2/26/2023</a:t>
            </a:fld>
            <a:endParaRPr lang="en-US"/>
          </a:p>
        </p:txBody>
      </p:sp>
      <p:sp>
        <p:nvSpPr>
          <p:cNvPr id="9" name="Footer Placeholder 8"/>
          <p:cNvSpPr>
            <a:spLocks noGrp="1"/>
          </p:cNvSpPr>
          <p:nvPr>
            <p:ph type="ftr" sz="quarter" idx="11"/>
          </p:nvPr>
        </p:nvSpPr>
        <p:spPr>
          <a:xfrm>
            <a:off x="3499101" y="6356350"/>
            <a:ext cx="5911517" cy="365125"/>
          </a:xfrm>
        </p:spPr>
        <p:txBody>
          <a:bodyPr/>
          <a:lstStyle/>
          <a:p>
            <a:pPr algn="l"/>
            <a:endParaRPr lang="en-US"/>
          </a:p>
        </p:txBody>
      </p:sp>
      <p:sp>
        <p:nvSpPr>
          <p:cNvPr id="10" name="Slide Number Placeholder 9"/>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128141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F6FA2B21-3FCD-4721-B95C-427943F61125}" type="datetime1">
              <a:rPr lang="en-US" smtClean="0"/>
              <a:t>2/26/2023</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19745175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hyperlink" Target="https://api.weather.gc.ca/openapi?f=html3" TargetMode="External"/><Relationship Id="rId7" Type="http://schemas.openxmlformats.org/officeDocument/2006/relationships/image" Target="../media/image4.jpeg"/><Relationship Id="rId2" Type="http://schemas.openxmlformats.org/officeDocument/2006/relationships/hyperlink" Target="https://worldpopulationreview.com/countries/cities/canada" TargetMode="Externa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hyperlink" Target="https://en.wikipedia.org/wiki/Temperature_in_Canada" TargetMode="External"/><Relationship Id="rId4" Type="http://schemas.openxmlformats.org/officeDocument/2006/relationships/hyperlink" Target="https://www.canada.ca/en/environment-climate-change/services/weather-general-tools-resources/how-we-use-observation-site/understanding-current-conditions-on-website.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file:///C:\Users\deepi\OneDrive\Desktop\Challange_files\Project_3_team_10\project%203%20me\index.html" TargetMode="External"/><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BC512124-0D13-4ED9-80B7-52AE15B6B4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3F51375-19D7-03C1-163F-DB2FD1BE977A}"/>
              </a:ext>
            </a:extLst>
          </p:cNvPr>
          <p:cNvPicPr>
            <a:picLocks noChangeAspect="1"/>
          </p:cNvPicPr>
          <p:nvPr/>
        </p:nvPicPr>
        <p:blipFill rotWithShape="1">
          <a:blip r:embed="rId2">
            <a:alphaModFix amt="35000"/>
          </a:blip>
          <a:srcRect t="21682" b="16842"/>
          <a:stretch/>
        </p:blipFill>
        <p:spPr>
          <a:xfrm>
            <a:off x="-178514" y="-310382"/>
            <a:ext cx="12191980" cy="6857990"/>
          </a:xfrm>
          <a:prstGeom prst="rect">
            <a:avLst/>
          </a:prstGeom>
        </p:spPr>
      </p:pic>
      <p:sp>
        <p:nvSpPr>
          <p:cNvPr id="2" name="Title 1">
            <a:extLst>
              <a:ext uri="{FF2B5EF4-FFF2-40B4-BE49-F238E27FC236}">
                <a16:creationId xmlns:a16="http://schemas.microsoft.com/office/drawing/2014/main" id="{12732AF0-7B33-3C0B-8C9F-9C29F838F738}"/>
              </a:ext>
            </a:extLst>
          </p:cNvPr>
          <p:cNvSpPr>
            <a:spLocks noGrp="1"/>
          </p:cNvSpPr>
          <p:nvPr>
            <p:ph type="ctrTitle"/>
          </p:nvPr>
        </p:nvSpPr>
        <p:spPr>
          <a:xfrm>
            <a:off x="1100015" y="1342238"/>
            <a:ext cx="9055227" cy="2649411"/>
          </a:xfrm>
        </p:spPr>
        <p:txBody>
          <a:bodyPr>
            <a:normAutofit/>
          </a:bodyPr>
          <a:lstStyle/>
          <a:p>
            <a:r>
              <a:rPr lang="en-US" sz="8800" b="1" dirty="0">
                <a:ln w="15875">
                  <a:solidFill>
                    <a:srgbClr val="FFFFFF"/>
                  </a:solidFill>
                </a:ln>
                <a:noFill/>
              </a:rPr>
              <a:t>Weather Check- Canada</a:t>
            </a:r>
            <a:endParaRPr lang="en-CA" sz="8800" b="1" dirty="0">
              <a:ln w="15875">
                <a:solidFill>
                  <a:srgbClr val="FFFFFF"/>
                </a:solidFill>
              </a:ln>
              <a:noFill/>
            </a:endParaRPr>
          </a:p>
        </p:txBody>
      </p:sp>
      <p:sp>
        <p:nvSpPr>
          <p:cNvPr id="3" name="Subtitle 2">
            <a:extLst>
              <a:ext uri="{FF2B5EF4-FFF2-40B4-BE49-F238E27FC236}">
                <a16:creationId xmlns:a16="http://schemas.microsoft.com/office/drawing/2014/main" id="{3CEDE4FB-0822-A336-7D82-EBAEE87DDE14}"/>
              </a:ext>
            </a:extLst>
          </p:cNvPr>
          <p:cNvSpPr>
            <a:spLocks noGrp="1"/>
          </p:cNvSpPr>
          <p:nvPr>
            <p:ph type="subTitle" idx="1"/>
          </p:nvPr>
        </p:nvSpPr>
        <p:spPr>
          <a:xfrm>
            <a:off x="1100015" y="4670246"/>
            <a:ext cx="7315200" cy="1419658"/>
          </a:xfrm>
        </p:spPr>
        <p:txBody>
          <a:bodyPr>
            <a:normAutofit/>
          </a:bodyPr>
          <a:lstStyle/>
          <a:p>
            <a:pPr>
              <a:spcAft>
                <a:spcPts val="600"/>
              </a:spcAft>
            </a:pPr>
            <a:r>
              <a:rPr lang="en-US" sz="2600" dirty="0">
                <a:solidFill>
                  <a:schemeClr val="tx1"/>
                </a:solidFill>
              </a:rPr>
              <a:t>Team -10,Project-3</a:t>
            </a:r>
          </a:p>
          <a:p>
            <a:pPr>
              <a:spcAft>
                <a:spcPts val="600"/>
              </a:spcAft>
            </a:pPr>
            <a:r>
              <a:rPr lang="en-CA" sz="2600" dirty="0" err="1">
                <a:solidFill>
                  <a:schemeClr val="tx1"/>
                </a:solidFill>
              </a:rPr>
              <a:t>Sambulo</a:t>
            </a:r>
            <a:r>
              <a:rPr lang="en-CA" sz="2600" dirty="0">
                <a:solidFill>
                  <a:schemeClr val="tx1"/>
                </a:solidFill>
              </a:rPr>
              <a:t> </a:t>
            </a:r>
            <a:r>
              <a:rPr lang="en-CA" sz="2600" dirty="0" err="1">
                <a:solidFill>
                  <a:schemeClr val="tx1"/>
                </a:solidFill>
              </a:rPr>
              <a:t>Malumisa</a:t>
            </a:r>
            <a:r>
              <a:rPr lang="en-CA" sz="2600" dirty="0">
                <a:solidFill>
                  <a:schemeClr val="tx1"/>
                </a:solidFill>
              </a:rPr>
              <a:t>, Sunday </a:t>
            </a:r>
            <a:r>
              <a:rPr lang="en-CA" sz="2600" dirty="0" err="1">
                <a:solidFill>
                  <a:schemeClr val="tx1"/>
                </a:solidFill>
              </a:rPr>
              <a:t>Akiyesi</a:t>
            </a:r>
            <a:r>
              <a:rPr lang="en-CA" sz="2600" dirty="0">
                <a:solidFill>
                  <a:schemeClr val="tx1"/>
                </a:solidFill>
              </a:rPr>
              <a:t>, </a:t>
            </a:r>
            <a:r>
              <a:rPr lang="en-CA" sz="2600" dirty="0" err="1">
                <a:solidFill>
                  <a:schemeClr val="tx1"/>
                </a:solidFill>
              </a:rPr>
              <a:t>Yalda</a:t>
            </a:r>
            <a:r>
              <a:rPr lang="en-CA" sz="2600" dirty="0">
                <a:solidFill>
                  <a:schemeClr val="tx1"/>
                </a:solidFill>
              </a:rPr>
              <a:t> Alemi And Deepika Mehanti</a:t>
            </a:r>
          </a:p>
        </p:txBody>
      </p:sp>
      <p:sp>
        <p:nvSpPr>
          <p:cNvPr id="16" name="Rectangle 10">
            <a:extLst>
              <a:ext uri="{FF2B5EF4-FFF2-40B4-BE49-F238E27FC236}">
                <a16:creationId xmlns:a16="http://schemas.microsoft.com/office/drawing/2014/main" id="{D4ABACDC-BD54-40F3-9047-8298C77C2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2">
            <a:extLst>
              <a:ext uri="{FF2B5EF4-FFF2-40B4-BE49-F238E27FC236}">
                <a16:creationId xmlns:a16="http://schemas.microsoft.com/office/drawing/2014/main" id="{B76CB7CA-05C2-4EE8-A97F-B5F3A4F89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1442"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36107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6" name="Rectangle 1056">
            <a:extLst>
              <a:ext uri="{FF2B5EF4-FFF2-40B4-BE49-F238E27FC236}">
                <a16:creationId xmlns:a16="http://schemas.microsoft.com/office/drawing/2014/main" id="{17115F77-2FAE-4CA7-9A7F-10D5F2C8F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67" name="Rectangle 1058">
            <a:extLst>
              <a:ext uri="{FF2B5EF4-FFF2-40B4-BE49-F238E27FC236}">
                <a16:creationId xmlns:a16="http://schemas.microsoft.com/office/drawing/2014/main" id="{5CD4C046-A04C-46CC-AFA3-6B0621F62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068" name="Rectangle 1060">
            <a:extLst>
              <a:ext uri="{FF2B5EF4-FFF2-40B4-BE49-F238E27FC236}">
                <a16:creationId xmlns:a16="http://schemas.microsoft.com/office/drawing/2014/main" id="{9FDD9264-A478-4B82-A891-2BEA8BF9F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The Polar Vortex Hitting Russia With The 'Coldest Air On Earth' Is Coming  For Canada Next - Narcity">
            <a:extLst>
              <a:ext uri="{FF2B5EF4-FFF2-40B4-BE49-F238E27FC236}">
                <a16:creationId xmlns:a16="http://schemas.microsoft.com/office/drawing/2014/main" id="{8AB42B64-99D6-B536-4DB7-17E741A3A62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8808" b="9090"/>
          <a:stretch/>
        </p:blipFill>
        <p:spPr bwMode="auto">
          <a:xfrm>
            <a:off x="10980" y="-938139"/>
            <a:ext cx="12188932" cy="7997474"/>
          </a:xfrm>
          <a:prstGeom prst="rect">
            <a:avLst/>
          </a:prstGeom>
          <a:noFill/>
          <a:extLst>
            <a:ext uri="{909E8E84-426E-40DD-AFC4-6F175D3DCCD1}">
              <a14:hiddenFill xmlns:a14="http://schemas.microsoft.com/office/drawing/2010/main">
                <a:solidFill>
                  <a:srgbClr val="FFFFFF"/>
                </a:solidFill>
              </a14:hiddenFill>
            </a:ext>
          </a:extLst>
        </p:spPr>
      </p:pic>
      <p:sp>
        <p:nvSpPr>
          <p:cNvPr id="1069" name="Rectangle 1062">
            <a:extLst>
              <a:ext uri="{FF2B5EF4-FFF2-40B4-BE49-F238E27FC236}">
                <a16:creationId xmlns:a16="http://schemas.microsoft.com/office/drawing/2014/main" id="{C4D755E9-CEF5-43A7-A514-4664F25F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EEA9B13-F57A-9F98-5A49-C74C1E40B3ED}"/>
              </a:ext>
            </a:extLst>
          </p:cNvPr>
          <p:cNvSpPr>
            <a:spLocks noGrp="1"/>
          </p:cNvSpPr>
          <p:nvPr>
            <p:ph type="title"/>
          </p:nvPr>
        </p:nvSpPr>
        <p:spPr>
          <a:xfrm>
            <a:off x="478580" y="2834640"/>
            <a:ext cx="3685070" cy="3255264"/>
          </a:xfrm>
        </p:spPr>
        <p:txBody>
          <a:bodyPr vert="horz" lIns="91440" tIns="45720" rIns="91440" bIns="45720" rtlCol="0" anchor="b">
            <a:normAutofit fontScale="90000"/>
          </a:bodyPr>
          <a:lstStyle/>
          <a:p>
            <a:r>
              <a:rPr lang="en-US" sz="2400" spc="-100" dirty="0"/>
              <a:t>What are we observing with Canada Weather check ?</a:t>
            </a:r>
            <a:br>
              <a:rPr lang="en-US" sz="2400" spc="-100" dirty="0"/>
            </a:br>
            <a:br>
              <a:rPr lang="en-US" sz="2400" spc="-100" dirty="0"/>
            </a:br>
            <a:r>
              <a:rPr lang="en-US" sz="2400" spc="-100" dirty="0"/>
              <a:t>1. Different cities of Canada with their temperature, pressure, humidity, rainfall Pressure, wind etc. </a:t>
            </a:r>
            <a:br>
              <a:rPr lang="en-US" sz="2400" spc="-100" dirty="0"/>
            </a:br>
            <a:br>
              <a:rPr lang="en-US" sz="2400" spc="-100" dirty="0"/>
            </a:br>
            <a:r>
              <a:rPr lang="en-US" sz="2400" spc="-100" dirty="0"/>
              <a:t>2. </a:t>
            </a:r>
            <a:br>
              <a:rPr lang="en-US" sz="2400" spc="-100" dirty="0"/>
            </a:br>
            <a:br>
              <a:rPr lang="en-US" sz="2400" spc="-100" dirty="0"/>
            </a:br>
            <a:r>
              <a:rPr lang="en-US" sz="2400" spc="-100" dirty="0"/>
              <a:t>3</a:t>
            </a:r>
            <a:br>
              <a:rPr lang="en-US" sz="2400" spc="-100" dirty="0"/>
            </a:br>
            <a:br>
              <a:rPr lang="en-US" sz="2400" spc="-100" dirty="0"/>
            </a:br>
            <a:r>
              <a:rPr lang="en-US" sz="2400" spc="-100" dirty="0"/>
              <a:t>4. </a:t>
            </a:r>
            <a:br>
              <a:rPr lang="en-US" sz="2400" spc="-100" dirty="0"/>
            </a:br>
            <a:br>
              <a:rPr lang="en-US" sz="1400" spc="-100" dirty="0"/>
            </a:br>
            <a:br>
              <a:rPr lang="en-US" sz="1400" spc="-100" dirty="0"/>
            </a:br>
            <a:br>
              <a:rPr lang="en-US" sz="1400" spc="-100" dirty="0"/>
            </a:br>
            <a:br>
              <a:rPr lang="en-US" sz="1400" spc="-100" dirty="0"/>
            </a:br>
            <a:endParaRPr lang="en-US" sz="1400" spc="-100" dirty="0"/>
          </a:p>
        </p:txBody>
      </p:sp>
      <p:sp>
        <p:nvSpPr>
          <p:cNvPr id="1065" name="Rectangle 1064">
            <a:extLst>
              <a:ext uri="{FF2B5EF4-FFF2-40B4-BE49-F238E27FC236}">
                <a16:creationId xmlns:a16="http://schemas.microsoft.com/office/drawing/2014/main" id="{2BF879CD-ED15-450F-B829-699C694D2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54362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3" name="Rectangle 3082">
            <a:extLst>
              <a:ext uri="{FF2B5EF4-FFF2-40B4-BE49-F238E27FC236}">
                <a16:creationId xmlns:a16="http://schemas.microsoft.com/office/drawing/2014/main" id="{BBED7469-0D10-44CB-A4C2-C1124B3CA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85" name="Rectangle 3084">
            <a:extLst>
              <a:ext uri="{FF2B5EF4-FFF2-40B4-BE49-F238E27FC236}">
                <a16:creationId xmlns:a16="http://schemas.microsoft.com/office/drawing/2014/main" id="{F4351E00-23D4-4170-AACC-F27A1EE3FF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087" name="Rectangle 3086">
            <a:extLst>
              <a:ext uri="{FF2B5EF4-FFF2-40B4-BE49-F238E27FC236}">
                <a16:creationId xmlns:a16="http://schemas.microsoft.com/office/drawing/2014/main" id="{EA992460-7FA3-40FE-A958-BCD1981B9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9" name="Rectangle 3088">
            <a:extLst>
              <a:ext uri="{FF2B5EF4-FFF2-40B4-BE49-F238E27FC236}">
                <a16:creationId xmlns:a16="http://schemas.microsoft.com/office/drawing/2014/main" id="{ADF57D5B-380D-48E9-8DAD-DD500FE80A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DA0329D-2F91-8603-D941-78006793EDFA}"/>
              </a:ext>
            </a:extLst>
          </p:cNvPr>
          <p:cNvSpPr>
            <a:spLocks noGrp="1"/>
          </p:cNvSpPr>
          <p:nvPr>
            <p:ph type="ctrTitle"/>
          </p:nvPr>
        </p:nvSpPr>
        <p:spPr>
          <a:xfrm>
            <a:off x="204545" y="1162992"/>
            <a:ext cx="3983632" cy="1255469"/>
          </a:xfrm>
        </p:spPr>
        <p:txBody>
          <a:bodyPr vert="horz" lIns="91440" tIns="45720" rIns="91440" bIns="45720" rtlCol="0" anchor="ctr">
            <a:normAutofit/>
          </a:bodyPr>
          <a:lstStyle/>
          <a:p>
            <a:r>
              <a:rPr lang="en-US" sz="3600" spc="-60"/>
              <a:t>Data Sources</a:t>
            </a:r>
          </a:p>
        </p:txBody>
      </p:sp>
      <p:sp>
        <p:nvSpPr>
          <p:cNvPr id="3" name="Subtitle 2">
            <a:extLst>
              <a:ext uri="{FF2B5EF4-FFF2-40B4-BE49-F238E27FC236}">
                <a16:creationId xmlns:a16="http://schemas.microsoft.com/office/drawing/2014/main" id="{2102E306-3220-8D69-7646-E17499EEEC77}"/>
              </a:ext>
            </a:extLst>
          </p:cNvPr>
          <p:cNvSpPr>
            <a:spLocks noGrp="1"/>
          </p:cNvSpPr>
          <p:nvPr>
            <p:ph type="subTitle" idx="1"/>
          </p:nvPr>
        </p:nvSpPr>
        <p:spPr>
          <a:xfrm>
            <a:off x="-18978" y="2243312"/>
            <a:ext cx="4979314" cy="3534368"/>
          </a:xfrm>
        </p:spPr>
        <p:txBody>
          <a:bodyPr vert="horz" lIns="91440" tIns="45720" rIns="91440" bIns="45720" rtlCol="0" anchor="t">
            <a:normAutofit/>
          </a:bodyPr>
          <a:lstStyle/>
          <a:p>
            <a:pPr indent="-182880">
              <a:buFont typeface="Wingdings 2" pitchFamily="18" charset="2"/>
              <a:buChar char=""/>
            </a:pPr>
            <a:r>
              <a:rPr lang="en-US" sz="1400" u="sng">
                <a:solidFill>
                  <a:srgbClr val="FFFFFF"/>
                </a:solidFill>
                <a:hlinkClick r:id="rId2">
                  <a:extLst>
                    <a:ext uri="{A12FA001-AC4F-418D-AE19-62706E023703}">
                      <ahyp:hlinkClr xmlns:ahyp="http://schemas.microsoft.com/office/drawing/2018/hyperlinkcolor" val="tx"/>
                    </a:ext>
                  </a:extLst>
                </a:hlinkClick>
              </a:rPr>
              <a:t>1. https://api.weather.gc.ca/</a:t>
            </a:r>
          </a:p>
          <a:p>
            <a:pPr indent="-182880">
              <a:buFont typeface="Wingdings 2" pitchFamily="18" charset="2"/>
              <a:buChar char=""/>
            </a:pPr>
            <a:r>
              <a:rPr lang="en-US" sz="1400" u="sng">
                <a:solidFill>
                  <a:srgbClr val="FFFFFF"/>
                </a:solidFill>
                <a:hlinkClick r:id="rId2">
                  <a:extLst>
                    <a:ext uri="{A12FA001-AC4F-418D-AE19-62706E023703}">
                      <ahyp:hlinkClr xmlns:ahyp="http://schemas.microsoft.com/office/drawing/2018/hyperlinkcolor" val="tx"/>
                    </a:ext>
                  </a:extLst>
                </a:hlinkClick>
              </a:rPr>
              <a:t>2. https://worldpopulationreview.com/countries/cities/canada</a:t>
            </a:r>
            <a:endParaRPr lang="en-US" sz="1400" u="sng">
              <a:solidFill>
                <a:srgbClr val="FFFFFF"/>
              </a:solidFill>
            </a:endParaRPr>
          </a:p>
          <a:p>
            <a:pPr indent="-182880">
              <a:buFont typeface="Wingdings 2" pitchFamily="18" charset="2"/>
              <a:buChar char=""/>
            </a:pPr>
            <a:r>
              <a:rPr lang="en-US" sz="1400" u="sng">
                <a:solidFill>
                  <a:srgbClr val="FFFFFF"/>
                </a:solidFill>
              </a:rPr>
              <a:t>3. </a:t>
            </a:r>
            <a:r>
              <a:rPr lang="en-US" sz="1400" u="sng">
                <a:solidFill>
                  <a:srgbClr val="FFFFFF"/>
                </a:solidFill>
                <a:hlinkClick r:id="rId3">
                  <a:extLst>
                    <a:ext uri="{A12FA001-AC4F-418D-AE19-62706E023703}">
                      <ahyp:hlinkClr xmlns:ahyp="http://schemas.microsoft.com/office/drawing/2018/hyperlinkcolor" val="tx"/>
                    </a:ext>
                  </a:extLst>
                </a:hlinkClick>
              </a:rPr>
              <a:t>https://api.weather.gc.ca/openapi?f=html3</a:t>
            </a:r>
            <a:endParaRPr lang="en-US" sz="1400" u="sng">
              <a:solidFill>
                <a:srgbClr val="FFFFFF"/>
              </a:solidFill>
            </a:endParaRPr>
          </a:p>
          <a:p>
            <a:pPr indent="-182880">
              <a:buFont typeface="Wingdings 2" pitchFamily="18" charset="2"/>
              <a:buChar char=""/>
            </a:pPr>
            <a:r>
              <a:rPr lang="en-US" sz="1400" u="sng">
                <a:solidFill>
                  <a:srgbClr val="FFFFFF"/>
                </a:solidFill>
              </a:rPr>
              <a:t>4. </a:t>
            </a:r>
            <a:r>
              <a:rPr lang="en-US" sz="1400" u="sng">
                <a:solidFill>
                  <a:srgbClr val="FFFFFF"/>
                </a:solidFill>
                <a:hlinkClick r:id="rId4">
                  <a:extLst>
                    <a:ext uri="{A12FA001-AC4F-418D-AE19-62706E023703}">
                      <ahyp:hlinkClr xmlns:ahyp="http://schemas.microsoft.com/office/drawing/2018/hyperlinkcolor" val="tx"/>
                    </a:ext>
                  </a:extLst>
                </a:hlinkClick>
              </a:rPr>
              <a:t>https://www.canada.ca/en/environment-climate-change/services/weather-general-tools-resources/how-we-use-observation-site/understanding-current-conditions-on-website.html</a:t>
            </a:r>
            <a:endParaRPr lang="en-US" sz="1400" u="sng">
              <a:solidFill>
                <a:srgbClr val="FFFFFF"/>
              </a:solidFill>
            </a:endParaRPr>
          </a:p>
          <a:p>
            <a:pPr indent="-182880">
              <a:buFont typeface="Wingdings 2" pitchFamily="18" charset="2"/>
              <a:buChar char=""/>
            </a:pPr>
            <a:r>
              <a:rPr lang="en-US" sz="1400" u="sng">
                <a:solidFill>
                  <a:srgbClr val="FFFFFF"/>
                </a:solidFill>
              </a:rPr>
              <a:t>5.</a:t>
            </a:r>
            <a:r>
              <a:rPr lang="en-US" sz="1400" b="0" i="0" u="sng">
                <a:solidFill>
                  <a:srgbClr val="FFFFFF"/>
                </a:solidFill>
                <a:effectLst/>
              </a:rPr>
              <a:t> </a:t>
            </a:r>
            <a:r>
              <a:rPr lang="en-US" sz="1400" b="0" i="0" u="sng">
                <a:solidFill>
                  <a:srgbClr val="FFFFFF"/>
                </a:solidFill>
                <a:effectLst/>
                <a:hlinkClick r:id="rId5">
                  <a:extLst>
                    <a:ext uri="{A12FA001-AC4F-418D-AE19-62706E023703}">
                      <ahyp:hlinkClr xmlns:ahyp="http://schemas.microsoft.com/office/drawing/2018/hyperlinkcolor" val="tx"/>
                    </a:ext>
                  </a:extLst>
                </a:hlinkClick>
              </a:rPr>
              <a:t>https://en.wikipedia.org/wiki/Temperature_in_Canada</a:t>
            </a:r>
            <a:endParaRPr lang="en-US" sz="1400" b="0" i="0" u="sng">
              <a:solidFill>
                <a:srgbClr val="FFFFFF"/>
              </a:solidFill>
              <a:effectLst/>
            </a:endParaRPr>
          </a:p>
          <a:p>
            <a:pPr indent="-182880">
              <a:buFont typeface="Wingdings 2" pitchFamily="18" charset="2"/>
              <a:buChar char=""/>
            </a:pPr>
            <a:r>
              <a:rPr lang="en-US" sz="1400" u="sng">
                <a:solidFill>
                  <a:srgbClr val="FFFFFF"/>
                </a:solidFill>
              </a:rPr>
              <a:t>6. https://www.kaggle.com/datasets/hemil26/canada-weather</a:t>
            </a:r>
            <a:endParaRPr lang="en-US" sz="1400" b="0" i="0" u="sng">
              <a:solidFill>
                <a:srgbClr val="FFFFFF"/>
              </a:solidFill>
              <a:effectLst/>
            </a:endParaRPr>
          </a:p>
          <a:p>
            <a:pPr indent="-182880">
              <a:buFont typeface="Wingdings 2" pitchFamily="18" charset="2"/>
              <a:buChar char=""/>
            </a:pPr>
            <a:endParaRPr lang="en-US" sz="1100">
              <a:solidFill>
                <a:srgbClr val="FFFFFF"/>
              </a:solidFill>
            </a:endParaRPr>
          </a:p>
        </p:txBody>
      </p:sp>
      <p:sp>
        <p:nvSpPr>
          <p:cNvPr id="3091" name="Rectangle 3090">
            <a:extLst>
              <a:ext uri="{FF2B5EF4-FFF2-40B4-BE49-F238E27FC236}">
                <a16:creationId xmlns:a16="http://schemas.microsoft.com/office/drawing/2014/main" id="{065CC8E5-7727-4F29-A17D-114AF339F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08840" y="758952"/>
            <a:ext cx="2079069" cy="2344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descr="Is Canada the coldest country in the world? Learn more about Canada's  climate – Live &amp; Learn">
            <a:extLst>
              <a:ext uri="{FF2B5EF4-FFF2-40B4-BE49-F238E27FC236}">
                <a16:creationId xmlns:a16="http://schemas.microsoft.com/office/drawing/2014/main" id="{6C78FC41-D0E6-3471-D54E-56A7BC6F05E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4127" r="50263" b="3"/>
          <a:stretch/>
        </p:blipFill>
        <p:spPr bwMode="auto">
          <a:xfrm>
            <a:off x="5137461" y="4080918"/>
            <a:ext cx="2157388" cy="2008993"/>
          </a:xfrm>
          <a:prstGeom prst="rect">
            <a:avLst/>
          </a:prstGeom>
          <a:noFill/>
          <a:extLst>
            <a:ext uri="{909E8E84-426E-40DD-AFC4-6F175D3DCCD1}">
              <a14:hiddenFill xmlns:a14="http://schemas.microsoft.com/office/drawing/2010/main">
                <a:solidFill>
                  <a:srgbClr val="FFFFFF"/>
                </a:solidFill>
              </a14:hiddenFill>
            </a:ext>
          </a:extLst>
        </p:spPr>
      </p:pic>
      <p:sp>
        <p:nvSpPr>
          <p:cNvPr id="3093" name="Rectangle 3092">
            <a:extLst>
              <a:ext uri="{FF2B5EF4-FFF2-40B4-BE49-F238E27FC236}">
                <a16:creationId xmlns:a16="http://schemas.microsoft.com/office/drawing/2014/main" id="{F125053E-1062-4FE2-974C-546DC769D9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074" name="Picture 2" descr="Environment and Climate Change Canada - Weather | Gatineau QC">
            <a:extLst>
              <a:ext uri="{FF2B5EF4-FFF2-40B4-BE49-F238E27FC236}">
                <a16:creationId xmlns:a16="http://schemas.microsoft.com/office/drawing/2014/main" id="{5B8AF1E8-98A3-C6D7-3BDF-9BB72D2B1606}"/>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3646" r="33874" b="1"/>
          <a:stretch/>
        </p:blipFill>
        <p:spPr bwMode="auto">
          <a:xfrm>
            <a:off x="7460907" y="3264090"/>
            <a:ext cx="4027002" cy="359391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anada climate ☀️ Water temperature 💧 Best time to visit">
            <a:extLst>
              <a:ext uri="{FF2B5EF4-FFF2-40B4-BE49-F238E27FC236}">
                <a16:creationId xmlns:a16="http://schemas.microsoft.com/office/drawing/2014/main" id="{823DCF80-49A9-4806-D70C-64CA5C63C7B9}"/>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6307" r="24931" b="2"/>
          <a:stretch/>
        </p:blipFill>
        <p:spPr bwMode="auto">
          <a:xfrm>
            <a:off x="5137460" y="-7"/>
            <a:ext cx="4113440" cy="3920044"/>
          </a:xfrm>
          <a:custGeom>
            <a:avLst/>
            <a:gdLst/>
            <a:ahLst/>
            <a:cxnLst/>
            <a:rect l="l" t="t" r="r" b="b"/>
            <a:pathLst>
              <a:path w="4113440" h="3920044">
                <a:moveTo>
                  <a:pt x="0" y="0"/>
                </a:moveTo>
                <a:lnTo>
                  <a:pt x="4113440" y="0"/>
                </a:lnTo>
                <a:lnTo>
                  <a:pt x="4113440" y="3103224"/>
                </a:lnTo>
                <a:lnTo>
                  <a:pt x="2157388" y="3103224"/>
                </a:lnTo>
                <a:lnTo>
                  <a:pt x="2157388" y="3920044"/>
                </a:lnTo>
                <a:lnTo>
                  <a:pt x="0" y="3920044"/>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1157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A7230-5BE3-CE26-48AA-67094641C5DA}"/>
              </a:ext>
            </a:extLst>
          </p:cNvPr>
          <p:cNvSpPr>
            <a:spLocks noGrp="1"/>
          </p:cNvSpPr>
          <p:nvPr>
            <p:ph type="title"/>
          </p:nvPr>
        </p:nvSpPr>
        <p:spPr>
          <a:xfrm>
            <a:off x="3679434" y="814257"/>
            <a:ext cx="8914935" cy="787260"/>
          </a:xfrm>
        </p:spPr>
        <p:txBody>
          <a:bodyPr>
            <a:normAutofit fontScale="90000"/>
          </a:bodyPr>
          <a:lstStyle/>
          <a:p>
            <a:br>
              <a:rPr lang="en-CA" b="1" i="0" dirty="0">
                <a:solidFill>
                  <a:srgbClr val="333333"/>
                </a:solidFill>
                <a:effectLst/>
                <a:latin typeface="Lato" panose="020F0502020204030203" pitchFamily="34" charset="0"/>
              </a:rPr>
            </a:br>
            <a:endParaRPr lang="en-CA" dirty="0"/>
          </a:p>
        </p:txBody>
      </p:sp>
      <p:sp>
        <p:nvSpPr>
          <p:cNvPr id="4" name="TextBox 3">
            <a:extLst>
              <a:ext uri="{FF2B5EF4-FFF2-40B4-BE49-F238E27FC236}">
                <a16:creationId xmlns:a16="http://schemas.microsoft.com/office/drawing/2014/main" id="{BA1C736E-05CF-6BBD-0B78-95AA57AA8262}"/>
              </a:ext>
            </a:extLst>
          </p:cNvPr>
          <p:cNvSpPr txBox="1"/>
          <p:nvPr/>
        </p:nvSpPr>
        <p:spPr>
          <a:xfrm>
            <a:off x="244509" y="3429000"/>
            <a:ext cx="2573720" cy="2800767"/>
          </a:xfrm>
          <a:prstGeom prst="rect">
            <a:avLst/>
          </a:prstGeom>
          <a:noFill/>
        </p:spPr>
        <p:txBody>
          <a:bodyPr wrap="square" rtlCol="0">
            <a:spAutoFit/>
          </a:bodyPr>
          <a:lstStyle/>
          <a:p>
            <a:pPr marL="285750" indent="-285750">
              <a:buFont typeface="Arial" panose="020B0604020202020204" pitchFamily="34" charset="0"/>
              <a:buChar char="•"/>
            </a:pPr>
            <a:r>
              <a:rPr lang="en-US" sz="1400" b="1" dirty="0">
                <a:effectLst/>
                <a:latin typeface="Lato" panose="020F0502020204030203" pitchFamily="34" charset="0"/>
              </a:rPr>
              <a:t>Temperature</a:t>
            </a:r>
            <a:endParaRPr lang="en-US" sz="1400" dirty="0">
              <a:effectLst/>
            </a:endParaRPr>
          </a:p>
          <a:p>
            <a:pPr marL="285750" indent="-285750">
              <a:buFont typeface="Arial" panose="020B0604020202020204" pitchFamily="34" charset="0"/>
              <a:buChar char="•"/>
            </a:pPr>
            <a:r>
              <a:rPr lang="en-US" sz="1400" b="1" dirty="0">
                <a:effectLst/>
                <a:latin typeface="Lato" panose="020F0502020204030203" pitchFamily="34" charset="0"/>
              </a:rPr>
              <a:t>Dewpoint</a:t>
            </a:r>
          </a:p>
          <a:p>
            <a:pPr marL="285750" indent="-285750">
              <a:buFont typeface="Arial" panose="020B0604020202020204" pitchFamily="34" charset="0"/>
              <a:buChar char="•"/>
            </a:pPr>
            <a:r>
              <a:rPr lang="en-US" sz="1400" b="1" dirty="0">
                <a:effectLst/>
                <a:latin typeface="Lato" panose="020F0502020204030203" pitchFamily="34" charset="0"/>
              </a:rPr>
              <a:t>Humidity</a:t>
            </a:r>
          </a:p>
          <a:p>
            <a:pPr marL="285750" indent="-285750">
              <a:buFont typeface="Arial" panose="020B0604020202020204" pitchFamily="34" charset="0"/>
              <a:buChar char="•"/>
            </a:pPr>
            <a:r>
              <a:rPr lang="en-US" sz="1400" b="1" dirty="0">
                <a:effectLst/>
                <a:latin typeface="Lato" panose="020F0502020204030203" pitchFamily="34" charset="0"/>
              </a:rPr>
              <a:t>Air Pressure</a:t>
            </a:r>
          </a:p>
          <a:p>
            <a:pPr marL="285750" indent="-285750">
              <a:buFont typeface="Arial" panose="020B0604020202020204" pitchFamily="34" charset="0"/>
              <a:buChar char="•"/>
            </a:pPr>
            <a:r>
              <a:rPr lang="en-US" sz="1400" b="1" dirty="0">
                <a:effectLst/>
                <a:latin typeface="Lato" panose="020F0502020204030203" pitchFamily="34" charset="0"/>
              </a:rPr>
              <a:t>Pressure Tendency</a:t>
            </a:r>
          </a:p>
          <a:p>
            <a:pPr marL="285750" indent="-285750">
              <a:buFont typeface="Arial" panose="020B0604020202020204" pitchFamily="34" charset="0"/>
              <a:buChar char="•"/>
            </a:pPr>
            <a:r>
              <a:rPr lang="en-US" sz="1400" b="1" dirty="0">
                <a:effectLst/>
                <a:latin typeface="Lato" panose="020F0502020204030203" pitchFamily="34" charset="0"/>
              </a:rPr>
              <a:t>Visibility</a:t>
            </a:r>
          </a:p>
          <a:p>
            <a:pPr marL="285750" indent="-285750">
              <a:buFont typeface="Arial" panose="020B0604020202020204" pitchFamily="34" charset="0"/>
              <a:buChar char="•"/>
            </a:pPr>
            <a:r>
              <a:rPr lang="en-US" sz="1400" b="1" dirty="0">
                <a:effectLst/>
                <a:latin typeface="Lato" panose="020F0502020204030203" pitchFamily="34" charset="0"/>
              </a:rPr>
              <a:t>Wind </a:t>
            </a:r>
          </a:p>
          <a:p>
            <a:pPr marL="285750" indent="-285750">
              <a:buFont typeface="Arial" panose="020B0604020202020204" pitchFamily="34" charset="0"/>
              <a:buChar char="•"/>
            </a:pPr>
            <a:r>
              <a:rPr lang="en-US" sz="1400" b="1" dirty="0">
                <a:effectLst/>
                <a:latin typeface="Lato" panose="020F0502020204030203" pitchFamily="34" charset="0"/>
              </a:rPr>
              <a:t>Air Quality </a:t>
            </a:r>
            <a:endParaRPr lang="en-US" sz="1400" b="1" dirty="0">
              <a:latin typeface="Lato" panose="020F0502020204030203" pitchFamily="34" charset="0"/>
            </a:endParaRPr>
          </a:p>
          <a:p>
            <a:pPr marL="285750" indent="-285750">
              <a:buFont typeface="Arial" panose="020B0604020202020204" pitchFamily="34" charset="0"/>
              <a:buChar char="•"/>
            </a:pPr>
            <a:r>
              <a:rPr lang="en-US" sz="1400" b="1" dirty="0">
                <a:effectLst/>
                <a:latin typeface="Lato" panose="020F0502020204030203" pitchFamily="34" charset="0"/>
              </a:rPr>
              <a:t>Wind Chill</a:t>
            </a:r>
          </a:p>
          <a:p>
            <a:pPr marL="285750" indent="-285750">
              <a:buFont typeface="Arial" panose="020B0604020202020204" pitchFamily="34" charset="0"/>
              <a:buChar char="•"/>
            </a:pPr>
            <a:r>
              <a:rPr lang="en-US" sz="1400" b="1" dirty="0">
                <a:effectLst/>
                <a:latin typeface="Lato" panose="020F0502020204030203" pitchFamily="34" charset="0"/>
              </a:rPr>
              <a:t>Humidex</a:t>
            </a:r>
          </a:p>
          <a:p>
            <a:br>
              <a:rPr lang="en-US" dirty="0">
                <a:effectLst/>
              </a:rPr>
            </a:br>
            <a:endParaRPr lang="en-CA" dirty="0"/>
          </a:p>
        </p:txBody>
      </p:sp>
      <p:sp>
        <p:nvSpPr>
          <p:cNvPr id="5" name="TextBox 4">
            <a:extLst>
              <a:ext uri="{FF2B5EF4-FFF2-40B4-BE49-F238E27FC236}">
                <a16:creationId xmlns:a16="http://schemas.microsoft.com/office/drawing/2014/main" id="{E72D853B-DDFE-0854-AE92-1E2EAD99D5FF}"/>
              </a:ext>
            </a:extLst>
          </p:cNvPr>
          <p:cNvSpPr txBox="1"/>
          <p:nvPr/>
        </p:nvSpPr>
        <p:spPr>
          <a:xfrm>
            <a:off x="3956270" y="426919"/>
            <a:ext cx="7779927" cy="5909310"/>
          </a:xfrm>
          <a:prstGeom prst="rect">
            <a:avLst/>
          </a:prstGeom>
          <a:noFill/>
        </p:spPr>
        <p:txBody>
          <a:bodyPr wrap="square" rtlCol="0">
            <a:spAutoFit/>
          </a:bodyPr>
          <a:lstStyle/>
          <a:p>
            <a:r>
              <a:rPr lang="en-US" b="1" i="0" dirty="0">
                <a:solidFill>
                  <a:schemeClr val="accent1">
                    <a:lumMod val="50000"/>
                  </a:schemeClr>
                </a:solidFill>
                <a:effectLst/>
                <a:latin typeface="roboto" panose="02000000000000000000" pitchFamily="2" charset="0"/>
              </a:rPr>
              <a:t>What Is A Weather Data API?</a:t>
            </a:r>
          </a:p>
          <a:p>
            <a:r>
              <a:rPr lang="en-US" b="0" i="0" dirty="0">
                <a:solidFill>
                  <a:schemeClr val="accent1">
                    <a:lumMod val="75000"/>
                  </a:schemeClr>
                </a:solidFill>
                <a:effectLst/>
                <a:latin typeface="roboto" panose="02000000000000000000" pitchFamily="2" charset="0"/>
              </a:rPr>
              <a:t>A weather data API is an Application Programming Interface that allows you to integrate real-time weather data and weather forecast data into your apps and websites. </a:t>
            </a:r>
          </a:p>
          <a:p>
            <a:endParaRPr lang="en-US" dirty="0">
              <a:solidFill>
                <a:srgbClr val="333333"/>
              </a:solidFill>
              <a:latin typeface="roboto" panose="02000000000000000000" pitchFamily="2" charset="0"/>
            </a:endParaRPr>
          </a:p>
          <a:p>
            <a:r>
              <a:rPr lang="en-US" b="1" i="0" dirty="0">
                <a:solidFill>
                  <a:schemeClr val="accent1">
                    <a:lumMod val="50000"/>
                  </a:schemeClr>
                </a:solidFill>
                <a:effectLst/>
                <a:latin typeface="roboto" panose="02000000000000000000" pitchFamily="2" charset="0"/>
              </a:rPr>
              <a:t>Where Do The Best Weather APIs Get Data From?</a:t>
            </a:r>
          </a:p>
          <a:p>
            <a:r>
              <a:rPr lang="en-US" b="0" i="0" dirty="0">
                <a:solidFill>
                  <a:schemeClr val="accent1">
                    <a:lumMod val="75000"/>
                  </a:schemeClr>
                </a:solidFill>
                <a:effectLst/>
                <a:latin typeface="roboto" panose="02000000000000000000" pitchFamily="2" charset="0"/>
              </a:rPr>
              <a:t>The best weather APIs are powered by highly reliable weather data sources, such as </a:t>
            </a:r>
            <a:r>
              <a:rPr lang="en-US" b="1" i="1" dirty="0">
                <a:solidFill>
                  <a:schemeClr val="accent1">
                    <a:lumMod val="75000"/>
                  </a:schemeClr>
                </a:solidFill>
                <a:effectLst/>
                <a:latin typeface="roboto" panose="02000000000000000000" pitchFamily="2" charset="0"/>
              </a:rPr>
              <a:t>large weather stations </a:t>
            </a:r>
            <a:r>
              <a:rPr lang="en-US" b="0" i="0" dirty="0">
                <a:solidFill>
                  <a:schemeClr val="accent1">
                    <a:lumMod val="75000"/>
                  </a:schemeClr>
                </a:solidFill>
                <a:effectLst/>
                <a:latin typeface="roboto" panose="02000000000000000000" pitchFamily="2" charset="0"/>
              </a:rPr>
              <a:t>that cover millions of locations worldwide. This allows these APIs to provide consistent and accurate weather data of almost any location around the world.</a:t>
            </a:r>
          </a:p>
          <a:p>
            <a:r>
              <a:rPr lang="en-US" b="0" i="0" dirty="0">
                <a:solidFill>
                  <a:schemeClr val="accent1">
                    <a:lumMod val="75000"/>
                  </a:schemeClr>
                </a:solidFill>
                <a:effectLst/>
                <a:latin typeface="roboto" panose="02000000000000000000" pitchFamily="2" charset="0"/>
              </a:rPr>
              <a:t>A </a:t>
            </a:r>
            <a:r>
              <a:rPr lang="en-US" b="1" i="0" dirty="0">
                <a:solidFill>
                  <a:schemeClr val="accent1">
                    <a:lumMod val="75000"/>
                  </a:schemeClr>
                </a:solidFill>
                <a:effectLst/>
                <a:latin typeface="roboto" panose="02000000000000000000" pitchFamily="2" charset="0"/>
              </a:rPr>
              <a:t>weather station </a:t>
            </a:r>
            <a:r>
              <a:rPr lang="en-US" b="0" i="0" dirty="0">
                <a:solidFill>
                  <a:schemeClr val="accent1">
                    <a:lumMod val="75000"/>
                  </a:schemeClr>
                </a:solidFill>
                <a:effectLst/>
                <a:latin typeface="roboto" panose="02000000000000000000" pitchFamily="2" charset="0"/>
              </a:rPr>
              <a:t>is a station or facility that consists of different instruments for collecting weather observations and data.</a:t>
            </a:r>
          </a:p>
          <a:p>
            <a:endParaRPr lang="en-US" dirty="0">
              <a:solidFill>
                <a:schemeClr val="accent1">
                  <a:lumMod val="50000"/>
                </a:schemeClr>
              </a:solidFill>
              <a:latin typeface="roboto" panose="02000000000000000000" pitchFamily="2" charset="0"/>
            </a:endParaRPr>
          </a:p>
          <a:p>
            <a:pPr algn="l"/>
            <a:r>
              <a:rPr lang="en-US" b="1" i="0" dirty="0">
                <a:solidFill>
                  <a:schemeClr val="accent1">
                    <a:lumMod val="50000"/>
                  </a:schemeClr>
                </a:solidFill>
                <a:effectLst/>
                <a:latin typeface="roboto" panose="02000000000000000000" pitchFamily="2" charset="0"/>
              </a:rPr>
              <a:t>Do The Best Weather APIs Provide Highly Accurate And Reliable Data?</a:t>
            </a:r>
          </a:p>
          <a:p>
            <a:pPr algn="l"/>
            <a:r>
              <a:rPr lang="en-US" b="0" i="0" dirty="0">
                <a:solidFill>
                  <a:schemeClr val="accent1">
                    <a:lumMod val="75000"/>
                  </a:schemeClr>
                </a:solidFill>
                <a:effectLst/>
                <a:latin typeface="roboto" panose="02000000000000000000" pitchFamily="2" charset="0"/>
              </a:rPr>
              <a:t>The best weather APIs like weather stack source data from some of the largest weather stations and weather data providers around the world</a:t>
            </a:r>
            <a:r>
              <a:rPr lang="en-US" b="0" i="0">
                <a:solidFill>
                  <a:schemeClr val="accent1">
                    <a:lumMod val="75000"/>
                  </a:schemeClr>
                </a:solidFill>
                <a:effectLst/>
                <a:latin typeface="roboto" panose="02000000000000000000" pitchFamily="2" charset="0"/>
              </a:rPr>
              <a:t>. All </a:t>
            </a:r>
            <a:r>
              <a:rPr lang="en-US" b="0" i="0" dirty="0">
                <a:solidFill>
                  <a:schemeClr val="accent1">
                    <a:lumMod val="75000"/>
                  </a:schemeClr>
                </a:solidFill>
                <a:effectLst/>
                <a:latin typeface="roboto" panose="02000000000000000000" pitchFamily="2" charset="0"/>
              </a:rPr>
              <a:t>these data sources are closely monitored for consistency and data accuracy around the clock. This allows the weather stack API to provide accurate and consistent global weather data of millions of cities and towns across the globe. </a:t>
            </a:r>
            <a:endParaRPr lang="en-US" b="1" i="0" dirty="0">
              <a:solidFill>
                <a:schemeClr val="accent1">
                  <a:lumMod val="75000"/>
                </a:schemeClr>
              </a:solidFill>
              <a:effectLst/>
              <a:latin typeface="roboto" panose="02000000000000000000" pitchFamily="2" charset="0"/>
            </a:endParaRPr>
          </a:p>
          <a:p>
            <a:endParaRPr lang="en-CA" dirty="0"/>
          </a:p>
        </p:txBody>
      </p:sp>
      <p:sp>
        <p:nvSpPr>
          <p:cNvPr id="6" name="TextBox 5">
            <a:extLst>
              <a:ext uri="{FF2B5EF4-FFF2-40B4-BE49-F238E27FC236}">
                <a16:creationId xmlns:a16="http://schemas.microsoft.com/office/drawing/2014/main" id="{04F1EB31-D443-27CD-54A0-158BE403F0F0}"/>
              </a:ext>
            </a:extLst>
          </p:cNvPr>
          <p:cNvSpPr txBox="1"/>
          <p:nvPr/>
        </p:nvSpPr>
        <p:spPr>
          <a:xfrm>
            <a:off x="-123037" y="2967335"/>
            <a:ext cx="3679970" cy="461665"/>
          </a:xfrm>
          <a:prstGeom prst="rect">
            <a:avLst/>
          </a:prstGeom>
          <a:noFill/>
        </p:spPr>
        <p:txBody>
          <a:bodyPr wrap="square" rtlCol="0">
            <a:spAutoFit/>
          </a:bodyPr>
          <a:lstStyle/>
          <a:p>
            <a:pPr algn="ctr"/>
            <a:r>
              <a:rPr lang="en-US" sz="2400" b="1" i="0" dirty="0">
                <a:solidFill>
                  <a:srgbClr val="000000"/>
                </a:solidFill>
                <a:effectLst/>
                <a:latin typeface="roboto" panose="02000000000000000000" pitchFamily="2" charset="0"/>
              </a:rPr>
              <a:t>Weather Parameters</a:t>
            </a:r>
          </a:p>
        </p:txBody>
      </p:sp>
      <p:pic>
        <p:nvPicPr>
          <p:cNvPr id="1026" name="Picture 2" descr="A Weather station - the data source of the best weather APIs">
            <a:extLst>
              <a:ext uri="{FF2B5EF4-FFF2-40B4-BE49-F238E27FC236}">
                <a16:creationId xmlns:a16="http://schemas.microsoft.com/office/drawing/2014/main" id="{1F51913D-4470-99D2-DB8A-BC0D03E5FF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12" y="383271"/>
            <a:ext cx="2723817" cy="11566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eatherstack - the best weather APIs">
            <a:extLst>
              <a:ext uri="{FF2B5EF4-FFF2-40B4-BE49-F238E27FC236}">
                <a16:creationId xmlns:a16="http://schemas.microsoft.com/office/drawing/2014/main" id="{5530DB6E-924F-FC2C-F76A-2D27D5CBF2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116" y="1601454"/>
            <a:ext cx="2723817" cy="1205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8728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0864E5C9-52C9-4572-AC75-548B9B9C2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5CC6500-4DBD-4C34-BC14-2387FB483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121549E-60F4-77CC-F870-C94E41DC6771}"/>
              </a:ext>
            </a:extLst>
          </p:cNvPr>
          <p:cNvSpPr>
            <a:spLocks noGrp="1"/>
          </p:cNvSpPr>
          <p:nvPr>
            <p:ph type="title"/>
          </p:nvPr>
        </p:nvSpPr>
        <p:spPr>
          <a:xfrm>
            <a:off x="408826" y="1503215"/>
            <a:ext cx="3824578" cy="4029108"/>
          </a:xfrm>
        </p:spPr>
        <p:txBody>
          <a:bodyPr vert="horz" lIns="91440" tIns="45720" rIns="91440" bIns="45720" rtlCol="0" anchor="b">
            <a:noAutofit/>
          </a:bodyPr>
          <a:lstStyle/>
          <a:p>
            <a:r>
              <a:rPr lang="en-US" sz="2800" spc="-100"/>
              <a:t>Canada Map showing dropdown menu with :</a:t>
            </a:r>
            <a:br>
              <a:rPr lang="en-US" sz="2800" spc="-100"/>
            </a:br>
            <a:br>
              <a:rPr lang="en-US" sz="2800" spc="-100"/>
            </a:br>
            <a:r>
              <a:rPr lang="en-US" sz="2800" spc="-100"/>
              <a:t>1. Temperature  in Celsius</a:t>
            </a:r>
            <a:br>
              <a:rPr lang="en-US" sz="2800" spc="-100"/>
            </a:br>
            <a:r>
              <a:rPr lang="en-US" sz="2800" spc="-100"/>
              <a:t>2. Temperature in    Fahrenheit</a:t>
            </a:r>
            <a:br>
              <a:rPr lang="en-US" sz="2800" spc="-100"/>
            </a:br>
            <a:r>
              <a:rPr lang="en-US" sz="2800" spc="-100"/>
              <a:t>3. Feels like</a:t>
            </a:r>
            <a:br>
              <a:rPr lang="en-US" sz="2800" spc="-100"/>
            </a:br>
            <a:r>
              <a:rPr lang="en-US" sz="2800" spc="-100"/>
              <a:t>4. Humidity</a:t>
            </a:r>
            <a:br>
              <a:rPr lang="en-US" sz="2800" spc="-100"/>
            </a:br>
            <a:r>
              <a:rPr lang="en-US" sz="2800" spc="-100"/>
              <a:t>5. Precipitation</a:t>
            </a:r>
            <a:br>
              <a:rPr lang="en-US" sz="2800" spc="-100"/>
            </a:br>
            <a:r>
              <a:rPr lang="en-US" sz="2800" spc="-100"/>
              <a:t>6. Pressure</a:t>
            </a:r>
            <a:br>
              <a:rPr lang="en-US" sz="2800" spc="-100"/>
            </a:br>
            <a:r>
              <a:rPr lang="en-US" sz="2800" spc="-100"/>
              <a:t>7.Wind</a:t>
            </a:r>
          </a:p>
        </p:txBody>
      </p:sp>
      <p:pic>
        <p:nvPicPr>
          <p:cNvPr id="4" name="Picture 3" descr="Map&#10;&#10;Description automatically generated">
            <a:extLst>
              <a:ext uri="{FF2B5EF4-FFF2-40B4-BE49-F238E27FC236}">
                <a16:creationId xmlns:a16="http://schemas.microsoft.com/office/drawing/2014/main" id="{6489E36D-C300-B23F-54D7-DA7C2CFADF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4558" y="1503215"/>
            <a:ext cx="7223330" cy="3686783"/>
          </a:xfrm>
          <a:prstGeom prst="rect">
            <a:avLst/>
          </a:prstGeom>
        </p:spPr>
      </p:pic>
      <p:sp>
        <p:nvSpPr>
          <p:cNvPr id="17" name="Rectangle 16">
            <a:extLst>
              <a:ext uri="{FF2B5EF4-FFF2-40B4-BE49-F238E27FC236}">
                <a16:creationId xmlns:a16="http://schemas.microsoft.com/office/drawing/2014/main" id="{4E34A3B6-BAD2-4156-BDC6-4736248BF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A081FC99-49B9-8831-C6B2-3C7A3C6FD41A}"/>
              </a:ext>
            </a:extLst>
          </p:cNvPr>
          <p:cNvSpPr txBox="1"/>
          <p:nvPr/>
        </p:nvSpPr>
        <p:spPr>
          <a:xfrm>
            <a:off x="5436871" y="5608500"/>
            <a:ext cx="6626676" cy="646331"/>
          </a:xfrm>
          <a:prstGeom prst="rect">
            <a:avLst/>
          </a:prstGeom>
          <a:noFill/>
        </p:spPr>
        <p:txBody>
          <a:bodyPr wrap="square" rtlCol="0">
            <a:spAutoFit/>
          </a:bodyPr>
          <a:lstStyle/>
          <a:p>
            <a:r>
              <a:rPr lang="en-US" sz="1200" spc="-100">
                <a:solidFill>
                  <a:schemeClr val="accent1">
                    <a:lumMod val="50000"/>
                  </a:schemeClr>
                </a:solidFill>
                <a:hlinkClick r:id="rId3" action="ppaction://hlinkfile"/>
              </a:rPr>
              <a:t>file:///C:/Users/deepi/OneDrive/Desktop/Challange_files/Project_3_team_10/project%203%20me/index.html</a:t>
            </a:r>
            <a:endParaRPr lang="en-US" sz="1200" spc="-100">
              <a:solidFill>
                <a:schemeClr val="accent1">
                  <a:lumMod val="50000"/>
                </a:schemeClr>
              </a:solidFill>
            </a:endParaRPr>
          </a:p>
          <a:p>
            <a:endParaRPr lang="en-US" sz="1200" spc="-100">
              <a:solidFill>
                <a:schemeClr val="accent1">
                  <a:lumMod val="50000"/>
                </a:schemeClr>
              </a:solidFill>
            </a:endParaRPr>
          </a:p>
          <a:p>
            <a:endParaRPr lang="en-CA" sz="1200">
              <a:solidFill>
                <a:schemeClr val="accent1">
                  <a:lumMod val="50000"/>
                </a:schemeClr>
              </a:solidFill>
            </a:endParaRPr>
          </a:p>
        </p:txBody>
      </p:sp>
    </p:spTree>
    <p:extLst>
      <p:ext uri="{BB962C8B-B14F-4D97-AF65-F5344CB8AC3E}">
        <p14:creationId xmlns:p14="http://schemas.microsoft.com/office/powerpoint/2010/main" val="329723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1F41C-122F-B72C-5C44-7B6082F86334}"/>
              </a:ext>
            </a:extLst>
          </p:cNvPr>
          <p:cNvSpPr>
            <a:spLocks noGrp="1"/>
          </p:cNvSpPr>
          <p:nvPr>
            <p:ph type="title"/>
          </p:nvPr>
        </p:nvSpPr>
        <p:spPr/>
        <p:txBody>
          <a:bodyPr/>
          <a:lstStyle/>
          <a:p>
            <a:endParaRPr lang="en-CA"/>
          </a:p>
        </p:txBody>
      </p:sp>
      <p:sp>
        <p:nvSpPr>
          <p:cNvPr id="3" name="TextBox 2">
            <a:extLst>
              <a:ext uri="{FF2B5EF4-FFF2-40B4-BE49-F238E27FC236}">
                <a16:creationId xmlns:a16="http://schemas.microsoft.com/office/drawing/2014/main" id="{0AF578F8-F7A3-AAED-6F7D-27D485C21EA7}"/>
              </a:ext>
            </a:extLst>
          </p:cNvPr>
          <p:cNvSpPr txBox="1"/>
          <p:nvPr/>
        </p:nvSpPr>
        <p:spPr>
          <a:xfrm>
            <a:off x="4279392" y="1261872"/>
            <a:ext cx="6876288" cy="2308324"/>
          </a:xfrm>
          <a:prstGeom prst="rect">
            <a:avLst/>
          </a:prstGeom>
          <a:noFill/>
        </p:spPr>
        <p:txBody>
          <a:bodyPr wrap="square" rtlCol="0">
            <a:spAutoFit/>
          </a:bodyPr>
          <a:lstStyle/>
          <a:p>
            <a:pPr marL="285750" indent="-285750">
              <a:buFont typeface="Wingdings" panose="05000000000000000000" pitchFamily="2" charset="2"/>
              <a:buChar char="§"/>
            </a:pPr>
            <a:r>
              <a:rPr lang="en-CA" dirty="0"/>
              <a:t>ReadMe File</a:t>
            </a:r>
          </a:p>
          <a:p>
            <a:pPr marL="285750" indent="-285750">
              <a:buFont typeface="Wingdings" panose="05000000000000000000" pitchFamily="2" charset="2"/>
              <a:buChar char="§"/>
            </a:pPr>
            <a:r>
              <a:rPr lang="en-CA" dirty="0"/>
              <a:t>Story behind the Data</a:t>
            </a:r>
          </a:p>
          <a:p>
            <a:pPr marL="285750" indent="-285750">
              <a:buFont typeface="Wingdings" panose="05000000000000000000" pitchFamily="2" charset="2"/>
              <a:buChar char="§"/>
            </a:pPr>
            <a:r>
              <a:rPr lang="en-CA" dirty="0"/>
              <a:t>Python-Powered Flask</a:t>
            </a:r>
          </a:p>
          <a:p>
            <a:pPr marL="285750" indent="-285750">
              <a:buFont typeface="Wingdings" panose="05000000000000000000" pitchFamily="2" charset="2"/>
              <a:buChar char="§"/>
            </a:pPr>
            <a:r>
              <a:rPr lang="en-CA" dirty="0"/>
              <a:t>New library (not taught in the class)</a:t>
            </a:r>
          </a:p>
          <a:p>
            <a:pPr marL="285750" indent="-285750">
              <a:buFont typeface="Wingdings" panose="05000000000000000000" pitchFamily="2" charset="2"/>
              <a:buChar char="§"/>
            </a:pPr>
            <a:r>
              <a:rPr lang="en-CA" dirty="0"/>
              <a:t>Refined the presentation slide</a:t>
            </a:r>
          </a:p>
          <a:p>
            <a:pPr marL="285750" indent="-285750">
              <a:buFont typeface="Wingdings" panose="05000000000000000000" pitchFamily="2" charset="2"/>
              <a:buChar char="§"/>
            </a:pPr>
            <a:r>
              <a:rPr lang="en-CA" dirty="0"/>
              <a:t>Role Allocation to team members</a:t>
            </a:r>
          </a:p>
          <a:p>
            <a:pPr marL="285750" indent="-285750">
              <a:buFont typeface="Wingdings" panose="05000000000000000000" pitchFamily="2" charset="2"/>
              <a:buChar char="§"/>
            </a:pPr>
            <a:r>
              <a:rPr lang="en-CA" dirty="0"/>
              <a:t>Plan to meet for 15 minutes (5:10-5:25) before </a:t>
            </a:r>
            <a:r>
              <a:rPr lang="en-CA"/>
              <a:t>the presentation.</a:t>
            </a:r>
            <a:endParaRPr lang="en-CA" dirty="0"/>
          </a:p>
          <a:p>
            <a:pPr marL="285750" indent="-285750">
              <a:buFont typeface="Wingdings" panose="05000000000000000000" pitchFamily="2" charset="2"/>
              <a:buChar char="§"/>
            </a:pPr>
            <a:endParaRPr lang="en-CA" dirty="0"/>
          </a:p>
        </p:txBody>
      </p:sp>
    </p:spTree>
    <p:extLst>
      <p:ext uri="{BB962C8B-B14F-4D97-AF65-F5344CB8AC3E}">
        <p14:creationId xmlns:p14="http://schemas.microsoft.com/office/powerpoint/2010/main" val="3221059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6345B-350F-EF44-5132-11B3A159A330}"/>
              </a:ext>
            </a:extLst>
          </p:cNvPr>
          <p:cNvSpPr>
            <a:spLocks noGrp="1"/>
          </p:cNvSpPr>
          <p:nvPr>
            <p:ph type="title"/>
          </p:nvPr>
        </p:nvSpPr>
        <p:spPr/>
        <p:txBody>
          <a:bodyPr/>
          <a:lstStyle/>
          <a:p>
            <a:endParaRPr lang="en-CA"/>
          </a:p>
        </p:txBody>
      </p:sp>
    </p:spTree>
    <p:extLst>
      <p:ext uri="{BB962C8B-B14F-4D97-AF65-F5344CB8AC3E}">
        <p14:creationId xmlns:p14="http://schemas.microsoft.com/office/powerpoint/2010/main" val="3093939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BC512124-0D13-4ED9-80B7-52AE15B6B4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3F51375-19D7-03C1-163F-DB2FD1BE977A}"/>
              </a:ext>
            </a:extLst>
          </p:cNvPr>
          <p:cNvPicPr>
            <a:picLocks noChangeAspect="1"/>
          </p:cNvPicPr>
          <p:nvPr/>
        </p:nvPicPr>
        <p:blipFill rotWithShape="1">
          <a:blip r:embed="rId2">
            <a:alphaModFix amt="35000"/>
          </a:blip>
          <a:srcRect t="21682" b="16842"/>
          <a:stretch/>
        </p:blipFill>
        <p:spPr>
          <a:xfrm>
            <a:off x="-13490" y="10"/>
            <a:ext cx="12191980" cy="6857990"/>
          </a:xfrm>
          <a:prstGeom prst="rect">
            <a:avLst/>
          </a:prstGeom>
        </p:spPr>
      </p:pic>
      <p:sp>
        <p:nvSpPr>
          <p:cNvPr id="2" name="Title 1">
            <a:extLst>
              <a:ext uri="{FF2B5EF4-FFF2-40B4-BE49-F238E27FC236}">
                <a16:creationId xmlns:a16="http://schemas.microsoft.com/office/drawing/2014/main" id="{12732AF0-7B33-3C0B-8C9F-9C29F838F738}"/>
              </a:ext>
            </a:extLst>
          </p:cNvPr>
          <p:cNvSpPr>
            <a:spLocks noGrp="1"/>
          </p:cNvSpPr>
          <p:nvPr>
            <p:ph type="ctrTitle"/>
          </p:nvPr>
        </p:nvSpPr>
        <p:spPr>
          <a:xfrm>
            <a:off x="3183652" y="3555425"/>
            <a:ext cx="5797695" cy="1587875"/>
          </a:xfrm>
        </p:spPr>
        <p:txBody>
          <a:bodyPr>
            <a:normAutofit fontScale="90000"/>
          </a:bodyPr>
          <a:lstStyle/>
          <a:p>
            <a:r>
              <a:rPr lang="en-US" sz="9600" b="1">
                <a:ln w="15875">
                  <a:solidFill>
                    <a:srgbClr val="FFFFFF"/>
                  </a:solidFill>
                </a:ln>
                <a:noFill/>
              </a:rPr>
              <a:t>Thank You!</a:t>
            </a:r>
            <a:endParaRPr lang="en-CA" sz="9600" b="1">
              <a:ln w="15875">
                <a:solidFill>
                  <a:srgbClr val="FFFFFF"/>
                </a:solidFill>
              </a:ln>
              <a:noFill/>
            </a:endParaRPr>
          </a:p>
        </p:txBody>
      </p:sp>
      <p:sp>
        <p:nvSpPr>
          <p:cNvPr id="3" name="Subtitle 2">
            <a:extLst>
              <a:ext uri="{FF2B5EF4-FFF2-40B4-BE49-F238E27FC236}">
                <a16:creationId xmlns:a16="http://schemas.microsoft.com/office/drawing/2014/main" id="{3CEDE4FB-0822-A336-7D82-EBAEE87DDE14}"/>
              </a:ext>
            </a:extLst>
          </p:cNvPr>
          <p:cNvSpPr>
            <a:spLocks noGrp="1"/>
          </p:cNvSpPr>
          <p:nvPr>
            <p:ph type="subTitle" idx="1"/>
          </p:nvPr>
        </p:nvSpPr>
        <p:spPr>
          <a:xfrm>
            <a:off x="2811182" y="2004770"/>
            <a:ext cx="7315200" cy="1419658"/>
          </a:xfrm>
        </p:spPr>
        <p:txBody>
          <a:bodyPr>
            <a:normAutofit/>
          </a:bodyPr>
          <a:lstStyle/>
          <a:p>
            <a:pPr>
              <a:spcAft>
                <a:spcPts val="600"/>
              </a:spcAft>
            </a:pPr>
            <a:r>
              <a:rPr lang="en-US" sz="9600">
                <a:solidFill>
                  <a:schemeClr val="tx1"/>
                </a:solidFill>
              </a:rPr>
              <a:t>Questions ?</a:t>
            </a:r>
            <a:endParaRPr lang="en-CA" sz="9600">
              <a:solidFill>
                <a:schemeClr val="tx1"/>
              </a:solidFill>
            </a:endParaRPr>
          </a:p>
        </p:txBody>
      </p:sp>
      <p:sp>
        <p:nvSpPr>
          <p:cNvPr id="16" name="Rectangle 10">
            <a:extLst>
              <a:ext uri="{FF2B5EF4-FFF2-40B4-BE49-F238E27FC236}">
                <a16:creationId xmlns:a16="http://schemas.microsoft.com/office/drawing/2014/main" id="{D4ABACDC-BD54-40F3-9047-8298C77C2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2">
            <a:extLst>
              <a:ext uri="{FF2B5EF4-FFF2-40B4-BE49-F238E27FC236}">
                <a16:creationId xmlns:a16="http://schemas.microsoft.com/office/drawing/2014/main" id="{B76CB7CA-05C2-4EE8-A97F-B5F3A4F89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1442"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3728291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30</TotalTime>
  <Words>483</Words>
  <Application>Microsoft Office PowerPoint</Application>
  <PresentationFormat>Widescreen</PresentationFormat>
  <Paragraphs>44</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Corbel</vt:lpstr>
      <vt:lpstr>Lato</vt:lpstr>
      <vt:lpstr>roboto</vt:lpstr>
      <vt:lpstr>Wingdings</vt:lpstr>
      <vt:lpstr>Wingdings 2</vt:lpstr>
      <vt:lpstr>Frame</vt:lpstr>
      <vt:lpstr>Weather Check- Canada</vt:lpstr>
      <vt:lpstr>What are we observing with Canada Weather check ?  1. Different cities of Canada with their temperature, pressure, humidity, rainfall Pressure, wind etc.   2.   3  4.      </vt:lpstr>
      <vt:lpstr>Data Sources</vt:lpstr>
      <vt:lpstr> </vt:lpstr>
      <vt:lpstr>Canada Map showing dropdown menu with :  1. Temperature  in Celsius 2. Temperature in    Fahrenheit 3. Feels like 4. Humidity 5. Precipitation 6. Pressure 7.Wind</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Weather Check- Canada</dc:title>
  <dc:creator>Deepika Mehanti</dc:creator>
  <cp:lastModifiedBy>AKIYESI SUNDAY</cp:lastModifiedBy>
  <cp:revision>1</cp:revision>
  <dcterms:created xsi:type="dcterms:W3CDTF">2023-02-22T16:14:10Z</dcterms:created>
  <dcterms:modified xsi:type="dcterms:W3CDTF">2023-02-26T17:54:36Z</dcterms:modified>
</cp:coreProperties>
</file>