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60" r:id="rId5"/>
    <p:sldId id="258"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13FEE1-754A-4C66-A0E2-DD2CE5444630}" v="332" dt="2023-02-22T20:03:21.332"/>
    <p1510:client id="{C17B05F5-0F99-4914-8149-396ED6CCE3E6}" v="2" dt="2023-02-22T23:49:47.004"/>
    <p1510:client id="{D9EBB396-99F1-4898-A795-65E102A5F9E8}" v="4" dt="2023-02-22T23:49:59.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33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4F40B7-36AB-4376-BE14-EF7004D79BB9}" type="datetime1">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8448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87CAB8-DCAE-46A5-AADA-B3FAD11A54E0}" type="datetime1">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03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254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0145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69186D26-FA5F-4637-B602-B7C2DC34CFD4}" type="datetime1">
              <a:rPr lang="en-US" smtClean="0"/>
              <a:t>2/23/2023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6956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A7F15D8-96D1-4781-BC50-CA8A088B2FE4}" type="datetime1">
              <a:rPr lang="en-US" smtClean="0"/>
              <a:t>2/23/2023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787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F9A96C99-B8F8-4528-BD05-0E16E943DC09}" type="datetime1">
              <a:rPr lang="en-US" smtClean="0"/>
              <a:t>2/23/2023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2918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636942-C211-4B28-8DBD-C953E00AF71B}" type="datetime1">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129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8D12A6-918A-48BD-8CB9-CA713993B0EA}" type="datetime1">
              <a:rPr lang="en-US" smtClean="0"/>
              <a:t>2/23/2023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5071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778CE86-875F-4587-BCF6-FA054AFC0D53}" type="datetime1">
              <a:rPr lang="en-US" smtClean="0"/>
              <a:pPr/>
              <a:t>2/23/2023</a:t>
            </a:fld>
            <a:endParaRPr lang="en-US"/>
          </a:p>
        </p:txBody>
      </p:sp>
      <p:sp>
        <p:nvSpPr>
          <p:cNvPr id="9" name="Footer Placeholder 8"/>
          <p:cNvSpPr>
            <a:spLocks noGrp="1"/>
          </p:cNvSpPr>
          <p:nvPr>
            <p:ph type="ftr" sz="quarter" idx="11"/>
          </p:nvPr>
        </p:nvSpPr>
        <p:spPr>
          <a:xfrm>
            <a:off x="3499101" y="6356350"/>
            <a:ext cx="5911517" cy="365125"/>
          </a:xfrm>
        </p:spPr>
        <p:txBody>
          <a:bodyPr/>
          <a:lstStyle/>
          <a:p>
            <a:pPr algn="l"/>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2814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6FA2B21-3FCD-4721-B95C-427943F61125}" type="datetime1">
              <a:rPr lang="en-US" smtClean="0"/>
              <a:t>2/23/2023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974517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api.weather.gc.ca/openapi?f=html3" TargetMode="External"/><Relationship Id="rId7" Type="http://schemas.openxmlformats.org/officeDocument/2006/relationships/image" Target="../media/image4.jpeg"/><Relationship Id="rId2" Type="http://schemas.openxmlformats.org/officeDocument/2006/relationships/hyperlink" Target="https://worldpopulationreview.com/countries/cities/canada"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en.wikipedia.org/wiki/Temperature_in_Canada" TargetMode="External"/><Relationship Id="rId4" Type="http://schemas.openxmlformats.org/officeDocument/2006/relationships/hyperlink" Target="https://www.canada.ca/en/environment-climate-change/services/weather-general-tools-resources/how-we-use-observation-site/understanding-current-conditions-on-website.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file:///C:\Users\deepi\OneDrive\Desktop\Challange_files\Project_3_team_10\project%203%20me\index.html"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51375-19D7-03C1-163F-DB2FD1BE977A}"/>
              </a:ext>
            </a:extLst>
          </p:cNvPr>
          <p:cNvPicPr>
            <a:picLocks noChangeAspect="1"/>
          </p:cNvPicPr>
          <p:nvPr/>
        </p:nvPicPr>
        <p:blipFill rotWithShape="1">
          <a:blip r:embed="rId2">
            <a:alphaModFix amt="35000"/>
          </a:blip>
          <a:srcRect t="21682" b="16842"/>
          <a:stretch/>
        </p:blipFill>
        <p:spPr>
          <a:xfrm>
            <a:off x="20" y="10"/>
            <a:ext cx="12191980" cy="6857990"/>
          </a:xfrm>
          <a:prstGeom prst="rect">
            <a:avLst/>
          </a:prstGeom>
        </p:spPr>
      </p:pic>
      <p:sp>
        <p:nvSpPr>
          <p:cNvPr id="2" name="Title 1">
            <a:extLst>
              <a:ext uri="{FF2B5EF4-FFF2-40B4-BE49-F238E27FC236}">
                <a16:creationId xmlns:a16="http://schemas.microsoft.com/office/drawing/2014/main" id="{12732AF0-7B33-3C0B-8C9F-9C29F838F738}"/>
              </a:ext>
            </a:extLst>
          </p:cNvPr>
          <p:cNvSpPr>
            <a:spLocks noGrp="1"/>
          </p:cNvSpPr>
          <p:nvPr>
            <p:ph type="ctrTitle"/>
          </p:nvPr>
        </p:nvSpPr>
        <p:spPr>
          <a:xfrm>
            <a:off x="1069847" y="758952"/>
            <a:ext cx="9055227" cy="3794760"/>
          </a:xfrm>
        </p:spPr>
        <p:txBody>
          <a:bodyPr>
            <a:normAutofit/>
          </a:bodyPr>
          <a:lstStyle/>
          <a:p>
            <a:r>
              <a:rPr lang="en-US" sz="8800" b="1">
                <a:ln w="15875">
                  <a:solidFill>
                    <a:srgbClr val="FFFFFF"/>
                  </a:solidFill>
                </a:ln>
                <a:noFill/>
              </a:rPr>
              <a:t>Weather Check- Canada</a:t>
            </a:r>
            <a:endParaRPr lang="en-CA" sz="8800" b="1">
              <a:ln w="15875">
                <a:solidFill>
                  <a:srgbClr val="FFFFFF"/>
                </a:solidFill>
              </a:ln>
              <a:noFill/>
            </a:endParaRPr>
          </a:p>
        </p:txBody>
      </p:sp>
      <p:sp>
        <p:nvSpPr>
          <p:cNvPr id="3" name="Subtitle 2">
            <a:extLst>
              <a:ext uri="{FF2B5EF4-FFF2-40B4-BE49-F238E27FC236}">
                <a16:creationId xmlns:a16="http://schemas.microsoft.com/office/drawing/2014/main" id="{3CEDE4FB-0822-A336-7D82-EBAEE87DDE14}"/>
              </a:ext>
            </a:extLst>
          </p:cNvPr>
          <p:cNvSpPr>
            <a:spLocks noGrp="1"/>
          </p:cNvSpPr>
          <p:nvPr>
            <p:ph type="subTitle" idx="1"/>
          </p:nvPr>
        </p:nvSpPr>
        <p:spPr>
          <a:xfrm>
            <a:off x="1100015" y="4670246"/>
            <a:ext cx="7315200" cy="1419658"/>
          </a:xfrm>
        </p:spPr>
        <p:txBody>
          <a:bodyPr>
            <a:normAutofit/>
          </a:bodyPr>
          <a:lstStyle/>
          <a:p>
            <a:pPr>
              <a:spcAft>
                <a:spcPts val="600"/>
              </a:spcAft>
            </a:pPr>
            <a:r>
              <a:rPr lang="en-US" sz="2600">
                <a:solidFill>
                  <a:schemeClr val="tx1"/>
                </a:solidFill>
              </a:rPr>
              <a:t>Team -10</a:t>
            </a:r>
          </a:p>
          <a:p>
            <a:pPr>
              <a:spcAft>
                <a:spcPts val="600"/>
              </a:spcAft>
            </a:pPr>
            <a:r>
              <a:rPr lang="en-CA" sz="2600" err="1">
                <a:solidFill>
                  <a:schemeClr val="tx1"/>
                </a:solidFill>
              </a:rPr>
              <a:t>Sambulo</a:t>
            </a:r>
            <a:r>
              <a:rPr lang="en-CA" sz="2600">
                <a:solidFill>
                  <a:schemeClr val="tx1"/>
                </a:solidFill>
              </a:rPr>
              <a:t> Malumisa, Sunday </a:t>
            </a:r>
            <a:r>
              <a:rPr lang="en-CA" sz="2600" err="1">
                <a:solidFill>
                  <a:schemeClr val="tx1"/>
                </a:solidFill>
              </a:rPr>
              <a:t>Akiyesi</a:t>
            </a:r>
            <a:r>
              <a:rPr lang="en-CA" sz="2600">
                <a:solidFill>
                  <a:schemeClr val="tx1"/>
                </a:solidFill>
              </a:rPr>
              <a:t>, </a:t>
            </a:r>
            <a:r>
              <a:rPr lang="en-CA" sz="2600" err="1">
                <a:solidFill>
                  <a:schemeClr val="tx1"/>
                </a:solidFill>
              </a:rPr>
              <a:t>Yalda</a:t>
            </a:r>
            <a:r>
              <a:rPr lang="en-CA" sz="2600">
                <a:solidFill>
                  <a:schemeClr val="tx1"/>
                </a:solidFill>
              </a:rPr>
              <a:t> Alemi And Deepika Mehanti</a:t>
            </a:r>
          </a:p>
        </p:txBody>
      </p:sp>
      <p:sp>
        <p:nvSpPr>
          <p:cNvPr id="16" name="Rectangle 10">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61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6" name="Rectangle 1056">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7" name="Rectangle 1058">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68" name="Rectangle 1060">
            <a:extLst>
              <a:ext uri="{FF2B5EF4-FFF2-40B4-BE49-F238E27FC236}">
                <a16:creationId xmlns:a16="http://schemas.microsoft.com/office/drawing/2014/main" id="{9FDD9264-A478-4B82-A891-2BEA8BF9F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he Polar Vortex Hitting Russia With The 'Coldest Air On Earth' Is Coming  For Canada Next - Narcity">
            <a:extLst>
              <a:ext uri="{FF2B5EF4-FFF2-40B4-BE49-F238E27FC236}">
                <a16:creationId xmlns:a16="http://schemas.microsoft.com/office/drawing/2014/main" id="{8AB42B64-99D6-B536-4DB7-17E741A3A6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808" b="9090"/>
          <a:stretch/>
        </p:blipFill>
        <p:spPr bwMode="auto">
          <a:xfrm>
            <a:off x="10980" y="233463"/>
            <a:ext cx="12188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69" name="Rectangle 1062">
            <a:extLst>
              <a:ext uri="{FF2B5EF4-FFF2-40B4-BE49-F238E27FC236}">
                <a16:creationId xmlns:a16="http://schemas.microsoft.com/office/drawing/2014/main" id="{C4D755E9-CEF5-43A7-A514-4664F25F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EA9B13-F57A-9F98-5A49-C74C1E40B3ED}"/>
              </a:ext>
            </a:extLst>
          </p:cNvPr>
          <p:cNvSpPr>
            <a:spLocks noGrp="1"/>
          </p:cNvSpPr>
          <p:nvPr>
            <p:ph type="title"/>
          </p:nvPr>
        </p:nvSpPr>
        <p:spPr>
          <a:xfrm>
            <a:off x="478580" y="3602735"/>
            <a:ext cx="3685070" cy="3255264"/>
          </a:xfrm>
        </p:spPr>
        <p:txBody>
          <a:bodyPr vert="horz" lIns="91440" tIns="45720" rIns="91440" bIns="45720" rtlCol="0" anchor="b">
            <a:normAutofit fontScale="90000"/>
          </a:bodyPr>
          <a:lstStyle/>
          <a:p>
            <a:r>
              <a:rPr lang="en-US" sz="2400" spc="-100"/>
              <a:t>What are we observing with Canada Climate check ?</a:t>
            </a:r>
            <a:br>
              <a:rPr lang="en-US" sz="2400" spc="-100"/>
            </a:br>
            <a:br>
              <a:rPr lang="en-US" sz="2400" spc="-100"/>
            </a:br>
            <a:r>
              <a:rPr lang="en-US" sz="2400" spc="-100"/>
              <a:t>1. Different cities with different temperature.</a:t>
            </a:r>
            <a:br>
              <a:rPr lang="en-US" sz="2400" spc="-100"/>
            </a:br>
            <a:br>
              <a:rPr lang="en-US" sz="2400" spc="-100"/>
            </a:br>
            <a:r>
              <a:rPr lang="en-US" sz="2400" spc="-100"/>
              <a:t>2. How the latitude is affecting Pressure in different cities.</a:t>
            </a:r>
            <a:br>
              <a:rPr lang="en-US" sz="2400" spc="-100"/>
            </a:br>
            <a:br>
              <a:rPr lang="en-US" sz="2400" spc="-100"/>
            </a:br>
            <a:r>
              <a:rPr lang="en-US" sz="2400" spc="-100"/>
              <a:t>3. Temperature Forecast of different cities.</a:t>
            </a:r>
            <a:br>
              <a:rPr lang="en-US" sz="2400" spc="-100"/>
            </a:br>
            <a:br>
              <a:rPr lang="en-US" sz="2400" spc="-100"/>
            </a:br>
            <a:r>
              <a:rPr lang="en-US" sz="2400" spc="-100"/>
              <a:t>4. Maps showing the cities featuring different factors like temperature, Humidity ,pressure etc.</a:t>
            </a:r>
            <a:br>
              <a:rPr lang="en-US" sz="2400" spc="-100"/>
            </a:br>
            <a:br>
              <a:rPr lang="en-US" sz="1400" spc="-100"/>
            </a:br>
            <a:br>
              <a:rPr lang="en-US" sz="1400" spc="-100"/>
            </a:br>
            <a:br>
              <a:rPr lang="en-US" sz="1400" spc="-100"/>
            </a:br>
            <a:br>
              <a:rPr lang="en-US" sz="1400" spc="-100"/>
            </a:br>
            <a:endParaRPr lang="en-US" sz="1400" spc="-100"/>
          </a:p>
        </p:txBody>
      </p:sp>
      <p:sp>
        <p:nvSpPr>
          <p:cNvPr id="1065" name="Rectangle 1064">
            <a:extLst>
              <a:ext uri="{FF2B5EF4-FFF2-40B4-BE49-F238E27FC236}">
                <a16:creationId xmlns:a16="http://schemas.microsoft.com/office/drawing/2014/main" id="{2BF879CD-ED15-450F-B829-699C694D2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436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3082">
            <a:extLst>
              <a:ext uri="{FF2B5EF4-FFF2-40B4-BE49-F238E27FC236}">
                <a16:creationId xmlns:a16="http://schemas.microsoft.com/office/drawing/2014/main" id="{BBED7469-0D10-44CB-A4C2-C1124B3CA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5" name="Rectangle 3084">
            <a:extLst>
              <a:ext uri="{FF2B5EF4-FFF2-40B4-BE49-F238E27FC236}">
                <a16:creationId xmlns:a16="http://schemas.microsoft.com/office/drawing/2014/main" id="{F4351E00-23D4-4170-AACC-F27A1EE3F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87" name="Rectangle 3086">
            <a:extLst>
              <a:ext uri="{FF2B5EF4-FFF2-40B4-BE49-F238E27FC236}">
                <a16:creationId xmlns:a16="http://schemas.microsoft.com/office/drawing/2014/main" id="{EA992460-7FA3-40FE-A958-BCD1981B9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ADF57D5B-380D-48E9-8DAD-DD500FE80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A0329D-2F91-8603-D941-78006793EDFA}"/>
              </a:ext>
            </a:extLst>
          </p:cNvPr>
          <p:cNvSpPr>
            <a:spLocks noGrp="1"/>
          </p:cNvSpPr>
          <p:nvPr>
            <p:ph type="ctrTitle"/>
          </p:nvPr>
        </p:nvSpPr>
        <p:spPr>
          <a:xfrm>
            <a:off x="204545" y="1162992"/>
            <a:ext cx="3983632" cy="1255469"/>
          </a:xfrm>
        </p:spPr>
        <p:txBody>
          <a:bodyPr vert="horz" lIns="91440" tIns="45720" rIns="91440" bIns="45720" rtlCol="0" anchor="ctr">
            <a:normAutofit/>
          </a:bodyPr>
          <a:lstStyle/>
          <a:p>
            <a:r>
              <a:rPr lang="en-US" sz="3600" spc="-60"/>
              <a:t>Data Sources</a:t>
            </a:r>
          </a:p>
        </p:txBody>
      </p:sp>
      <p:sp>
        <p:nvSpPr>
          <p:cNvPr id="3" name="Subtitle 2">
            <a:extLst>
              <a:ext uri="{FF2B5EF4-FFF2-40B4-BE49-F238E27FC236}">
                <a16:creationId xmlns:a16="http://schemas.microsoft.com/office/drawing/2014/main" id="{2102E306-3220-8D69-7646-E17499EEEC77}"/>
              </a:ext>
            </a:extLst>
          </p:cNvPr>
          <p:cNvSpPr>
            <a:spLocks noGrp="1"/>
          </p:cNvSpPr>
          <p:nvPr>
            <p:ph type="subTitle" idx="1"/>
          </p:nvPr>
        </p:nvSpPr>
        <p:spPr>
          <a:xfrm>
            <a:off x="-18978" y="2243312"/>
            <a:ext cx="4979314" cy="3534368"/>
          </a:xfrm>
        </p:spPr>
        <p:txBody>
          <a:bodyPr vert="horz" lIns="91440" tIns="45720" rIns="91440" bIns="45720" rtlCol="0" anchor="t">
            <a:normAutofit/>
          </a:bodyPr>
          <a:lstStyle/>
          <a:p>
            <a:pPr indent="-182880">
              <a:buFont typeface="Wingdings 2" pitchFamily="18" charset="2"/>
              <a:buChar char=""/>
            </a:pPr>
            <a:r>
              <a:rPr lang="en-US" sz="1400" u="sng">
                <a:solidFill>
                  <a:srgbClr val="FFFFFF"/>
                </a:solidFill>
                <a:hlinkClick r:id="rId2">
                  <a:extLst>
                    <a:ext uri="{A12FA001-AC4F-418D-AE19-62706E023703}">
                      <ahyp:hlinkClr xmlns:ahyp="http://schemas.microsoft.com/office/drawing/2018/hyperlinkcolor" val="tx"/>
                    </a:ext>
                  </a:extLst>
                </a:hlinkClick>
              </a:rPr>
              <a:t>1. https://api.weather.gc.ca/</a:t>
            </a:r>
          </a:p>
          <a:p>
            <a:pPr indent="-182880">
              <a:buFont typeface="Wingdings 2" pitchFamily="18" charset="2"/>
              <a:buChar char=""/>
            </a:pPr>
            <a:r>
              <a:rPr lang="en-US" sz="1400" u="sng">
                <a:solidFill>
                  <a:srgbClr val="FFFFFF"/>
                </a:solidFill>
                <a:hlinkClick r:id="rId2">
                  <a:extLst>
                    <a:ext uri="{A12FA001-AC4F-418D-AE19-62706E023703}">
                      <ahyp:hlinkClr xmlns:ahyp="http://schemas.microsoft.com/office/drawing/2018/hyperlinkcolor" val="tx"/>
                    </a:ext>
                  </a:extLst>
                </a:hlinkClick>
              </a:rPr>
              <a:t>2. https://worldpopulationreview.com/countries/cities/canada</a:t>
            </a:r>
            <a:endParaRPr lang="en-US" sz="1400" u="sng">
              <a:solidFill>
                <a:srgbClr val="FFFFFF"/>
              </a:solidFill>
            </a:endParaRPr>
          </a:p>
          <a:p>
            <a:pPr indent="-182880">
              <a:buFont typeface="Wingdings 2" pitchFamily="18" charset="2"/>
              <a:buChar char=""/>
            </a:pPr>
            <a:r>
              <a:rPr lang="en-US" sz="1400" u="sng">
                <a:solidFill>
                  <a:srgbClr val="FFFFFF"/>
                </a:solidFill>
              </a:rPr>
              <a:t>3. </a:t>
            </a:r>
            <a:r>
              <a:rPr lang="en-US" sz="1400" u="sng">
                <a:solidFill>
                  <a:srgbClr val="FFFFFF"/>
                </a:solidFill>
                <a:hlinkClick r:id="rId3">
                  <a:extLst>
                    <a:ext uri="{A12FA001-AC4F-418D-AE19-62706E023703}">
                      <ahyp:hlinkClr xmlns:ahyp="http://schemas.microsoft.com/office/drawing/2018/hyperlinkcolor" val="tx"/>
                    </a:ext>
                  </a:extLst>
                </a:hlinkClick>
              </a:rPr>
              <a:t>https://api.weather.gc.ca/openapi?f=html3</a:t>
            </a:r>
            <a:endParaRPr lang="en-US" sz="1400" u="sng">
              <a:solidFill>
                <a:srgbClr val="FFFFFF"/>
              </a:solidFill>
            </a:endParaRPr>
          </a:p>
          <a:p>
            <a:pPr indent="-182880">
              <a:buFont typeface="Wingdings 2" pitchFamily="18" charset="2"/>
              <a:buChar char=""/>
            </a:pPr>
            <a:r>
              <a:rPr lang="en-US" sz="1400" u="sng">
                <a:solidFill>
                  <a:srgbClr val="FFFFFF"/>
                </a:solidFill>
              </a:rPr>
              <a:t>4. </a:t>
            </a:r>
            <a:r>
              <a:rPr lang="en-US" sz="1400" u="sng">
                <a:solidFill>
                  <a:srgbClr val="FFFFFF"/>
                </a:solidFill>
                <a:hlinkClick r:id="rId4">
                  <a:extLst>
                    <a:ext uri="{A12FA001-AC4F-418D-AE19-62706E023703}">
                      <ahyp:hlinkClr xmlns:ahyp="http://schemas.microsoft.com/office/drawing/2018/hyperlinkcolor" val="tx"/>
                    </a:ext>
                  </a:extLst>
                </a:hlinkClick>
              </a:rPr>
              <a:t>https://www.canada.ca/en/environment-climate-change/services/weather-general-tools-resources/how-we-use-observation-site/understanding-current-conditions-on-website.html</a:t>
            </a:r>
            <a:endParaRPr lang="en-US" sz="1400" u="sng">
              <a:solidFill>
                <a:srgbClr val="FFFFFF"/>
              </a:solidFill>
            </a:endParaRPr>
          </a:p>
          <a:p>
            <a:pPr indent="-182880">
              <a:buFont typeface="Wingdings 2" pitchFamily="18" charset="2"/>
              <a:buChar char=""/>
            </a:pPr>
            <a:r>
              <a:rPr lang="en-US" sz="1400" u="sng">
                <a:solidFill>
                  <a:srgbClr val="FFFFFF"/>
                </a:solidFill>
              </a:rPr>
              <a:t>5.</a:t>
            </a:r>
            <a:r>
              <a:rPr lang="en-US" sz="1400" b="0" i="0" u="sng">
                <a:solidFill>
                  <a:srgbClr val="FFFFFF"/>
                </a:solidFill>
                <a:effectLst/>
              </a:rPr>
              <a:t> </a:t>
            </a:r>
            <a:r>
              <a:rPr lang="en-US" sz="1400" b="0" i="0" u="sng">
                <a:solidFill>
                  <a:srgbClr val="FFFFFF"/>
                </a:solidFill>
                <a:effectLst/>
                <a:hlinkClick r:id="rId5">
                  <a:extLst>
                    <a:ext uri="{A12FA001-AC4F-418D-AE19-62706E023703}">
                      <ahyp:hlinkClr xmlns:ahyp="http://schemas.microsoft.com/office/drawing/2018/hyperlinkcolor" val="tx"/>
                    </a:ext>
                  </a:extLst>
                </a:hlinkClick>
              </a:rPr>
              <a:t>https://en.wikipedia.org/wiki/Temperature_in_Canada</a:t>
            </a:r>
            <a:endParaRPr lang="en-US" sz="1400" b="0" i="0" u="sng">
              <a:solidFill>
                <a:srgbClr val="FFFFFF"/>
              </a:solidFill>
              <a:effectLst/>
            </a:endParaRPr>
          </a:p>
          <a:p>
            <a:pPr indent="-182880">
              <a:buFont typeface="Wingdings 2" pitchFamily="18" charset="2"/>
              <a:buChar char=""/>
            </a:pPr>
            <a:r>
              <a:rPr lang="en-US" sz="1400" u="sng">
                <a:solidFill>
                  <a:srgbClr val="FFFFFF"/>
                </a:solidFill>
              </a:rPr>
              <a:t>6. https://www.kaggle.com/datasets/hemil26/canada-weather</a:t>
            </a:r>
            <a:endParaRPr lang="en-US" sz="1400" b="0" i="0" u="sng">
              <a:solidFill>
                <a:srgbClr val="FFFFFF"/>
              </a:solidFill>
              <a:effectLst/>
            </a:endParaRPr>
          </a:p>
          <a:p>
            <a:pPr indent="-182880">
              <a:buFont typeface="Wingdings 2" pitchFamily="18" charset="2"/>
              <a:buChar char=""/>
            </a:pPr>
            <a:endParaRPr lang="en-US" sz="1100">
              <a:solidFill>
                <a:srgbClr val="FFFFFF"/>
              </a:solidFill>
            </a:endParaRPr>
          </a:p>
        </p:txBody>
      </p:sp>
      <p:sp>
        <p:nvSpPr>
          <p:cNvPr id="3091" name="Rectangle 3090">
            <a:extLst>
              <a:ext uri="{FF2B5EF4-FFF2-40B4-BE49-F238E27FC236}">
                <a16:creationId xmlns:a16="http://schemas.microsoft.com/office/drawing/2014/main" id="{065CC8E5-7727-4F29-A17D-114AF339F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8840" y="758952"/>
            <a:ext cx="2079069" cy="234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s Canada the coldest country in the world? Learn more about Canada's  climate – Live &amp; Learn">
            <a:extLst>
              <a:ext uri="{FF2B5EF4-FFF2-40B4-BE49-F238E27FC236}">
                <a16:creationId xmlns:a16="http://schemas.microsoft.com/office/drawing/2014/main" id="{6C78FC41-D0E6-3471-D54E-56A7BC6F05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127" r="50263" b="3"/>
          <a:stretch/>
        </p:blipFill>
        <p:spPr bwMode="auto">
          <a:xfrm>
            <a:off x="5137461" y="4080918"/>
            <a:ext cx="2157388" cy="2008993"/>
          </a:xfrm>
          <a:prstGeom prst="rect">
            <a:avLst/>
          </a:prstGeom>
          <a:noFill/>
          <a:extLst>
            <a:ext uri="{909E8E84-426E-40DD-AFC4-6F175D3DCCD1}">
              <a14:hiddenFill xmlns:a14="http://schemas.microsoft.com/office/drawing/2010/main">
                <a:solidFill>
                  <a:srgbClr val="FFFFFF"/>
                </a:solidFill>
              </a14:hiddenFill>
            </a:ext>
          </a:extLst>
        </p:spPr>
      </p:pic>
      <p:sp>
        <p:nvSpPr>
          <p:cNvPr id="3093" name="Rectangle 3092">
            <a:extLst>
              <a:ext uri="{FF2B5EF4-FFF2-40B4-BE49-F238E27FC236}">
                <a16:creationId xmlns:a16="http://schemas.microsoft.com/office/drawing/2014/main" id="{F125053E-1062-4FE2-974C-546DC769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descr="Environment and Climate Change Canada - Weather | Gatineau QC">
            <a:extLst>
              <a:ext uri="{FF2B5EF4-FFF2-40B4-BE49-F238E27FC236}">
                <a16:creationId xmlns:a16="http://schemas.microsoft.com/office/drawing/2014/main" id="{5B8AF1E8-98A3-C6D7-3BDF-9BB72D2B160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646" r="33874" b="1"/>
          <a:stretch/>
        </p:blipFill>
        <p:spPr bwMode="auto">
          <a:xfrm>
            <a:off x="7460907" y="3264090"/>
            <a:ext cx="4027002" cy="359391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anada climate ☀️ Water temperature 💧 Best time to visit">
            <a:extLst>
              <a:ext uri="{FF2B5EF4-FFF2-40B4-BE49-F238E27FC236}">
                <a16:creationId xmlns:a16="http://schemas.microsoft.com/office/drawing/2014/main" id="{823DCF80-49A9-4806-D70C-64CA5C63C7B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307" r="24931" b="2"/>
          <a:stretch/>
        </p:blipFill>
        <p:spPr bwMode="auto">
          <a:xfrm>
            <a:off x="5137460" y="-7"/>
            <a:ext cx="4113440" cy="3920044"/>
          </a:xfrm>
          <a:custGeom>
            <a:avLst/>
            <a:gdLst/>
            <a:ahLst/>
            <a:cxnLst/>
            <a:rect l="l" t="t" r="r" b="b"/>
            <a:pathLst>
              <a:path w="4113440" h="3920044">
                <a:moveTo>
                  <a:pt x="0" y="0"/>
                </a:moveTo>
                <a:lnTo>
                  <a:pt x="4113440" y="0"/>
                </a:lnTo>
                <a:lnTo>
                  <a:pt x="4113440" y="3103224"/>
                </a:lnTo>
                <a:lnTo>
                  <a:pt x="2157388" y="3103224"/>
                </a:lnTo>
                <a:lnTo>
                  <a:pt x="2157388" y="3920044"/>
                </a:lnTo>
                <a:lnTo>
                  <a:pt x="0" y="392004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15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7230-5BE3-CE26-48AA-67094641C5DA}"/>
              </a:ext>
            </a:extLst>
          </p:cNvPr>
          <p:cNvSpPr>
            <a:spLocks noGrp="1"/>
          </p:cNvSpPr>
          <p:nvPr>
            <p:ph type="title"/>
          </p:nvPr>
        </p:nvSpPr>
        <p:spPr>
          <a:xfrm>
            <a:off x="3679434" y="814257"/>
            <a:ext cx="8914935" cy="787260"/>
          </a:xfrm>
        </p:spPr>
        <p:txBody>
          <a:bodyPr>
            <a:normAutofit fontScale="90000"/>
          </a:bodyPr>
          <a:lstStyle/>
          <a:p>
            <a:r>
              <a:rPr lang="en-CA" b="1" i="0">
                <a:solidFill>
                  <a:srgbClr val="333333"/>
                </a:solidFill>
                <a:effectLst/>
                <a:latin typeface="Palatino Linotype" panose="02040502050505030304" pitchFamily="18" charset="0"/>
              </a:rPr>
              <a:t>Understanding current weather conditions</a:t>
            </a:r>
            <a:br>
              <a:rPr lang="en-CA" b="1" i="0">
                <a:solidFill>
                  <a:srgbClr val="333333"/>
                </a:solidFill>
                <a:effectLst/>
                <a:latin typeface="Lato" panose="020F0502020204030203" pitchFamily="34" charset="0"/>
              </a:rPr>
            </a:br>
            <a:endParaRPr lang="en-CA"/>
          </a:p>
        </p:txBody>
      </p:sp>
      <p:pic>
        <p:nvPicPr>
          <p:cNvPr id="2050" name="Picture 2" descr="This is a screen shot of a typical current conditions display on Environment Canada's weather.gc.ca website. A full explanation of all weather observations that are reported is explained in the text below.">
            <a:extLst>
              <a:ext uri="{FF2B5EF4-FFF2-40B4-BE49-F238E27FC236}">
                <a16:creationId xmlns:a16="http://schemas.microsoft.com/office/drawing/2014/main" id="{CA466ADF-F59B-F761-ADC4-A457FAA41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3" y="960538"/>
            <a:ext cx="3121782" cy="1156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1C736E-05CF-6BBD-0B78-95AA57AA8262}"/>
              </a:ext>
            </a:extLst>
          </p:cNvPr>
          <p:cNvSpPr txBox="1"/>
          <p:nvPr/>
        </p:nvSpPr>
        <p:spPr>
          <a:xfrm>
            <a:off x="521344" y="2573738"/>
            <a:ext cx="2573720" cy="3416320"/>
          </a:xfrm>
          <a:prstGeom prst="rect">
            <a:avLst/>
          </a:prstGeom>
          <a:noFill/>
        </p:spPr>
        <p:txBody>
          <a:bodyPr wrap="square" rtlCol="0">
            <a:spAutoFit/>
          </a:bodyPr>
          <a:lstStyle/>
          <a:p>
            <a:pPr marL="285750" indent="-285750">
              <a:buFont typeface="Arial" panose="020B0604020202020204" pitchFamily="34" charset="0"/>
              <a:buChar char="•"/>
            </a:pPr>
            <a:r>
              <a:rPr lang="en-US" b="1">
                <a:effectLst/>
                <a:latin typeface="Lato" panose="020F0502020204030203" pitchFamily="34" charset="0"/>
              </a:rPr>
              <a:t>Temperature</a:t>
            </a:r>
            <a:endParaRPr lang="en-US">
              <a:effectLst/>
            </a:endParaRPr>
          </a:p>
          <a:p>
            <a:pPr marL="285750" indent="-285750">
              <a:buFont typeface="Arial" panose="020B0604020202020204" pitchFamily="34" charset="0"/>
              <a:buChar char="•"/>
            </a:pPr>
            <a:r>
              <a:rPr lang="en-US" b="1">
                <a:effectLst/>
                <a:latin typeface="Lato" panose="020F0502020204030203" pitchFamily="34" charset="0"/>
              </a:rPr>
              <a:t>Dewpoint</a:t>
            </a:r>
          </a:p>
          <a:p>
            <a:pPr marL="285750" indent="-285750">
              <a:buFont typeface="Arial" panose="020B0604020202020204" pitchFamily="34" charset="0"/>
              <a:buChar char="•"/>
            </a:pPr>
            <a:r>
              <a:rPr lang="en-US" b="1">
                <a:effectLst/>
                <a:latin typeface="Lato" panose="020F0502020204030203" pitchFamily="34" charset="0"/>
              </a:rPr>
              <a:t>Humidity</a:t>
            </a:r>
          </a:p>
          <a:p>
            <a:pPr marL="285750" indent="-285750">
              <a:buFont typeface="Arial" panose="020B0604020202020204" pitchFamily="34" charset="0"/>
              <a:buChar char="•"/>
            </a:pPr>
            <a:r>
              <a:rPr lang="en-US" b="1">
                <a:effectLst/>
                <a:latin typeface="Lato" panose="020F0502020204030203" pitchFamily="34" charset="0"/>
              </a:rPr>
              <a:t>Air Pressure</a:t>
            </a:r>
          </a:p>
          <a:p>
            <a:pPr marL="285750" indent="-285750">
              <a:buFont typeface="Arial" panose="020B0604020202020204" pitchFamily="34" charset="0"/>
              <a:buChar char="•"/>
            </a:pPr>
            <a:r>
              <a:rPr lang="en-US" b="1">
                <a:effectLst/>
                <a:latin typeface="Lato" panose="020F0502020204030203" pitchFamily="34" charset="0"/>
              </a:rPr>
              <a:t>Pressure Tendency</a:t>
            </a:r>
          </a:p>
          <a:p>
            <a:pPr marL="285750" indent="-285750">
              <a:buFont typeface="Arial" panose="020B0604020202020204" pitchFamily="34" charset="0"/>
              <a:buChar char="•"/>
            </a:pPr>
            <a:r>
              <a:rPr lang="en-US" b="1">
                <a:effectLst/>
                <a:latin typeface="Lato" panose="020F0502020204030203" pitchFamily="34" charset="0"/>
              </a:rPr>
              <a:t>Visibility</a:t>
            </a:r>
          </a:p>
          <a:p>
            <a:pPr marL="285750" indent="-285750">
              <a:buFont typeface="Arial" panose="020B0604020202020204" pitchFamily="34" charset="0"/>
              <a:buChar char="•"/>
            </a:pPr>
            <a:r>
              <a:rPr lang="en-US" b="1">
                <a:effectLst/>
                <a:latin typeface="Lato" panose="020F0502020204030203" pitchFamily="34" charset="0"/>
              </a:rPr>
              <a:t>Wind </a:t>
            </a:r>
          </a:p>
          <a:p>
            <a:pPr marL="285750" indent="-285750">
              <a:buFont typeface="Arial" panose="020B0604020202020204" pitchFamily="34" charset="0"/>
              <a:buChar char="•"/>
            </a:pPr>
            <a:r>
              <a:rPr lang="en-US" b="1">
                <a:effectLst/>
                <a:latin typeface="Lato" panose="020F0502020204030203" pitchFamily="34" charset="0"/>
              </a:rPr>
              <a:t>Air Quality </a:t>
            </a:r>
            <a:endParaRPr lang="en-US" b="1">
              <a:latin typeface="Lato" panose="020F0502020204030203" pitchFamily="34" charset="0"/>
            </a:endParaRPr>
          </a:p>
          <a:p>
            <a:pPr marL="285750" indent="-285750">
              <a:buFont typeface="Arial" panose="020B0604020202020204" pitchFamily="34" charset="0"/>
              <a:buChar char="•"/>
            </a:pPr>
            <a:r>
              <a:rPr lang="en-US" b="1">
                <a:effectLst/>
                <a:latin typeface="Lato" panose="020F0502020204030203" pitchFamily="34" charset="0"/>
              </a:rPr>
              <a:t>Wind Chill</a:t>
            </a:r>
          </a:p>
          <a:p>
            <a:pPr marL="285750" indent="-285750">
              <a:buFont typeface="Arial" panose="020B0604020202020204" pitchFamily="34" charset="0"/>
              <a:buChar char="•"/>
            </a:pPr>
            <a:r>
              <a:rPr lang="en-US" b="1">
                <a:effectLst/>
                <a:latin typeface="Lato" panose="020F0502020204030203" pitchFamily="34" charset="0"/>
              </a:rPr>
              <a:t>Humidex</a:t>
            </a:r>
          </a:p>
          <a:p>
            <a:br>
              <a:rPr lang="en-US">
                <a:effectLst/>
              </a:rPr>
            </a:br>
            <a:endParaRPr lang="en-CA"/>
          </a:p>
        </p:txBody>
      </p:sp>
    </p:spTree>
    <p:extLst>
      <p:ext uri="{BB962C8B-B14F-4D97-AF65-F5344CB8AC3E}">
        <p14:creationId xmlns:p14="http://schemas.microsoft.com/office/powerpoint/2010/main" val="41487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21549E-60F4-77CC-F870-C94E41DC6771}"/>
              </a:ext>
            </a:extLst>
          </p:cNvPr>
          <p:cNvSpPr>
            <a:spLocks noGrp="1"/>
          </p:cNvSpPr>
          <p:nvPr>
            <p:ph type="title"/>
          </p:nvPr>
        </p:nvSpPr>
        <p:spPr>
          <a:xfrm>
            <a:off x="408826" y="1503215"/>
            <a:ext cx="3824578" cy="4029108"/>
          </a:xfrm>
        </p:spPr>
        <p:txBody>
          <a:bodyPr vert="horz" lIns="91440" tIns="45720" rIns="91440" bIns="45720" rtlCol="0" anchor="b">
            <a:noAutofit/>
          </a:bodyPr>
          <a:lstStyle/>
          <a:p>
            <a:r>
              <a:rPr lang="en-US" sz="2800" spc="-100"/>
              <a:t>Canada Map showing dropdown menu with :</a:t>
            </a:r>
            <a:br>
              <a:rPr lang="en-US" sz="2800" spc="-100"/>
            </a:br>
            <a:br>
              <a:rPr lang="en-US" sz="2800" spc="-100"/>
            </a:br>
            <a:r>
              <a:rPr lang="en-US" sz="2800" spc="-100"/>
              <a:t>1. Temperature  in Celsius</a:t>
            </a:r>
            <a:br>
              <a:rPr lang="en-US" sz="2800" spc="-100"/>
            </a:br>
            <a:r>
              <a:rPr lang="en-US" sz="2800" spc="-100"/>
              <a:t>2. Temperature in    Fahrenheit</a:t>
            </a:r>
            <a:br>
              <a:rPr lang="en-US" sz="2800" spc="-100"/>
            </a:br>
            <a:r>
              <a:rPr lang="en-US" sz="2800" spc="-100"/>
              <a:t>3. Feels like</a:t>
            </a:r>
            <a:br>
              <a:rPr lang="en-US" sz="2800" spc="-100"/>
            </a:br>
            <a:r>
              <a:rPr lang="en-US" sz="2800" spc="-100"/>
              <a:t>4. Humidity</a:t>
            </a:r>
            <a:br>
              <a:rPr lang="en-US" sz="2800" spc="-100"/>
            </a:br>
            <a:r>
              <a:rPr lang="en-US" sz="2800" spc="-100"/>
              <a:t>5. Precipitation</a:t>
            </a:r>
            <a:br>
              <a:rPr lang="en-US" sz="2800" spc="-100"/>
            </a:br>
            <a:r>
              <a:rPr lang="en-US" sz="2800" spc="-100"/>
              <a:t>6. Pressure</a:t>
            </a:r>
            <a:br>
              <a:rPr lang="en-US" sz="2800" spc="-100"/>
            </a:br>
            <a:r>
              <a:rPr lang="en-US" sz="2800" spc="-100"/>
              <a:t>7.Wind</a:t>
            </a:r>
          </a:p>
        </p:txBody>
      </p:sp>
      <p:pic>
        <p:nvPicPr>
          <p:cNvPr id="4" name="Picture 3" descr="Map&#10;&#10;Description automatically generated">
            <a:extLst>
              <a:ext uri="{FF2B5EF4-FFF2-40B4-BE49-F238E27FC236}">
                <a16:creationId xmlns:a16="http://schemas.microsoft.com/office/drawing/2014/main" id="{6489E36D-C300-B23F-54D7-DA7C2CFAD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558" y="1503215"/>
            <a:ext cx="7223330" cy="3686783"/>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081FC99-49B9-8831-C6B2-3C7A3C6FD41A}"/>
              </a:ext>
            </a:extLst>
          </p:cNvPr>
          <p:cNvSpPr txBox="1"/>
          <p:nvPr/>
        </p:nvSpPr>
        <p:spPr>
          <a:xfrm>
            <a:off x="5436871" y="5608500"/>
            <a:ext cx="6626676" cy="646331"/>
          </a:xfrm>
          <a:prstGeom prst="rect">
            <a:avLst/>
          </a:prstGeom>
          <a:noFill/>
        </p:spPr>
        <p:txBody>
          <a:bodyPr wrap="square" rtlCol="0">
            <a:spAutoFit/>
          </a:bodyPr>
          <a:lstStyle/>
          <a:p>
            <a:r>
              <a:rPr lang="en-US" sz="1200" spc="-100">
                <a:solidFill>
                  <a:schemeClr val="accent1">
                    <a:lumMod val="50000"/>
                  </a:schemeClr>
                </a:solidFill>
                <a:hlinkClick r:id="rId3" action="ppaction://hlinkfile"/>
              </a:rPr>
              <a:t>file:///C:/Users/deepi/OneDrive/Desktop/Challange_files/Project_3_team_10/project%203%20me/index.html</a:t>
            </a:r>
            <a:endParaRPr lang="en-US" sz="1200" spc="-100">
              <a:solidFill>
                <a:schemeClr val="accent1">
                  <a:lumMod val="50000"/>
                </a:schemeClr>
              </a:solidFill>
            </a:endParaRPr>
          </a:p>
          <a:p>
            <a:endParaRPr lang="en-US" sz="1200" spc="-100">
              <a:solidFill>
                <a:schemeClr val="accent1">
                  <a:lumMod val="50000"/>
                </a:schemeClr>
              </a:solidFill>
            </a:endParaRPr>
          </a:p>
          <a:p>
            <a:endParaRPr lang="en-CA" sz="1200">
              <a:solidFill>
                <a:schemeClr val="accent1">
                  <a:lumMod val="50000"/>
                </a:schemeClr>
              </a:solidFill>
            </a:endParaRPr>
          </a:p>
        </p:txBody>
      </p:sp>
    </p:spTree>
    <p:extLst>
      <p:ext uri="{BB962C8B-B14F-4D97-AF65-F5344CB8AC3E}">
        <p14:creationId xmlns:p14="http://schemas.microsoft.com/office/powerpoint/2010/main" val="32972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F41C-122F-B72C-5C44-7B6082F86334}"/>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22105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345B-350F-EF44-5132-11B3A159A330}"/>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09393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51375-19D7-03C1-163F-DB2FD1BE977A}"/>
              </a:ext>
            </a:extLst>
          </p:cNvPr>
          <p:cNvPicPr>
            <a:picLocks noChangeAspect="1"/>
          </p:cNvPicPr>
          <p:nvPr/>
        </p:nvPicPr>
        <p:blipFill rotWithShape="1">
          <a:blip r:embed="rId2">
            <a:alphaModFix amt="35000"/>
          </a:blip>
          <a:srcRect t="21682" b="16842"/>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12732AF0-7B33-3C0B-8C9F-9C29F838F738}"/>
              </a:ext>
            </a:extLst>
          </p:cNvPr>
          <p:cNvSpPr>
            <a:spLocks noGrp="1"/>
          </p:cNvSpPr>
          <p:nvPr>
            <p:ph type="ctrTitle"/>
          </p:nvPr>
        </p:nvSpPr>
        <p:spPr>
          <a:xfrm>
            <a:off x="3183652" y="3555425"/>
            <a:ext cx="5797695" cy="1587875"/>
          </a:xfrm>
        </p:spPr>
        <p:txBody>
          <a:bodyPr>
            <a:normAutofit fontScale="90000"/>
          </a:bodyPr>
          <a:lstStyle/>
          <a:p>
            <a:r>
              <a:rPr lang="en-US" sz="9600" b="1">
                <a:ln w="15875">
                  <a:solidFill>
                    <a:srgbClr val="FFFFFF"/>
                  </a:solidFill>
                </a:ln>
                <a:noFill/>
              </a:rPr>
              <a:t>Thank You!</a:t>
            </a:r>
            <a:endParaRPr lang="en-CA" sz="9600" b="1">
              <a:ln w="15875">
                <a:solidFill>
                  <a:srgbClr val="FFFFFF"/>
                </a:solidFill>
              </a:ln>
              <a:noFill/>
            </a:endParaRPr>
          </a:p>
        </p:txBody>
      </p:sp>
      <p:sp>
        <p:nvSpPr>
          <p:cNvPr id="3" name="Subtitle 2">
            <a:extLst>
              <a:ext uri="{FF2B5EF4-FFF2-40B4-BE49-F238E27FC236}">
                <a16:creationId xmlns:a16="http://schemas.microsoft.com/office/drawing/2014/main" id="{3CEDE4FB-0822-A336-7D82-EBAEE87DDE14}"/>
              </a:ext>
            </a:extLst>
          </p:cNvPr>
          <p:cNvSpPr>
            <a:spLocks noGrp="1"/>
          </p:cNvSpPr>
          <p:nvPr>
            <p:ph type="subTitle" idx="1"/>
          </p:nvPr>
        </p:nvSpPr>
        <p:spPr>
          <a:xfrm>
            <a:off x="2811182" y="2004770"/>
            <a:ext cx="7315200" cy="1419658"/>
          </a:xfrm>
        </p:spPr>
        <p:txBody>
          <a:bodyPr>
            <a:normAutofit/>
          </a:bodyPr>
          <a:lstStyle/>
          <a:p>
            <a:pPr>
              <a:spcAft>
                <a:spcPts val="600"/>
              </a:spcAft>
            </a:pPr>
            <a:r>
              <a:rPr lang="en-US" sz="9600">
                <a:solidFill>
                  <a:schemeClr val="tx1"/>
                </a:solidFill>
              </a:rPr>
              <a:t>Questions ?</a:t>
            </a:r>
            <a:endParaRPr lang="en-CA" sz="9600">
              <a:solidFill>
                <a:schemeClr val="tx1"/>
              </a:solidFill>
            </a:endParaRPr>
          </a:p>
        </p:txBody>
      </p:sp>
      <p:sp>
        <p:nvSpPr>
          <p:cNvPr id="16" name="Rectangle 10">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72829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280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Corbel</vt:lpstr>
      <vt:lpstr>Lato</vt:lpstr>
      <vt:lpstr>Palatino Linotype</vt:lpstr>
      <vt:lpstr>Wingdings 2</vt:lpstr>
      <vt:lpstr>Frame</vt:lpstr>
      <vt:lpstr>Weather Check- Canada</vt:lpstr>
      <vt:lpstr>What are we observing with Canada Climate check ?  1. Different cities with different temperature.  2. How the latitude is affecting Pressure in different cities.  3. Temperature Forecast of different cities.  4. Maps showing the cities featuring different factors like temperature, Humidity ,pressure etc.     </vt:lpstr>
      <vt:lpstr>Data Sources</vt:lpstr>
      <vt:lpstr>Understanding current weather conditions </vt:lpstr>
      <vt:lpstr>Canada Map showing dropdown menu with :  1. Temperature  in Celsius 2. Temperature in    Fahrenheit 3. Feels like 4. Humidity 5. Precipitation 6. Pressure 7.Wind</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Check- Canada</dc:title>
  <dc:creator>Deepika Mehanti</dc:creator>
  <cp:lastModifiedBy>Deepika Mehanti</cp:lastModifiedBy>
  <cp:revision>1</cp:revision>
  <dcterms:created xsi:type="dcterms:W3CDTF">2023-02-22T16:14:10Z</dcterms:created>
  <dcterms:modified xsi:type="dcterms:W3CDTF">2023-02-23T21:54:41Z</dcterms:modified>
</cp:coreProperties>
</file>