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62" r:id="rId7"/>
    <p:sldId id="263" r:id="rId8"/>
    <p:sldId id="264" r:id="rId9"/>
    <p:sldId id="258" r:id="rId10"/>
  </p:sldIdLst>
  <p:sldSz cx="27432000" cy="21031200"/>
  <p:notesSz cx="6858000" cy="9144000"/>
  <p:defaultTextStyle>
    <a:defPPr>
      <a:defRPr lang="en-US"/>
    </a:defPPr>
    <a:lvl1pPr marL="0" algn="l" defTabSz="138458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1384584" algn="l" defTabSz="138458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2769169" algn="l" defTabSz="138458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4153753" algn="l" defTabSz="138458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5538338" algn="l" defTabSz="138458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6922922" algn="l" defTabSz="138458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8307507" algn="l" defTabSz="138458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9692091" algn="l" defTabSz="138458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1076676" algn="l" defTabSz="138458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36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211" autoAdjust="0"/>
  </p:normalViewPr>
  <p:slideViewPr>
    <p:cSldViewPr snapToGrid="0" snapToObjects="1">
      <p:cViewPr varScale="1">
        <p:scale>
          <a:sx n="32" d="100"/>
          <a:sy n="32" d="100"/>
        </p:scale>
        <p:origin x="-1192" y="-112"/>
      </p:cViewPr>
      <p:guideLst>
        <p:guide orient="horz" pos="6624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6533305"/>
            <a:ext cx="23317200" cy="4508077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917680"/>
            <a:ext cx="19202400" cy="5374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8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69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153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538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922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30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692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076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75D4-0920-1F47-B247-C7CBD125BF4D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344-E40B-B142-A49A-E98E8811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9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75D4-0920-1F47-B247-C7CBD125BF4D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344-E40B-B142-A49A-E98E8811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7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842225"/>
            <a:ext cx="6172200" cy="17944677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842225"/>
            <a:ext cx="18059400" cy="17944677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75D4-0920-1F47-B247-C7CBD125BF4D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344-E40B-B142-A49A-E98E8811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9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75D4-0920-1F47-B247-C7CBD125BF4D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344-E40B-B142-A49A-E98E8811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5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3514495"/>
            <a:ext cx="23317200" cy="4177030"/>
          </a:xfrm>
        </p:spPr>
        <p:txBody>
          <a:bodyPr anchor="t"/>
          <a:lstStyle>
            <a:lvl1pPr algn="l">
              <a:defRPr sz="12100" b="1" cap="all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8913922"/>
            <a:ext cx="23317200" cy="4600573"/>
          </a:xfrm>
        </p:spPr>
        <p:txBody>
          <a:bodyPr anchor="b"/>
          <a:lstStyle>
            <a:lvl1pPr marL="0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1pPr>
            <a:lvl2pPr marL="1384584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2pPr>
            <a:lvl3pPr marL="2769169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4153753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5538338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922922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8307507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969209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11076676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75D4-0920-1F47-B247-C7CBD125BF4D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344-E40B-B142-A49A-E98E8811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3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4907281"/>
            <a:ext cx="12115800" cy="13879620"/>
          </a:xfrm>
        </p:spPr>
        <p:txBody>
          <a:bodyPr/>
          <a:lstStyle>
            <a:lvl1pPr>
              <a:defRPr sz="8500"/>
            </a:lvl1pPr>
            <a:lvl2pPr>
              <a:defRPr sz="7300"/>
            </a:lvl2pPr>
            <a:lvl3pPr>
              <a:defRPr sz="61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0" y="4907281"/>
            <a:ext cx="12115800" cy="13879620"/>
          </a:xfrm>
        </p:spPr>
        <p:txBody>
          <a:bodyPr/>
          <a:lstStyle>
            <a:lvl1pPr>
              <a:defRPr sz="8500"/>
            </a:lvl1pPr>
            <a:lvl2pPr>
              <a:defRPr sz="7300"/>
            </a:lvl2pPr>
            <a:lvl3pPr>
              <a:defRPr sz="61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75D4-0920-1F47-B247-C7CBD125BF4D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344-E40B-B142-A49A-E98E8811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0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707680"/>
            <a:ext cx="12120564" cy="1961937"/>
          </a:xfrm>
        </p:spPr>
        <p:txBody>
          <a:bodyPr anchor="b"/>
          <a:lstStyle>
            <a:lvl1pPr marL="0" indent="0">
              <a:buNone/>
              <a:defRPr sz="7300" b="1"/>
            </a:lvl1pPr>
            <a:lvl2pPr marL="1384584" indent="0">
              <a:buNone/>
              <a:defRPr sz="6100" b="1"/>
            </a:lvl2pPr>
            <a:lvl3pPr marL="2769169" indent="0">
              <a:buNone/>
              <a:defRPr sz="5500" b="1"/>
            </a:lvl3pPr>
            <a:lvl4pPr marL="4153753" indent="0">
              <a:buNone/>
              <a:defRPr sz="4800" b="1"/>
            </a:lvl4pPr>
            <a:lvl5pPr marL="5538338" indent="0">
              <a:buNone/>
              <a:defRPr sz="4800" b="1"/>
            </a:lvl5pPr>
            <a:lvl6pPr marL="6922922" indent="0">
              <a:buNone/>
              <a:defRPr sz="4800" b="1"/>
            </a:lvl6pPr>
            <a:lvl7pPr marL="8307507" indent="0">
              <a:buNone/>
              <a:defRPr sz="4800" b="1"/>
            </a:lvl7pPr>
            <a:lvl8pPr marL="9692091" indent="0">
              <a:buNone/>
              <a:defRPr sz="4800" b="1"/>
            </a:lvl8pPr>
            <a:lvl9pPr marL="11076676" indent="0">
              <a:buNone/>
              <a:defRPr sz="48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6669617"/>
            <a:ext cx="12120564" cy="12117283"/>
          </a:xfrm>
        </p:spPr>
        <p:txBody>
          <a:bodyPr/>
          <a:lstStyle>
            <a:lvl1pPr>
              <a:defRPr sz="7300"/>
            </a:lvl1pPr>
            <a:lvl2pPr>
              <a:defRPr sz="6100"/>
            </a:lvl2pPr>
            <a:lvl3pPr>
              <a:defRPr sz="55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4707680"/>
            <a:ext cx="12125325" cy="1961937"/>
          </a:xfrm>
        </p:spPr>
        <p:txBody>
          <a:bodyPr anchor="b"/>
          <a:lstStyle>
            <a:lvl1pPr marL="0" indent="0">
              <a:buNone/>
              <a:defRPr sz="7300" b="1"/>
            </a:lvl1pPr>
            <a:lvl2pPr marL="1384584" indent="0">
              <a:buNone/>
              <a:defRPr sz="6100" b="1"/>
            </a:lvl2pPr>
            <a:lvl3pPr marL="2769169" indent="0">
              <a:buNone/>
              <a:defRPr sz="5500" b="1"/>
            </a:lvl3pPr>
            <a:lvl4pPr marL="4153753" indent="0">
              <a:buNone/>
              <a:defRPr sz="4800" b="1"/>
            </a:lvl4pPr>
            <a:lvl5pPr marL="5538338" indent="0">
              <a:buNone/>
              <a:defRPr sz="4800" b="1"/>
            </a:lvl5pPr>
            <a:lvl6pPr marL="6922922" indent="0">
              <a:buNone/>
              <a:defRPr sz="4800" b="1"/>
            </a:lvl6pPr>
            <a:lvl7pPr marL="8307507" indent="0">
              <a:buNone/>
              <a:defRPr sz="4800" b="1"/>
            </a:lvl7pPr>
            <a:lvl8pPr marL="9692091" indent="0">
              <a:buNone/>
              <a:defRPr sz="4800" b="1"/>
            </a:lvl8pPr>
            <a:lvl9pPr marL="11076676" indent="0">
              <a:buNone/>
              <a:defRPr sz="48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6669617"/>
            <a:ext cx="12125325" cy="12117283"/>
          </a:xfrm>
        </p:spPr>
        <p:txBody>
          <a:bodyPr/>
          <a:lstStyle>
            <a:lvl1pPr>
              <a:defRPr sz="7300"/>
            </a:lvl1pPr>
            <a:lvl2pPr>
              <a:defRPr sz="6100"/>
            </a:lvl2pPr>
            <a:lvl3pPr>
              <a:defRPr sz="55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75D4-0920-1F47-B247-C7CBD125BF4D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344-E40B-B142-A49A-E98E8811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75D4-0920-1F47-B247-C7CBD125BF4D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344-E40B-B142-A49A-E98E8811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0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75D4-0920-1F47-B247-C7CBD125BF4D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344-E40B-B142-A49A-E98E8811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0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837353"/>
            <a:ext cx="9024939" cy="3563620"/>
          </a:xfrm>
        </p:spPr>
        <p:txBody>
          <a:bodyPr anchor="b"/>
          <a:lstStyle>
            <a:lvl1pPr algn="l">
              <a:defRPr sz="61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837355"/>
            <a:ext cx="15335250" cy="17949547"/>
          </a:xfrm>
        </p:spPr>
        <p:txBody>
          <a:bodyPr/>
          <a:lstStyle>
            <a:lvl1pPr>
              <a:defRPr sz="9700"/>
            </a:lvl1pPr>
            <a:lvl2pPr>
              <a:defRPr sz="8500"/>
            </a:lvl2pPr>
            <a:lvl3pPr>
              <a:defRPr sz="73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4400975"/>
            <a:ext cx="9024939" cy="14385927"/>
          </a:xfrm>
        </p:spPr>
        <p:txBody>
          <a:bodyPr/>
          <a:lstStyle>
            <a:lvl1pPr marL="0" indent="0">
              <a:buNone/>
              <a:defRPr sz="4200"/>
            </a:lvl1pPr>
            <a:lvl2pPr marL="1384584" indent="0">
              <a:buNone/>
              <a:defRPr sz="3600"/>
            </a:lvl2pPr>
            <a:lvl3pPr marL="2769169" indent="0">
              <a:buNone/>
              <a:defRPr sz="3000"/>
            </a:lvl3pPr>
            <a:lvl4pPr marL="4153753" indent="0">
              <a:buNone/>
              <a:defRPr sz="2700"/>
            </a:lvl4pPr>
            <a:lvl5pPr marL="5538338" indent="0">
              <a:buNone/>
              <a:defRPr sz="2700"/>
            </a:lvl5pPr>
            <a:lvl6pPr marL="6922922" indent="0">
              <a:buNone/>
              <a:defRPr sz="2700"/>
            </a:lvl6pPr>
            <a:lvl7pPr marL="8307507" indent="0">
              <a:buNone/>
              <a:defRPr sz="2700"/>
            </a:lvl7pPr>
            <a:lvl8pPr marL="9692091" indent="0">
              <a:buNone/>
              <a:defRPr sz="2700"/>
            </a:lvl8pPr>
            <a:lvl9pPr marL="11076676" indent="0">
              <a:buNone/>
              <a:defRPr sz="27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75D4-0920-1F47-B247-C7CBD125BF4D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344-E40B-B142-A49A-E98E8811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5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4721840"/>
            <a:ext cx="16459200" cy="1737997"/>
          </a:xfrm>
        </p:spPr>
        <p:txBody>
          <a:bodyPr anchor="b"/>
          <a:lstStyle>
            <a:lvl1pPr algn="l">
              <a:defRPr sz="61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879177"/>
            <a:ext cx="16459200" cy="12618720"/>
          </a:xfrm>
        </p:spPr>
        <p:txBody>
          <a:bodyPr/>
          <a:lstStyle>
            <a:lvl1pPr marL="0" indent="0">
              <a:buNone/>
              <a:defRPr sz="9700"/>
            </a:lvl1pPr>
            <a:lvl2pPr marL="1384584" indent="0">
              <a:buNone/>
              <a:defRPr sz="8500"/>
            </a:lvl2pPr>
            <a:lvl3pPr marL="2769169" indent="0">
              <a:buNone/>
              <a:defRPr sz="7300"/>
            </a:lvl3pPr>
            <a:lvl4pPr marL="4153753" indent="0">
              <a:buNone/>
              <a:defRPr sz="6100"/>
            </a:lvl4pPr>
            <a:lvl5pPr marL="5538338" indent="0">
              <a:buNone/>
              <a:defRPr sz="6100"/>
            </a:lvl5pPr>
            <a:lvl6pPr marL="6922922" indent="0">
              <a:buNone/>
              <a:defRPr sz="6100"/>
            </a:lvl6pPr>
            <a:lvl7pPr marL="8307507" indent="0">
              <a:buNone/>
              <a:defRPr sz="6100"/>
            </a:lvl7pPr>
            <a:lvl8pPr marL="9692091" indent="0">
              <a:buNone/>
              <a:defRPr sz="6100"/>
            </a:lvl8pPr>
            <a:lvl9pPr marL="11076676" indent="0">
              <a:buNone/>
              <a:defRPr sz="6100"/>
            </a:lvl9pPr>
          </a:lstStyle>
          <a:p>
            <a:r>
              <a:rPr lang="pt-PT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6459837"/>
            <a:ext cx="16459200" cy="2468243"/>
          </a:xfrm>
        </p:spPr>
        <p:txBody>
          <a:bodyPr/>
          <a:lstStyle>
            <a:lvl1pPr marL="0" indent="0">
              <a:buNone/>
              <a:defRPr sz="4200"/>
            </a:lvl1pPr>
            <a:lvl2pPr marL="1384584" indent="0">
              <a:buNone/>
              <a:defRPr sz="3600"/>
            </a:lvl2pPr>
            <a:lvl3pPr marL="2769169" indent="0">
              <a:buNone/>
              <a:defRPr sz="3000"/>
            </a:lvl3pPr>
            <a:lvl4pPr marL="4153753" indent="0">
              <a:buNone/>
              <a:defRPr sz="2700"/>
            </a:lvl4pPr>
            <a:lvl5pPr marL="5538338" indent="0">
              <a:buNone/>
              <a:defRPr sz="2700"/>
            </a:lvl5pPr>
            <a:lvl6pPr marL="6922922" indent="0">
              <a:buNone/>
              <a:defRPr sz="2700"/>
            </a:lvl6pPr>
            <a:lvl7pPr marL="8307507" indent="0">
              <a:buNone/>
              <a:defRPr sz="2700"/>
            </a:lvl7pPr>
            <a:lvl8pPr marL="9692091" indent="0">
              <a:buNone/>
              <a:defRPr sz="2700"/>
            </a:lvl8pPr>
            <a:lvl9pPr marL="11076676" indent="0">
              <a:buNone/>
              <a:defRPr sz="27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75D4-0920-1F47-B247-C7CBD125BF4D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344-E40B-B142-A49A-E98E8811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39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842223"/>
            <a:ext cx="24688800" cy="3505200"/>
          </a:xfrm>
          <a:prstGeom prst="rect">
            <a:avLst/>
          </a:prstGeom>
        </p:spPr>
        <p:txBody>
          <a:bodyPr vert="horz" lIns="276917" tIns="138458" rIns="276917" bIns="138458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907281"/>
            <a:ext cx="24688800" cy="13879620"/>
          </a:xfrm>
          <a:prstGeom prst="rect">
            <a:avLst/>
          </a:prstGeom>
        </p:spPr>
        <p:txBody>
          <a:bodyPr vert="horz" lIns="276917" tIns="138458" rIns="276917" bIns="138458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9492808"/>
            <a:ext cx="6400800" cy="1119717"/>
          </a:xfrm>
          <a:prstGeom prst="rect">
            <a:avLst/>
          </a:prstGeom>
        </p:spPr>
        <p:txBody>
          <a:bodyPr vert="horz" lIns="276917" tIns="138458" rIns="276917" bIns="138458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D75D4-0920-1F47-B247-C7CBD125BF4D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19492808"/>
            <a:ext cx="8686800" cy="1119717"/>
          </a:xfrm>
          <a:prstGeom prst="rect">
            <a:avLst/>
          </a:prstGeom>
        </p:spPr>
        <p:txBody>
          <a:bodyPr vert="horz" lIns="276917" tIns="138458" rIns="276917" bIns="138458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9492808"/>
            <a:ext cx="6400800" cy="1119717"/>
          </a:xfrm>
          <a:prstGeom prst="rect">
            <a:avLst/>
          </a:prstGeom>
        </p:spPr>
        <p:txBody>
          <a:bodyPr vert="horz" lIns="276917" tIns="138458" rIns="276917" bIns="138458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C2344-E40B-B142-A49A-E98E8811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0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84584" rtl="0" eaLnBrk="1" latinLnBrk="0" hangingPunct="1">
        <a:spcBef>
          <a:spcPct val="0"/>
        </a:spcBef>
        <a:buNone/>
        <a:defRPr sz="1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8438" indent="-1038438" algn="l" defTabSz="1384584" rtl="0" eaLnBrk="1" latinLnBrk="0" hangingPunct="1">
        <a:spcBef>
          <a:spcPct val="20000"/>
        </a:spcBef>
        <a:buFont typeface="Arial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1pPr>
      <a:lvl2pPr marL="2249950" indent="-865365" algn="l" defTabSz="1384584" rtl="0" eaLnBrk="1" latinLnBrk="0" hangingPunct="1">
        <a:spcBef>
          <a:spcPct val="20000"/>
        </a:spcBef>
        <a:buFont typeface="Arial"/>
        <a:buChar char="–"/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3461461" indent="-692292" algn="l" defTabSz="1384584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3pPr>
      <a:lvl4pPr marL="4846046" indent="-692292" algn="l" defTabSz="1384584" rtl="0" eaLnBrk="1" latinLnBrk="0" hangingPunct="1">
        <a:spcBef>
          <a:spcPct val="20000"/>
        </a:spcBef>
        <a:buFont typeface="Arial"/>
        <a:buChar char="–"/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230630" indent="-692292" algn="l" defTabSz="1384584" rtl="0" eaLnBrk="1" latinLnBrk="0" hangingPunct="1">
        <a:spcBef>
          <a:spcPct val="20000"/>
        </a:spcBef>
        <a:buFont typeface="Arial"/>
        <a:buChar char="»"/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615215" indent="-692292" algn="l" defTabSz="1384584" rtl="0" eaLnBrk="1" latinLnBrk="0" hangingPunct="1">
        <a:spcBef>
          <a:spcPct val="20000"/>
        </a:spcBef>
        <a:buFont typeface="Arial"/>
        <a:buChar char="•"/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8999799" indent="-692292" algn="l" defTabSz="1384584" rtl="0" eaLnBrk="1" latinLnBrk="0" hangingPunct="1">
        <a:spcBef>
          <a:spcPct val="20000"/>
        </a:spcBef>
        <a:buFont typeface="Arial"/>
        <a:buChar char="•"/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384384" indent="-692292" algn="l" defTabSz="1384584" rtl="0" eaLnBrk="1" latinLnBrk="0" hangingPunct="1">
        <a:spcBef>
          <a:spcPct val="20000"/>
        </a:spcBef>
        <a:buFont typeface="Arial"/>
        <a:buChar char="•"/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1768968" indent="-692292" algn="l" defTabSz="1384584" rtl="0" eaLnBrk="1" latinLnBrk="0" hangingPunct="1">
        <a:spcBef>
          <a:spcPct val="20000"/>
        </a:spcBef>
        <a:buFont typeface="Arial"/>
        <a:buChar char="•"/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84584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384584" algn="l" defTabSz="1384584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2pPr>
      <a:lvl3pPr marL="2769169" algn="l" defTabSz="1384584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4153753" algn="l" defTabSz="1384584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4pPr>
      <a:lvl5pPr marL="5538338" algn="l" defTabSz="1384584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5pPr>
      <a:lvl6pPr marL="6922922" algn="l" defTabSz="1384584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6pPr>
      <a:lvl7pPr marL="8307507" algn="l" defTabSz="1384584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7pPr>
      <a:lvl8pPr marL="9692091" algn="l" defTabSz="1384584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8pPr>
      <a:lvl9pPr marL="11076676" algn="l" defTabSz="1384584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23-10-23 at 6.01.4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9"/>
          <a:stretch/>
        </p:blipFill>
        <p:spPr>
          <a:xfrm>
            <a:off x="1531313" y="5596413"/>
            <a:ext cx="24556794" cy="127407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31313" y="917341"/>
            <a:ext cx="24935031" cy="377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900" dirty="0" err="1">
                <a:solidFill>
                  <a:srgbClr val="000000"/>
                </a:solidFill>
                <a:latin typeface="Helvetica Light"/>
                <a:cs typeface="Helvetica Light"/>
              </a:rPr>
              <a:t>Data_Sharkleaner</a:t>
            </a:r>
            <a:endParaRPr lang="en-US" sz="23900" dirty="0">
              <a:solidFill>
                <a:srgbClr val="000000"/>
              </a:solidFill>
              <a:latin typeface="Helvetica Light"/>
              <a:cs typeface="Helvetica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31313" y="19068490"/>
            <a:ext cx="245567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rgbClr val="000000"/>
                </a:solidFill>
                <a:latin typeface="Helvetica Light"/>
                <a:cs typeface="Helvetica Light"/>
              </a:rPr>
              <a:t>A pandas project to clean a shark attack database (</a:t>
            </a:r>
            <a:r>
              <a:rPr lang="en-US" sz="7200" dirty="0" err="1" smtClean="0">
                <a:solidFill>
                  <a:srgbClr val="000000"/>
                </a:solidFill>
                <a:latin typeface="Helvetica Light"/>
                <a:cs typeface="Helvetica Light"/>
              </a:rPr>
              <a:t>kaggle</a:t>
            </a:r>
            <a:r>
              <a:rPr lang="en-US" sz="7200" dirty="0" smtClean="0">
                <a:solidFill>
                  <a:srgbClr val="000000"/>
                </a:solidFill>
                <a:latin typeface="Helvetica Light"/>
                <a:cs typeface="Helvetica Light"/>
              </a:rPr>
              <a:t>)</a:t>
            </a:r>
            <a:endParaRPr lang="en-US" sz="7200" dirty="0">
              <a:solidFill>
                <a:srgbClr val="000000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17157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23-10-23 at 6.05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75" y="11432460"/>
            <a:ext cx="13092047" cy="10241919"/>
          </a:xfrm>
          <a:prstGeom prst="rect">
            <a:avLst/>
          </a:prstGeom>
        </p:spPr>
      </p:pic>
      <p:pic>
        <p:nvPicPr>
          <p:cNvPr id="9" name="Picture 8" descr="Screen Shot 2023-10-23 at 6.07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6475" y="11431702"/>
            <a:ext cx="12723995" cy="1041764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062774" y="10485321"/>
            <a:ext cx="1010745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000000"/>
                </a:solidFill>
                <a:latin typeface="Helvetica Light"/>
                <a:cs typeface="Helvetica Light"/>
              </a:rPr>
              <a:t>Drop </a:t>
            </a:r>
            <a:r>
              <a:rPr lang="en-US" sz="4400" b="1" dirty="0">
                <a:solidFill>
                  <a:srgbClr val="000000"/>
                </a:solidFill>
                <a:latin typeface="Helvetica Light"/>
                <a:cs typeface="Helvetica Light"/>
              </a:rPr>
              <a:t>rows with </a:t>
            </a:r>
            <a:r>
              <a:rPr lang="en-US" sz="4400" b="1" dirty="0" smtClean="0">
                <a:solidFill>
                  <a:srgbClr val="000000"/>
                </a:solidFill>
                <a:latin typeface="Helvetica Light"/>
                <a:cs typeface="Helvetica Light"/>
              </a:rPr>
              <a:t>100% </a:t>
            </a:r>
            <a:r>
              <a:rPr lang="en-US" sz="4400" b="1" dirty="0">
                <a:solidFill>
                  <a:srgbClr val="000000"/>
                </a:solidFill>
                <a:latin typeface="Helvetica Light"/>
                <a:cs typeface="Helvetica Light"/>
              </a:rPr>
              <a:t>of </a:t>
            </a:r>
            <a:r>
              <a:rPr lang="en-US" sz="4400" b="1" dirty="0" smtClean="0">
                <a:solidFill>
                  <a:srgbClr val="000000"/>
                </a:solidFill>
                <a:latin typeface="Helvetica Light"/>
                <a:cs typeface="Helvetica Light"/>
              </a:rPr>
              <a:t>NAS’</a:t>
            </a:r>
            <a:endParaRPr lang="en-US" sz="4400" b="1" dirty="0">
              <a:solidFill>
                <a:srgbClr val="000000"/>
              </a:solidFill>
              <a:latin typeface="Helvetica Light"/>
              <a:cs typeface="Helvetica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899165" y="10647036"/>
            <a:ext cx="1010745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000000"/>
                </a:solidFill>
                <a:latin typeface="Helvetica Light"/>
                <a:cs typeface="Helvetica Light"/>
              </a:rPr>
              <a:t>Drop </a:t>
            </a:r>
            <a:r>
              <a:rPr lang="en-US" sz="4400" b="1" dirty="0">
                <a:solidFill>
                  <a:srgbClr val="000000"/>
                </a:solidFill>
                <a:latin typeface="Helvetica Light"/>
                <a:cs typeface="Helvetica Light"/>
              </a:rPr>
              <a:t>rows with </a:t>
            </a:r>
            <a:r>
              <a:rPr lang="en-US" sz="4400" b="1" dirty="0" smtClean="0">
                <a:solidFill>
                  <a:srgbClr val="000000"/>
                </a:solidFill>
                <a:latin typeface="Helvetica Light"/>
                <a:cs typeface="Helvetica Light"/>
              </a:rPr>
              <a:t>&gt;40% </a:t>
            </a:r>
            <a:r>
              <a:rPr lang="en-US" sz="4400" b="1" dirty="0">
                <a:solidFill>
                  <a:srgbClr val="000000"/>
                </a:solidFill>
                <a:latin typeface="Helvetica Light"/>
                <a:cs typeface="Helvetica Light"/>
              </a:rPr>
              <a:t>of </a:t>
            </a:r>
            <a:r>
              <a:rPr lang="en-US" sz="4400" b="1" dirty="0" smtClean="0">
                <a:solidFill>
                  <a:srgbClr val="000000"/>
                </a:solidFill>
                <a:latin typeface="Helvetica Light"/>
                <a:cs typeface="Helvetica Light"/>
              </a:rPr>
              <a:t>NAS’</a:t>
            </a:r>
            <a:endParaRPr lang="en-US" sz="4400" b="1" dirty="0">
              <a:solidFill>
                <a:srgbClr val="000000"/>
              </a:solidFill>
              <a:latin typeface="Helvetica Light"/>
              <a:cs typeface="Helvetica Light"/>
            </a:endParaRPr>
          </a:p>
        </p:txBody>
      </p:sp>
      <p:pic>
        <p:nvPicPr>
          <p:cNvPr id="12" name="Picture 11" descr="Screen Shot 2023-10-23 at 6.09.4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966" y="1593594"/>
            <a:ext cx="9962203" cy="715564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5303890" y="697631"/>
            <a:ext cx="1010745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000000"/>
                </a:solidFill>
                <a:latin typeface="Helvetica Light"/>
                <a:cs typeface="Helvetica Light"/>
              </a:rPr>
              <a:t>Histogram of % NA per row</a:t>
            </a:r>
            <a:endParaRPr lang="en-US" sz="4400" b="1" dirty="0">
              <a:solidFill>
                <a:srgbClr val="000000"/>
              </a:solidFill>
              <a:latin typeface="Helvetica Light"/>
              <a:cs typeface="Helvetica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30276" y="7620650"/>
            <a:ext cx="2741736" cy="620634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39816" y="6661705"/>
            <a:ext cx="3763702" cy="620634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09071" y="446725"/>
            <a:ext cx="25341523" cy="1045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6000" dirty="0" smtClean="0">
                <a:latin typeface="Helvetica Light"/>
                <a:cs typeface="Helvetica Light"/>
              </a:rPr>
              <a:t># </a:t>
            </a:r>
            <a:r>
              <a:rPr lang="en-US" sz="6000" dirty="0">
                <a:latin typeface="Helvetica Light"/>
                <a:cs typeface="Helvetica Light"/>
              </a:rPr>
              <a:t>INDEX:</a:t>
            </a:r>
          </a:p>
          <a:p>
            <a:pPr>
              <a:lnSpc>
                <a:spcPct val="80000"/>
              </a:lnSpc>
            </a:pPr>
            <a:endParaRPr lang="en-US" sz="3600" dirty="0">
              <a:latin typeface="Helvetica Light"/>
              <a:cs typeface="Helvetica Light"/>
            </a:endParaRPr>
          </a:p>
          <a:p>
            <a:pPr>
              <a:lnSpc>
                <a:spcPct val="80000"/>
              </a:lnSpc>
            </a:pPr>
            <a:r>
              <a:rPr lang="en-US" sz="3600" dirty="0" smtClean="0">
                <a:latin typeface="Helvetica Light"/>
                <a:cs typeface="Helvetica Light"/>
              </a:rPr>
              <a:t>      1</a:t>
            </a:r>
            <a:r>
              <a:rPr lang="en-US" sz="3600" dirty="0">
                <a:latin typeface="Helvetica Light"/>
                <a:cs typeface="Helvetica Light"/>
              </a:rPr>
              <a:t>. Set working directory, load </a:t>
            </a:r>
            <a:r>
              <a:rPr lang="en-US" sz="3600" dirty="0" smtClean="0">
                <a:latin typeface="Helvetica Light"/>
                <a:cs typeface="Helvetica Light"/>
              </a:rPr>
              <a:t>modules</a:t>
            </a:r>
            <a:endParaRPr lang="en-US" sz="3600" dirty="0">
              <a:latin typeface="Helvetica Light"/>
              <a:cs typeface="Helvetica Light"/>
            </a:endParaRPr>
          </a:p>
          <a:p>
            <a:pPr>
              <a:lnSpc>
                <a:spcPct val="80000"/>
              </a:lnSpc>
            </a:pPr>
            <a:endParaRPr lang="en-US" sz="3600" dirty="0">
              <a:latin typeface="Helvetica Light"/>
              <a:cs typeface="Helvetica Light"/>
            </a:endParaRPr>
          </a:p>
          <a:p>
            <a:pPr>
              <a:lnSpc>
                <a:spcPct val="80000"/>
              </a:lnSpc>
            </a:pPr>
            <a:r>
              <a:rPr lang="en-US" sz="3600" dirty="0" smtClean="0">
                <a:latin typeface="Helvetica Light"/>
                <a:cs typeface="Helvetica Light"/>
              </a:rPr>
              <a:t>      2. Load raw data frame</a:t>
            </a:r>
          </a:p>
          <a:p>
            <a:pPr>
              <a:lnSpc>
                <a:spcPct val="80000"/>
              </a:lnSpc>
            </a:pPr>
            <a:endParaRPr lang="en-US" sz="3600" dirty="0" smtClean="0">
              <a:latin typeface="Helvetica Light"/>
              <a:cs typeface="Helvetica Light"/>
            </a:endParaRPr>
          </a:p>
          <a:p>
            <a:pPr>
              <a:lnSpc>
                <a:spcPct val="80000"/>
              </a:lnSpc>
            </a:pPr>
            <a:r>
              <a:rPr lang="en-US" sz="3600" dirty="0" smtClean="0">
                <a:latin typeface="Helvetica Light"/>
                <a:cs typeface="Helvetica Light"/>
              </a:rPr>
              <a:t>      3</a:t>
            </a:r>
            <a:r>
              <a:rPr lang="en-US" sz="3600" dirty="0">
                <a:latin typeface="Helvetica Light"/>
                <a:cs typeface="Helvetica Light"/>
              </a:rPr>
              <a:t>. Explore basic </a:t>
            </a:r>
            <a:r>
              <a:rPr lang="en-US" sz="3600" dirty="0" smtClean="0">
                <a:latin typeface="Helvetica Light"/>
                <a:cs typeface="Helvetica Light"/>
              </a:rPr>
              <a:t>properties (shape, info..)</a:t>
            </a:r>
          </a:p>
          <a:p>
            <a:pPr>
              <a:lnSpc>
                <a:spcPct val="80000"/>
              </a:lnSpc>
            </a:pPr>
            <a:endParaRPr lang="en-US" sz="3600" dirty="0" smtClean="0">
              <a:latin typeface="Helvetica Light"/>
              <a:cs typeface="Helvetica Light"/>
            </a:endParaRPr>
          </a:p>
          <a:p>
            <a:pPr>
              <a:lnSpc>
                <a:spcPct val="80000"/>
              </a:lnSpc>
            </a:pPr>
            <a:endParaRPr lang="en-US" sz="3600" dirty="0">
              <a:latin typeface="Helvetica Light"/>
              <a:cs typeface="Helvetica Light"/>
            </a:endParaRPr>
          </a:p>
          <a:p>
            <a:pPr>
              <a:lnSpc>
                <a:spcPct val="80000"/>
              </a:lnSpc>
            </a:pPr>
            <a:endParaRPr lang="en-US" sz="3600" dirty="0">
              <a:latin typeface="Helvetica Light"/>
              <a:cs typeface="Helvetica Light"/>
            </a:endParaRPr>
          </a:p>
          <a:p>
            <a:pPr>
              <a:lnSpc>
                <a:spcPct val="80000"/>
              </a:lnSpc>
            </a:pPr>
            <a:endParaRPr lang="en-US" sz="3600" dirty="0">
              <a:latin typeface="Helvetica Light"/>
              <a:cs typeface="Helvetica Light"/>
            </a:endParaRPr>
          </a:p>
          <a:p>
            <a:pPr>
              <a:lnSpc>
                <a:spcPct val="80000"/>
              </a:lnSpc>
            </a:pPr>
            <a:r>
              <a:rPr lang="en-US" sz="4400" b="1" dirty="0" smtClean="0">
                <a:latin typeface="Helvetica Light"/>
                <a:cs typeface="Helvetica Light"/>
              </a:rPr>
              <a:t># </a:t>
            </a:r>
            <a:r>
              <a:rPr lang="en-US" sz="4400" b="1" dirty="0">
                <a:latin typeface="Helvetica Light"/>
                <a:cs typeface="Helvetica Light"/>
              </a:rPr>
              <a:t>4. Cleaning </a:t>
            </a:r>
            <a:r>
              <a:rPr lang="en-US" sz="4400" b="1" dirty="0" smtClean="0">
                <a:latin typeface="Helvetica Light"/>
                <a:cs typeface="Helvetica Light"/>
              </a:rPr>
              <a:t>steps</a:t>
            </a:r>
          </a:p>
          <a:p>
            <a:pPr>
              <a:lnSpc>
                <a:spcPct val="80000"/>
              </a:lnSpc>
            </a:pPr>
            <a:endParaRPr lang="en-US" sz="4400" b="1" dirty="0">
              <a:latin typeface="Helvetica Light"/>
              <a:cs typeface="Helvetica Light"/>
            </a:endParaRPr>
          </a:p>
          <a:p>
            <a:pPr>
              <a:lnSpc>
                <a:spcPct val="80000"/>
              </a:lnSpc>
            </a:pPr>
            <a:r>
              <a:rPr lang="en-US" sz="4400" b="1" dirty="0">
                <a:latin typeface="Helvetica Light"/>
                <a:cs typeface="Helvetica Light"/>
              </a:rPr>
              <a:t> </a:t>
            </a:r>
            <a:r>
              <a:rPr lang="en-US" sz="4400" b="1" dirty="0" smtClean="0">
                <a:latin typeface="Helvetica Light"/>
                <a:cs typeface="Helvetica Light"/>
              </a:rPr>
              <a:t>    </a:t>
            </a:r>
            <a:r>
              <a:rPr lang="en-US" sz="3600" dirty="0" smtClean="0">
                <a:latin typeface="Helvetica Light"/>
                <a:cs typeface="Helvetica Light"/>
              </a:rPr>
              <a:t>4.0 Rename </a:t>
            </a:r>
            <a:r>
              <a:rPr lang="en-US" sz="3600" dirty="0">
                <a:latin typeface="Helvetica Light"/>
                <a:cs typeface="Helvetica Light"/>
              </a:rPr>
              <a:t>columns if </a:t>
            </a:r>
            <a:r>
              <a:rPr lang="en-US" sz="3600" dirty="0" smtClean="0">
                <a:latin typeface="Helvetica Light"/>
                <a:cs typeface="Helvetica Light"/>
              </a:rPr>
              <a:t>necessary</a:t>
            </a:r>
            <a:endParaRPr lang="en-US" sz="3600" dirty="0">
              <a:latin typeface="Helvetica Light"/>
              <a:cs typeface="Helvetica Light"/>
            </a:endParaRPr>
          </a:p>
          <a:p>
            <a:pPr>
              <a:lnSpc>
                <a:spcPct val="80000"/>
              </a:lnSpc>
            </a:pPr>
            <a:endParaRPr lang="en-US" sz="3600" dirty="0">
              <a:latin typeface="Helvetica Light"/>
              <a:cs typeface="Helvetica Light"/>
            </a:endParaRPr>
          </a:p>
          <a:p>
            <a:pPr>
              <a:lnSpc>
                <a:spcPct val="80000"/>
              </a:lnSpc>
            </a:pPr>
            <a:r>
              <a:rPr lang="en-US" sz="3600" dirty="0" smtClean="0">
                <a:latin typeface="Helvetica Light"/>
                <a:cs typeface="Helvetica Light"/>
              </a:rPr>
              <a:t>	I </a:t>
            </a:r>
            <a:r>
              <a:rPr lang="en-US" sz="3600" dirty="0">
                <a:latin typeface="Helvetica Light"/>
                <a:cs typeface="Helvetica Light"/>
              </a:rPr>
              <a:t>replaced the column name "se" for "sex"</a:t>
            </a:r>
          </a:p>
          <a:p>
            <a:pPr>
              <a:lnSpc>
                <a:spcPct val="80000"/>
              </a:lnSpc>
            </a:pPr>
            <a:endParaRPr lang="en-US" sz="3600" dirty="0">
              <a:latin typeface="Helvetica Light"/>
              <a:cs typeface="Helvetica Light"/>
            </a:endParaRPr>
          </a:p>
          <a:p>
            <a:pPr>
              <a:lnSpc>
                <a:spcPct val="80000"/>
              </a:lnSpc>
            </a:pPr>
            <a:r>
              <a:rPr lang="en-US" sz="3600" dirty="0">
                <a:latin typeface="Helvetica Light"/>
                <a:cs typeface="Helvetica Light"/>
              </a:rPr>
              <a:t> </a:t>
            </a:r>
            <a:r>
              <a:rPr lang="en-US" sz="3600" dirty="0" smtClean="0">
                <a:latin typeface="Helvetica Light"/>
                <a:cs typeface="Helvetica Light"/>
              </a:rPr>
              <a:t>      4.1 </a:t>
            </a:r>
            <a:r>
              <a:rPr lang="en-US" sz="3600" dirty="0">
                <a:latin typeface="Helvetica Light"/>
                <a:cs typeface="Helvetica Light"/>
              </a:rPr>
              <a:t>NA'S per row - drop rows with 100% of NA's</a:t>
            </a:r>
          </a:p>
          <a:p>
            <a:pPr>
              <a:lnSpc>
                <a:spcPct val="80000"/>
              </a:lnSpc>
            </a:pPr>
            <a:endParaRPr lang="en-US" sz="3600" dirty="0">
              <a:latin typeface="Helvetica Light"/>
              <a:cs typeface="Helvetica Light"/>
            </a:endParaRPr>
          </a:p>
          <a:p>
            <a:pPr>
              <a:lnSpc>
                <a:spcPct val="80000"/>
              </a:lnSpc>
            </a:pPr>
            <a:r>
              <a:rPr lang="en-US" sz="3600" dirty="0" smtClean="0">
                <a:latin typeface="Helvetica Light"/>
                <a:cs typeface="Helvetica Light"/>
              </a:rPr>
              <a:t>       4.2 </a:t>
            </a:r>
            <a:r>
              <a:rPr lang="en-US" sz="3600" dirty="0">
                <a:latin typeface="Helvetica Light"/>
                <a:cs typeface="Helvetica Light"/>
              </a:rPr>
              <a:t>Check and drop duplicated rows</a:t>
            </a:r>
          </a:p>
          <a:p>
            <a:pPr>
              <a:lnSpc>
                <a:spcPct val="80000"/>
              </a:lnSpc>
            </a:pPr>
            <a:endParaRPr lang="en-US" sz="3600" dirty="0">
              <a:latin typeface="Helvetica Light"/>
              <a:cs typeface="Helvetica Light"/>
            </a:endParaRPr>
          </a:p>
          <a:p>
            <a:pPr>
              <a:lnSpc>
                <a:spcPct val="80000"/>
              </a:lnSpc>
            </a:pPr>
            <a:endParaRPr lang="en-US" sz="3600" dirty="0">
              <a:latin typeface="Helvetica Light"/>
              <a:cs typeface="Helvetica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33461" y="15364820"/>
            <a:ext cx="10846778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b="1" dirty="0" smtClean="0">
                <a:latin typeface="Helvetica Light"/>
                <a:cs typeface="Helvetica Light"/>
              </a:rPr>
              <a:t>17,020 rows</a:t>
            </a:r>
          </a:p>
          <a:p>
            <a:pPr algn="ctr"/>
            <a:r>
              <a:rPr lang="en-US" sz="8800" b="1" dirty="0" smtClean="0">
                <a:latin typeface="Helvetica Light"/>
                <a:cs typeface="Helvetica Light"/>
              </a:rPr>
              <a:t>with </a:t>
            </a:r>
            <a:r>
              <a:rPr lang="en-US" sz="8800" b="1" dirty="0">
                <a:latin typeface="Helvetica Light"/>
                <a:cs typeface="Helvetica Light"/>
              </a:rPr>
              <a:t>100% NA values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911884" y="16953868"/>
            <a:ext cx="570420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8800" dirty="0" smtClean="0">
                <a:latin typeface="Helvetica Light"/>
                <a:cs typeface="Helvetica Light"/>
              </a:rPr>
              <a:t>2,394 </a:t>
            </a:r>
            <a:r>
              <a:rPr lang="pl-PL" sz="8800" dirty="0" err="1" smtClean="0">
                <a:latin typeface="Helvetica Light"/>
                <a:cs typeface="Helvetica Light"/>
              </a:rPr>
              <a:t>rows</a:t>
            </a:r>
            <a:endParaRPr lang="en-US" sz="8800" dirty="0">
              <a:latin typeface="Helvetica Light"/>
              <a:cs typeface="Helvetica Ligh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8532723" y="1553903"/>
            <a:ext cx="39684" cy="7155647"/>
          </a:xfrm>
          <a:prstGeom prst="line">
            <a:avLst/>
          </a:prstGeom>
          <a:ln w="76200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315200" y="4419600"/>
            <a:ext cx="5701536" cy="193899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is-IS" sz="6000" b="1" dirty="0" smtClean="0">
                <a:latin typeface="Helvetica Light"/>
                <a:cs typeface="Helvetica Light"/>
              </a:rPr>
              <a:t>25,723 </a:t>
            </a:r>
            <a:r>
              <a:rPr lang="en-US" sz="6000" b="1" dirty="0" smtClean="0">
                <a:latin typeface="Helvetica Light"/>
                <a:cs typeface="Helvetica Light"/>
              </a:rPr>
              <a:t>rows</a:t>
            </a:r>
          </a:p>
          <a:p>
            <a:pPr algn="ctr"/>
            <a:r>
              <a:rPr lang="en-US" sz="6000" b="1" dirty="0">
                <a:latin typeface="Helvetica Light"/>
                <a:cs typeface="Helvetica Light"/>
              </a:rPr>
              <a:t>a</a:t>
            </a:r>
            <a:r>
              <a:rPr lang="en-US" sz="6000" b="1" dirty="0" smtClean="0">
                <a:latin typeface="Helvetica Light"/>
                <a:cs typeface="Helvetica Light"/>
              </a:rPr>
              <a:t>nd 24 columns</a:t>
            </a:r>
            <a:endParaRPr lang="en-US" sz="6000" b="1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87083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34291" y="3251519"/>
            <a:ext cx="9620384" cy="16896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dirty="0">
              <a:latin typeface="Helvetica Light"/>
              <a:cs typeface="Helvetica Light"/>
            </a:endParaRPr>
          </a:p>
          <a:p>
            <a:r>
              <a:rPr lang="en-US" sz="4400" b="1" dirty="0">
                <a:latin typeface="Helvetica Light"/>
                <a:cs typeface="Helvetica Light"/>
              </a:rPr>
              <a:t>Top rows: </a:t>
            </a:r>
            <a:r>
              <a:rPr lang="en-US" sz="4400" dirty="0">
                <a:latin typeface="Helvetica Light"/>
                <a:cs typeface="Helvetica Light"/>
              </a:rPr>
              <a:t>indicate there are MANY LEVELS with very LOW FREQ:</a:t>
            </a:r>
          </a:p>
          <a:p>
            <a:endParaRPr lang="en-US" sz="3200" dirty="0">
              <a:latin typeface="Helvetica Light"/>
              <a:cs typeface="Helvetica Light"/>
            </a:endParaRPr>
          </a:p>
          <a:p>
            <a:r>
              <a:rPr lang="en-US" sz="3200" dirty="0">
                <a:latin typeface="Helvetica Light"/>
                <a:cs typeface="Helvetica Light"/>
              </a:rPr>
              <a:t>    '</a:t>
            </a:r>
            <a:r>
              <a:rPr lang="en-US" sz="3200" dirty="0" err="1">
                <a:latin typeface="Helvetica Light"/>
                <a:cs typeface="Helvetica Light"/>
              </a:rPr>
              <a:t>case_number</a:t>
            </a:r>
            <a:r>
              <a:rPr lang="en-US" sz="3200" dirty="0">
                <a:latin typeface="Helvetica Light"/>
                <a:cs typeface="Helvetica Light"/>
              </a:rPr>
              <a:t>' should be an identifier and not present duplicated values!!!</a:t>
            </a:r>
          </a:p>
          <a:p>
            <a:endParaRPr lang="en-US" sz="3200" dirty="0">
              <a:latin typeface="Helvetica Light"/>
              <a:cs typeface="Helvetica Light"/>
            </a:endParaRPr>
          </a:p>
          <a:p>
            <a:r>
              <a:rPr lang="en-US" sz="3200" dirty="0">
                <a:latin typeface="Helvetica Light"/>
                <a:cs typeface="Helvetica Light"/>
              </a:rPr>
              <a:t>    That behavior is expected for '</a:t>
            </a:r>
            <a:r>
              <a:rPr lang="en-US" sz="3200" dirty="0" err="1">
                <a:latin typeface="Helvetica Light"/>
                <a:cs typeface="Helvetica Light"/>
              </a:rPr>
              <a:t>case_number</a:t>
            </a:r>
            <a:r>
              <a:rPr lang="en-US" sz="3200" dirty="0">
                <a:latin typeface="Helvetica Light"/>
                <a:cs typeface="Helvetica Light"/>
              </a:rPr>
              <a:t>' and 'date' data types</a:t>
            </a:r>
          </a:p>
          <a:p>
            <a:endParaRPr lang="en-US" sz="3200" dirty="0">
              <a:latin typeface="Helvetica Light"/>
              <a:cs typeface="Helvetica Light"/>
            </a:endParaRPr>
          </a:p>
          <a:p>
            <a:r>
              <a:rPr lang="en-US" sz="3200" dirty="0">
                <a:latin typeface="Helvetica Light"/>
                <a:cs typeface="Helvetica Light"/>
              </a:rPr>
              <a:t>    According to </a:t>
            </a:r>
            <a:r>
              <a:rPr lang="en-US" sz="3200" dirty="0" err="1">
                <a:latin typeface="Helvetica Light"/>
                <a:cs typeface="Helvetica Light"/>
              </a:rPr>
              <a:t>wikipedia</a:t>
            </a:r>
            <a:r>
              <a:rPr lang="en-US" sz="3200" dirty="0">
                <a:latin typeface="Helvetica Light"/>
                <a:cs typeface="Helvetica Light"/>
              </a:rPr>
              <a:t>, there only exists 195 countries in the world but this column contains 212 unique values!!!! Check in the next cell bellow.</a:t>
            </a:r>
          </a:p>
          <a:p>
            <a:endParaRPr lang="en-US" sz="3200" dirty="0">
              <a:latin typeface="Helvetica Light"/>
              <a:cs typeface="Helvetica Light"/>
            </a:endParaRPr>
          </a:p>
          <a:p>
            <a:r>
              <a:rPr lang="en-US" sz="3200" dirty="0">
                <a:latin typeface="Helvetica Light"/>
                <a:cs typeface="Helvetica Light"/>
              </a:rPr>
              <a:t>    Same suspicion </a:t>
            </a:r>
            <a:r>
              <a:rPr lang="en-US" sz="3200" dirty="0" err="1">
                <a:latin typeface="Helvetica Light"/>
                <a:cs typeface="Helvetica Light"/>
              </a:rPr>
              <a:t>wiht</a:t>
            </a:r>
            <a:r>
              <a:rPr lang="en-US" sz="3200" dirty="0">
                <a:latin typeface="Helvetica Light"/>
                <a:cs typeface="Helvetica Light"/>
              </a:rPr>
              <a:t> "species" or "activity</a:t>
            </a:r>
            <a:r>
              <a:rPr lang="en-US" sz="3600" dirty="0">
                <a:latin typeface="Helvetica Light"/>
                <a:cs typeface="Helvetica Light"/>
              </a:rPr>
              <a:t>"</a:t>
            </a:r>
          </a:p>
          <a:p>
            <a:endParaRPr lang="en-US" sz="4400" dirty="0" smtClean="0">
              <a:latin typeface="Helvetica Light"/>
              <a:cs typeface="Helvetica Light"/>
            </a:endParaRPr>
          </a:p>
          <a:p>
            <a:endParaRPr lang="en-US" sz="4400" dirty="0">
              <a:latin typeface="Helvetica Light"/>
              <a:cs typeface="Helvetica Light"/>
            </a:endParaRPr>
          </a:p>
          <a:p>
            <a:endParaRPr lang="en-US" sz="4400" dirty="0">
              <a:latin typeface="Helvetica Light"/>
              <a:cs typeface="Helvetica Light"/>
            </a:endParaRPr>
          </a:p>
          <a:p>
            <a:r>
              <a:rPr lang="en-US" sz="4400" b="1" dirty="0">
                <a:solidFill>
                  <a:srgbClr val="000000"/>
                </a:solidFill>
                <a:latin typeface="Helvetica Light"/>
                <a:cs typeface="Helvetica Light"/>
              </a:rPr>
              <a:t>Bottom rows</a:t>
            </a:r>
            <a:r>
              <a:rPr lang="en-US" sz="4400" dirty="0">
                <a:solidFill>
                  <a:srgbClr val="000000"/>
                </a:solidFill>
                <a:latin typeface="Helvetica Light"/>
                <a:cs typeface="Helvetica Light"/>
              </a:rPr>
              <a:t>: </a:t>
            </a:r>
            <a:r>
              <a:rPr lang="en-US" sz="4400" dirty="0">
                <a:latin typeface="Helvetica Light"/>
                <a:cs typeface="Helvetica Light"/>
              </a:rPr>
              <a:t>indicate there is ONE LEVEL with EXCESIVE FREQ:</a:t>
            </a:r>
          </a:p>
          <a:p>
            <a:endParaRPr lang="en-US" sz="3600" dirty="0">
              <a:latin typeface="Helvetica Light"/>
              <a:cs typeface="Helvetica Light"/>
            </a:endParaRPr>
          </a:p>
          <a:p>
            <a:r>
              <a:rPr lang="en-US" sz="3200" dirty="0">
                <a:latin typeface="Helvetica Light"/>
                <a:cs typeface="Helvetica Light"/>
              </a:rPr>
              <a:t>    "unnamed_22" and "unnamed_23" should be deleted in a real job task</a:t>
            </a:r>
          </a:p>
          <a:p>
            <a:endParaRPr lang="en-US" sz="3200" dirty="0">
              <a:latin typeface="Helvetica Light"/>
              <a:cs typeface="Helvetica Light"/>
            </a:endParaRPr>
          </a:p>
          <a:p>
            <a:r>
              <a:rPr lang="en-US" sz="3200" dirty="0">
                <a:latin typeface="Helvetica Light"/>
                <a:cs typeface="Helvetica Light"/>
              </a:rPr>
              <a:t>    "case_number_1" and "case_number_2" should also be deleted cause they seem copies of "</a:t>
            </a:r>
            <a:r>
              <a:rPr lang="en-US" sz="3200" dirty="0" err="1">
                <a:latin typeface="Helvetica Light"/>
                <a:cs typeface="Helvetica Light"/>
              </a:rPr>
              <a:t>case_number</a:t>
            </a:r>
            <a:r>
              <a:rPr lang="en-US" sz="3200" dirty="0">
                <a:latin typeface="Helvetica Light"/>
                <a:cs typeface="Helvetica Light"/>
              </a:rPr>
              <a:t>"</a:t>
            </a:r>
          </a:p>
          <a:p>
            <a:endParaRPr lang="en-US" sz="3200" dirty="0">
              <a:latin typeface="Helvetica Light"/>
              <a:cs typeface="Helvetica Light"/>
            </a:endParaRPr>
          </a:p>
          <a:p>
            <a:r>
              <a:rPr lang="en-US" sz="3200" dirty="0">
                <a:latin typeface="Helvetica Light"/>
                <a:cs typeface="Helvetica Light"/>
              </a:rPr>
              <a:t>    For the moment, I will also ignore "</a:t>
            </a:r>
            <a:r>
              <a:rPr lang="en-US" sz="3200" dirty="0" err="1">
                <a:latin typeface="Helvetica Light"/>
                <a:cs typeface="Helvetica Light"/>
              </a:rPr>
              <a:t>href</a:t>
            </a:r>
            <a:r>
              <a:rPr lang="en-US" sz="3200" dirty="0">
                <a:latin typeface="Helvetica Light"/>
                <a:cs typeface="Helvetica Light"/>
              </a:rPr>
              <a:t>" and "</a:t>
            </a:r>
            <a:r>
              <a:rPr lang="en-US" sz="3200" dirty="0" err="1">
                <a:latin typeface="Helvetica Light"/>
                <a:cs typeface="Helvetica Light"/>
              </a:rPr>
              <a:t>href_formula</a:t>
            </a:r>
            <a:r>
              <a:rPr lang="en-US" sz="3200" dirty="0">
                <a:latin typeface="Helvetica Light"/>
                <a:cs typeface="Helvetica Light"/>
              </a:rPr>
              <a:t>" cause they seems uninformative links</a:t>
            </a:r>
          </a:p>
          <a:p>
            <a:endParaRPr lang="en-US" sz="3600" dirty="0">
              <a:latin typeface="Helvetica Light"/>
              <a:cs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6743" y="853803"/>
            <a:ext cx="2554574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600" b="1" dirty="0">
                <a:solidFill>
                  <a:prstClr val="black"/>
                </a:solidFill>
                <a:latin typeface="Helvetica Light"/>
                <a:cs typeface="Helvetica Light"/>
              </a:rPr>
              <a:t>#</a:t>
            </a:r>
            <a:r>
              <a:rPr lang="en-US" sz="6600" b="1" dirty="0" smtClean="0">
                <a:solidFill>
                  <a:prstClr val="black"/>
                </a:solidFill>
                <a:latin typeface="Helvetica Light"/>
                <a:cs typeface="Helvetica Light"/>
              </a:rPr>
              <a:t># </a:t>
            </a:r>
            <a:r>
              <a:rPr lang="en-US" sz="6600" b="1" dirty="0">
                <a:solidFill>
                  <a:prstClr val="black"/>
                </a:solidFill>
                <a:latin typeface="Helvetica Light"/>
                <a:cs typeface="Helvetica Light"/>
              </a:rPr>
              <a:t>Investigate the columns by their </a:t>
            </a:r>
            <a:r>
              <a:rPr lang="en-US" sz="6600" b="1" dirty="0" err="1">
                <a:solidFill>
                  <a:prstClr val="black"/>
                </a:solidFill>
                <a:latin typeface="Helvetica Light"/>
                <a:cs typeface="Helvetica Light"/>
              </a:rPr>
              <a:t>unique_count</a:t>
            </a:r>
            <a:r>
              <a:rPr lang="en-US" sz="6600" b="1" dirty="0">
                <a:solidFill>
                  <a:prstClr val="black"/>
                </a:solidFill>
                <a:latin typeface="Helvetica Light"/>
                <a:cs typeface="Helvetica Light"/>
              </a:rPr>
              <a:t>/</a:t>
            </a:r>
            <a:r>
              <a:rPr lang="en-US" sz="6600" b="1" dirty="0" err="1">
                <a:solidFill>
                  <a:prstClr val="black"/>
                </a:solidFill>
                <a:latin typeface="Helvetica Light"/>
                <a:cs typeface="Helvetica Light"/>
              </a:rPr>
              <a:t>freq</a:t>
            </a:r>
            <a:r>
              <a:rPr lang="en-US" sz="6600" b="1" dirty="0">
                <a:solidFill>
                  <a:prstClr val="black"/>
                </a:solidFill>
                <a:latin typeface="Helvetica Light"/>
                <a:cs typeface="Helvetica Light"/>
              </a:rPr>
              <a:t> ratio</a:t>
            </a:r>
          </a:p>
        </p:txBody>
      </p:sp>
      <p:pic>
        <p:nvPicPr>
          <p:cNvPr id="4" name="Picture 3" descr="Screen Shot 2023-10-23 at 6.16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144" y="5920224"/>
            <a:ext cx="16887711" cy="1422823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714848" y="6626352"/>
            <a:ext cx="15991007" cy="1990907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714848" y="18157547"/>
            <a:ext cx="15991007" cy="1990907"/>
          </a:xfrm>
          <a:prstGeom prst="rect">
            <a:avLst/>
          </a:prstGeom>
          <a:solidFill>
            <a:srgbClr val="81D31A">
              <a:alpha val="1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3887718" y="4011846"/>
            <a:ext cx="1281813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 </a:t>
            </a:r>
            <a:r>
              <a:rPr lang="en-US" sz="4400" dirty="0" err="1" smtClean="0"/>
              <a:t>df</a:t>
            </a:r>
            <a:r>
              <a:rPr lang="en-US" sz="4400" dirty="0" smtClean="0"/>
              <a:t>[</a:t>
            </a:r>
            <a:r>
              <a:rPr lang="en-US" sz="4400" dirty="0"/>
              <a:t>"</a:t>
            </a:r>
            <a:r>
              <a:rPr lang="en-US" sz="4400" dirty="0" err="1"/>
              <a:t>resto_abs</a:t>
            </a:r>
            <a:r>
              <a:rPr lang="en-US" sz="4400" dirty="0"/>
              <a:t>"</a:t>
            </a:r>
            <a:r>
              <a:rPr lang="en-US" sz="4400" dirty="0" smtClean="0"/>
              <a:t>] = (</a:t>
            </a:r>
            <a:r>
              <a:rPr lang="en-US" sz="4400" dirty="0" err="1" smtClean="0"/>
              <a:t>df</a:t>
            </a:r>
            <a:r>
              <a:rPr lang="en-US" sz="4400" dirty="0" smtClean="0"/>
              <a:t>[</a:t>
            </a:r>
            <a:r>
              <a:rPr lang="en-US" sz="4400" dirty="0"/>
              <a:t>"</a:t>
            </a:r>
            <a:r>
              <a:rPr lang="en-US" sz="4400" dirty="0" smtClean="0"/>
              <a:t>count”] - </a:t>
            </a:r>
            <a:r>
              <a:rPr lang="en-US" sz="4400" dirty="0" err="1" smtClean="0"/>
              <a:t>df</a:t>
            </a:r>
            <a:r>
              <a:rPr lang="en-US" sz="4400" dirty="0" smtClean="0"/>
              <a:t>[</a:t>
            </a:r>
            <a:r>
              <a:rPr lang="en-US" sz="4400" dirty="0"/>
              <a:t>"</a:t>
            </a:r>
            <a:r>
              <a:rPr lang="en-US" sz="4400" dirty="0" err="1"/>
              <a:t>freq</a:t>
            </a:r>
            <a:r>
              <a:rPr lang="en-US" sz="4400" dirty="0"/>
              <a:t>"])</a:t>
            </a:r>
          </a:p>
          <a:p>
            <a:r>
              <a:rPr lang="en-US" sz="4400" dirty="0"/>
              <a:t> </a:t>
            </a:r>
            <a:r>
              <a:rPr lang="en-US" sz="4400" dirty="0" err="1" smtClean="0"/>
              <a:t>df</a:t>
            </a:r>
            <a:r>
              <a:rPr lang="en-US" sz="4400" dirty="0" smtClean="0"/>
              <a:t>[</a:t>
            </a:r>
            <a:r>
              <a:rPr lang="en-US" sz="4400" dirty="0"/>
              <a:t>"</a:t>
            </a:r>
            <a:r>
              <a:rPr lang="en-US" sz="4400" dirty="0" err="1"/>
              <a:t>resto_per</a:t>
            </a:r>
            <a:r>
              <a:rPr lang="en-US" sz="4400" dirty="0"/>
              <a:t>"</a:t>
            </a:r>
            <a:r>
              <a:rPr lang="en-US" sz="4400" dirty="0" smtClean="0"/>
              <a:t>] = (</a:t>
            </a:r>
            <a:r>
              <a:rPr lang="en-US" sz="4400" dirty="0" err="1" smtClean="0"/>
              <a:t>df</a:t>
            </a:r>
            <a:r>
              <a:rPr lang="en-US" sz="4400" dirty="0" smtClean="0"/>
              <a:t>[</a:t>
            </a:r>
            <a:r>
              <a:rPr lang="en-US" sz="4400" dirty="0"/>
              <a:t>"</a:t>
            </a:r>
            <a:r>
              <a:rPr lang="en-US" sz="4400" dirty="0" err="1"/>
              <a:t>resto_abs</a:t>
            </a:r>
            <a:r>
              <a:rPr lang="en-US" sz="4400" dirty="0"/>
              <a:t>"]*100</a:t>
            </a:r>
            <a:r>
              <a:rPr lang="en-US" sz="4400" dirty="0" smtClean="0"/>
              <a:t>) / </a:t>
            </a:r>
            <a:r>
              <a:rPr lang="en-US" sz="4400" dirty="0" err="1" smtClean="0"/>
              <a:t>df</a:t>
            </a:r>
            <a:r>
              <a:rPr lang="en-US" sz="4400" dirty="0" smtClean="0"/>
              <a:t>[</a:t>
            </a:r>
            <a:r>
              <a:rPr lang="en-US" sz="4400" dirty="0"/>
              <a:t>"count"]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377484" y="5943600"/>
            <a:ext cx="1643316" cy="703499"/>
          </a:xfrm>
          <a:prstGeom prst="rect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802600" y="5867400"/>
            <a:ext cx="685800" cy="1036303"/>
          </a:xfrm>
          <a:prstGeom prst="rect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2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905000" y="14020800"/>
            <a:ext cx="7992533" cy="773034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66574" y="6985593"/>
            <a:ext cx="7491114" cy="927013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17371" y="2226964"/>
            <a:ext cx="15983607" cy="620634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02528" y="3567394"/>
            <a:ext cx="1697863" cy="620634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02528" y="12158902"/>
            <a:ext cx="1697863" cy="620634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088384" y="9539304"/>
            <a:ext cx="3253273" cy="773034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614147" y="17709260"/>
            <a:ext cx="3253273" cy="773034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17371" y="1386369"/>
            <a:ext cx="15983607" cy="1886670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prstClr val="black"/>
                </a:solidFill>
                <a:latin typeface="Helvetica Light"/>
                <a:cs typeface="Helvetica Light"/>
              </a:rPr>
              <a:t>#</a:t>
            </a:r>
            <a:r>
              <a:rPr lang="en-US" sz="4400" b="1" dirty="0" smtClean="0">
                <a:solidFill>
                  <a:prstClr val="black"/>
                </a:solidFill>
                <a:latin typeface="Helvetica Light"/>
                <a:cs typeface="Helvetica Light"/>
              </a:rPr>
              <a:t>## Investigate </a:t>
            </a:r>
            <a:r>
              <a:rPr lang="en-US" sz="4400" b="1" dirty="0">
                <a:solidFill>
                  <a:prstClr val="black"/>
                </a:solidFill>
                <a:latin typeface="Helvetica Light"/>
                <a:cs typeface="Helvetica Light"/>
              </a:rPr>
              <a:t>the relationship between</a:t>
            </a:r>
            <a:r>
              <a:rPr lang="en-US" sz="4400" b="1" dirty="0" smtClean="0">
                <a:solidFill>
                  <a:prstClr val="black"/>
                </a:solidFill>
                <a:latin typeface="Helvetica Light"/>
                <a:cs typeface="Helvetica Light"/>
              </a:rPr>
              <a:t>:</a:t>
            </a:r>
          </a:p>
          <a:p>
            <a:r>
              <a:rPr lang="en-US" sz="4400" b="1" dirty="0" smtClean="0">
                <a:solidFill>
                  <a:prstClr val="black"/>
                </a:solidFill>
                <a:latin typeface="Helvetica Light"/>
                <a:cs typeface="Helvetica Light"/>
              </a:rPr>
              <a:t> </a:t>
            </a:r>
            <a:r>
              <a:rPr lang="en-US" sz="3600" dirty="0">
                <a:solidFill>
                  <a:prstClr val="black"/>
                </a:solidFill>
                <a:latin typeface="Helvetica Light"/>
                <a:cs typeface="Helvetica Light"/>
              </a:rPr>
              <a:t>"</a:t>
            </a:r>
            <a:r>
              <a:rPr lang="en-US" sz="3600" dirty="0" err="1">
                <a:solidFill>
                  <a:prstClr val="black"/>
                </a:solidFill>
                <a:latin typeface="Helvetica Light"/>
                <a:cs typeface="Helvetica Light"/>
              </a:rPr>
              <a:t>case_number</a:t>
            </a:r>
            <a:r>
              <a:rPr lang="en-US" sz="3600" dirty="0">
                <a:solidFill>
                  <a:prstClr val="black"/>
                </a:solidFill>
                <a:latin typeface="Helvetica Light"/>
                <a:cs typeface="Helvetica Light"/>
              </a:rPr>
              <a:t>", "case_number_1", "case_number_2" and "</a:t>
            </a:r>
            <a:r>
              <a:rPr lang="en-US" sz="3600" dirty="0" err="1" smtClean="0">
                <a:solidFill>
                  <a:prstClr val="black"/>
                </a:solidFill>
                <a:latin typeface="Helvetica Light"/>
                <a:cs typeface="Helvetica Light"/>
              </a:rPr>
              <a:t>original_order</a:t>
            </a:r>
            <a:r>
              <a:rPr lang="en-US" sz="3600" dirty="0" smtClean="0">
                <a:solidFill>
                  <a:prstClr val="black"/>
                </a:solidFill>
                <a:latin typeface="Helvetica Light"/>
                <a:cs typeface="Helvetica Light"/>
              </a:rPr>
              <a:t>”</a:t>
            </a:r>
          </a:p>
          <a:p>
            <a:endParaRPr lang="en-US" sz="4400" b="1" dirty="0">
              <a:solidFill>
                <a:prstClr val="black"/>
              </a:solidFill>
              <a:latin typeface="Helvetica Light"/>
              <a:cs typeface="Helvetica Light"/>
            </a:endParaRPr>
          </a:p>
          <a:p>
            <a:r>
              <a:rPr lang="en-US" sz="4400" b="1" dirty="0">
                <a:latin typeface="Helvetica Light"/>
                <a:cs typeface="Helvetica Light"/>
              </a:rPr>
              <a:t> ### 4.4 Correct "date" column</a:t>
            </a:r>
          </a:p>
          <a:p>
            <a:pPr lvl="1"/>
            <a:endParaRPr lang="en-US" sz="4000" dirty="0">
              <a:latin typeface="Helvetica Light"/>
              <a:cs typeface="Helvetica Light"/>
            </a:endParaRPr>
          </a:p>
          <a:p>
            <a:pPr lvl="1"/>
            <a:r>
              <a:rPr lang="en-US" sz="4000" dirty="0" smtClean="0">
                <a:latin typeface="Helvetica Light"/>
                <a:cs typeface="Helvetica Light"/>
              </a:rPr>
              <a:t>* 4.4.1 </a:t>
            </a:r>
            <a:r>
              <a:rPr lang="en-US" sz="4000" dirty="0">
                <a:latin typeface="Helvetica Light"/>
                <a:cs typeface="Helvetica Light"/>
              </a:rPr>
              <a:t>Remove "</a:t>
            </a:r>
            <a:r>
              <a:rPr lang="en-US" sz="4000" dirty="0" smtClean="0">
                <a:latin typeface="Helvetica Light"/>
                <a:cs typeface="Helvetica Light"/>
              </a:rPr>
              <a:t>Reported”</a:t>
            </a:r>
          </a:p>
          <a:p>
            <a:pPr lvl="1"/>
            <a:endParaRPr lang="en-US" sz="4000" dirty="0">
              <a:latin typeface="Helvetica Light"/>
              <a:cs typeface="Helvetica Light"/>
            </a:endParaRPr>
          </a:p>
          <a:p>
            <a:pPr lvl="1"/>
            <a:r>
              <a:rPr lang="en-US" sz="4000" dirty="0">
                <a:latin typeface="Helvetica Light"/>
                <a:cs typeface="Helvetica Light"/>
              </a:rPr>
              <a:t>* 4.4.2 Transform to "uncertain" the cells including the following keywords:</a:t>
            </a:r>
          </a:p>
          <a:p>
            <a:pPr lvl="1"/>
            <a:r>
              <a:rPr lang="en-US" sz="4000" dirty="0">
                <a:latin typeface="Helvetica Light"/>
                <a:cs typeface="Helvetica Light"/>
              </a:rPr>
              <a:t>    "Before" or "No date", " or ", "</a:t>
            </a:r>
            <a:r>
              <a:rPr lang="en-US" sz="4000" dirty="0" smtClean="0">
                <a:latin typeface="Helvetica Light"/>
                <a:cs typeface="Helvetica Light"/>
              </a:rPr>
              <a:t>A.D”</a:t>
            </a:r>
          </a:p>
          <a:p>
            <a:pPr lvl="1"/>
            <a:endParaRPr lang="en-US" sz="4000" dirty="0">
              <a:latin typeface="Helvetica Light"/>
              <a:cs typeface="Helvetica Light"/>
            </a:endParaRPr>
          </a:p>
          <a:p>
            <a:pPr lvl="1"/>
            <a:r>
              <a:rPr lang="en-US" sz="4000" dirty="0">
                <a:latin typeface="Helvetica Light"/>
                <a:cs typeface="Helvetica Light"/>
              </a:rPr>
              <a:t>* 4.4.3 Clean terms as Ca.</a:t>
            </a:r>
          </a:p>
          <a:p>
            <a:pPr lvl="1"/>
            <a:endParaRPr lang="en-US" sz="4000" dirty="0">
              <a:latin typeface="Helvetica Light"/>
              <a:cs typeface="Helvetica Light"/>
            </a:endParaRPr>
          </a:p>
          <a:p>
            <a:pPr lvl="1"/>
            <a:r>
              <a:rPr lang="en-US" sz="4000" dirty="0">
                <a:latin typeface="Helvetica Light"/>
                <a:cs typeface="Helvetica Light"/>
              </a:rPr>
              <a:t>* </a:t>
            </a:r>
            <a:r>
              <a:rPr lang="en-US" sz="4000" dirty="0" smtClean="0">
                <a:latin typeface="Helvetica Light"/>
                <a:cs typeface="Helvetica Light"/>
              </a:rPr>
              <a:t>4.4.4 Drop </a:t>
            </a:r>
            <a:r>
              <a:rPr lang="en-US" sz="4000" dirty="0">
                <a:latin typeface="Helvetica Light"/>
                <a:cs typeface="Helvetica Light"/>
              </a:rPr>
              <a:t>"uncertain" values </a:t>
            </a:r>
          </a:p>
          <a:p>
            <a:pPr lvl="1"/>
            <a:endParaRPr lang="en-US" sz="4000" dirty="0">
              <a:latin typeface="Helvetica Light"/>
              <a:cs typeface="Helvetica Light"/>
            </a:endParaRPr>
          </a:p>
          <a:p>
            <a:pPr lvl="1"/>
            <a:r>
              <a:rPr lang="en-US" sz="4000" dirty="0">
                <a:latin typeface="Helvetica Light"/>
                <a:cs typeface="Helvetica Light"/>
              </a:rPr>
              <a:t>* </a:t>
            </a:r>
            <a:r>
              <a:rPr lang="en-US" sz="4000" dirty="0" smtClean="0">
                <a:latin typeface="Helvetica Light"/>
                <a:cs typeface="Helvetica Light"/>
              </a:rPr>
              <a:t>4.4.5 Keep </a:t>
            </a:r>
            <a:r>
              <a:rPr lang="en-US" sz="4000" dirty="0">
                <a:latin typeface="Helvetica Light"/>
                <a:cs typeface="Helvetica Light"/>
              </a:rPr>
              <a:t>it on-hold and continue cleaning other columns</a:t>
            </a:r>
          </a:p>
          <a:p>
            <a:endParaRPr lang="en-US" sz="4400" dirty="0">
              <a:latin typeface="Helvetica Light"/>
              <a:cs typeface="Helvetica Light"/>
            </a:endParaRPr>
          </a:p>
          <a:p>
            <a:r>
              <a:rPr lang="en-US" sz="4400" b="1" dirty="0">
                <a:latin typeface="Helvetica Light"/>
                <a:cs typeface="Helvetica Light"/>
              </a:rPr>
              <a:t>### 4.5 Correct "type" column</a:t>
            </a:r>
          </a:p>
          <a:p>
            <a:endParaRPr lang="en-US" sz="4000" dirty="0">
              <a:latin typeface="Helvetica Light"/>
              <a:cs typeface="Helvetica Light"/>
            </a:endParaRPr>
          </a:p>
          <a:p>
            <a:r>
              <a:rPr lang="en-US" sz="4000" dirty="0" smtClean="0">
                <a:latin typeface="Helvetica Light"/>
                <a:cs typeface="Helvetica Light"/>
              </a:rPr>
              <a:t>* 4.5.1 </a:t>
            </a:r>
            <a:r>
              <a:rPr lang="en-US" sz="4000" dirty="0">
                <a:latin typeface="Helvetica Light"/>
                <a:cs typeface="Helvetica Light"/>
              </a:rPr>
              <a:t>Unify the following keywords</a:t>
            </a:r>
            <a:r>
              <a:rPr lang="en-US" sz="4000" dirty="0" smtClean="0">
                <a:latin typeface="Helvetica Light"/>
                <a:cs typeface="Helvetica Light"/>
              </a:rPr>
              <a:t>:</a:t>
            </a:r>
          </a:p>
          <a:p>
            <a:r>
              <a:rPr lang="en-US" sz="4000" dirty="0" smtClean="0">
                <a:latin typeface="Helvetica Light"/>
                <a:cs typeface="Helvetica Light"/>
              </a:rPr>
              <a:t>	 </a:t>
            </a:r>
            <a:r>
              <a:rPr lang="en-US" sz="4000" dirty="0">
                <a:latin typeface="Helvetica Light"/>
                <a:cs typeface="Helvetica Light"/>
              </a:rPr>
              <a:t>Boating == Boat == </a:t>
            </a:r>
            <a:r>
              <a:rPr lang="en-US" sz="4000" dirty="0" err="1">
                <a:latin typeface="Helvetica Light"/>
                <a:cs typeface="Helvetica Light"/>
              </a:rPr>
              <a:t>Boatomg</a:t>
            </a:r>
            <a:endParaRPr lang="en-US" sz="4000" dirty="0">
              <a:latin typeface="Helvetica Light"/>
              <a:cs typeface="Helvetica Light"/>
            </a:endParaRPr>
          </a:p>
          <a:p>
            <a:endParaRPr lang="en-US" sz="4000" dirty="0">
              <a:latin typeface="Helvetica Light"/>
              <a:cs typeface="Helvetica Light"/>
            </a:endParaRPr>
          </a:p>
          <a:p>
            <a:r>
              <a:rPr lang="en-US" sz="4000" dirty="0">
                <a:latin typeface="Helvetica Light"/>
                <a:cs typeface="Helvetica Light"/>
              </a:rPr>
              <a:t>* 4.5.2 Transform to </a:t>
            </a:r>
            <a:r>
              <a:rPr lang="en-US" sz="4000" dirty="0" err="1">
                <a:latin typeface="Helvetica Light"/>
                <a:cs typeface="Helvetica Light"/>
              </a:rPr>
              <a:t>uncertain's</a:t>
            </a:r>
            <a:r>
              <a:rPr lang="en-US" sz="4000" dirty="0">
                <a:latin typeface="Helvetica Light"/>
                <a:cs typeface="Helvetica Light"/>
              </a:rPr>
              <a:t> the cells including the following keywords: </a:t>
            </a:r>
          </a:p>
          <a:p>
            <a:r>
              <a:rPr lang="en-US" sz="4000" dirty="0">
                <a:latin typeface="Helvetica Light"/>
                <a:cs typeface="Helvetica Light"/>
              </a:rPr>
              <a:t>    Questionable, </a:t>
            </a:r>
            <a:r>
              <a:rPr lang="en-US" sz="4000" dirty="0" smtClean="0">
                <a:latin typeface="Helvetica Light"/>
                <a:cs typeface="Helvetica Light"/>
              </a:rPr>
              <a:t>Invalid</a:t>
            </a:r>
          </a:p>
          <a:p>
            <a:endParaRPr lang="en-US" sz="4000" dirty="0">
              <a:latin typeface="Helvetica Light"/>
              <a:cs typeface="Helvetica Light"/>
            </a:endParaRPr>
          </a:p>
          <a:p>
            <a:r>
              <a:rPr lang="en-US" sz="4000" dirty="0">
                <a:latin typeface="Helvetica Light"/>
                <a:cs typeface="Helvetica Light"/>
              </a:rPr>
              <a:t>* </a:t>
            </a:r>
            <a:r>
              <a:rPr lang="en-US" sz="4000" dirty="0" smtClean="0">
                <a:latin typeface="Helvetica Light"/>
                <a:cs typeface="Helvetica Light"/>
              </a:rPr>
              <a:t>4.5.3 Drop </a:t>
            </a:r>
            <a:r>
              <a:rPr lang="en-US" sz="4000" dirty="0">
                <a:latin typeface="Helvetica Light"/>
                <a:cs typeface="Helvetica Light"/>
              </a:rPr>
              <a:t>uncertain values</a:t>
            </a:r>
          </a:p>
          <a:p>
            <a:endParaRPr lang="en-US" sz="4000" dirty="0">
              <a:latin typeface="Helvetica Light"/>
              <a:cs typeface="Helvetica Light"/>
            </a:endParaRPr>
          </a:p>
          <a:p>
            <a:r>
              <a:rPr lang="en-US" sz="4000" dirty="0" smtClean="0">
                <a:latin typeface="Helvetica Light"/>
                <a:cs typeface="Helvetica Light"/>
              </a:rPr>
              <a:t>* 4.5.4 Keep </a:t>
            </a:r>
            <a:r>
              <a:rPr lang="en-US" sz="4000" dirty="0">
                <a:latin typeface="Helvetica Light"/>
                <a:cs typeface="Helvetica Light"/>
              </a:rPr>
              <a:t>it on-hold and continue cleaning other columns</a:t>
            </a:r>
          </a:p>
          <a:p>
            <a:endParaRPr lang="en-US" sz="4400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23946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15985465" y="19448526"/>
            <a:ext cx="1627069" cy="11907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37661" y="1064365"/>
            <a:ext cx="1697863" cy="620634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17432" y="15526262"/>
            <a:ext cx="3253273" cy="773034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06440" y="4550798"/>
            <a:ext cx="16256650" cy="620634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246520" y="11212500"/>
            <a:ext cx="7143232" cy="620634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862211" y="16636499"/>
            <a:ext cx="5123254" cy="773034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30223" y="793817"/>
            <a:ext cx="19683577" cy="2059025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4400" b="1" dirty="0" smtClean="0">
                <a:latin typeface="Helvetica Light"/>
                <a:cs typeface="Helvetica Light"/>
              </a:rPr>
              <a:t>### 4.6 Correct "country" column</a:t>
            </a:r>
          </a:p>
          <a:p>
            <a:endParaRPr lang="en-US" sz="4000" dirty="0" smtClean="0">
              <a:latin typeface="Helvetica Light"/>
              <a:cs typeface="Helvetica Light"/>
            </a:endParaRPr>
          </a:p>
          <a:p>
            <a:r>
              <a:rPr lang="en-US" sz="4000" dirty="0" smtClean="0">
                <a:latin typeface="Helvetica Light"/>
                <a:cs typeface="Helvetica Light"/>
              </a:rPr>
              <a:t>* 4.6.1 Clean when the name start with spaces</a:t>
            </a:r>
          </a:p>
          <a:p>
            <a:endParaRPr lang="en-US" sz="4000" dirty="0" smtClean="0">
              <a:latin typeface="Helvetica Light"/>
              <a:cs typeface="Helvetica Light"/>
            </a:endParaRPr>
          </a:p>
          <a:p>
            <a:r>
              <a:rPr lang="en-US" sz="4000" dirty="0" smtClean="0">
                <a:latin typeface="Helvetica Light"/>
                <a:cs typeface="Helvetica Light"/>
              </a:rPr>
              <a:t>* 4.6.2 Transform to uncertain cells including "/", "?"</a:t>
            </a:r>
          </a:p>
          <a:p>
            <a:endParaRPr lang="en-US" sz="4000" dirty="0" smtClean="0">
              <a:latin typeface="Helvetica Light"/>
              <a:cs typeface="Helvetica Light"/>
            </a:endParaRPr>
          </a:p>
          <a:p>
            <a:r>
              <a:rPr lang="en-US" sz="4000" dirty="0">
                <a:latin typeface="Helvetica Light"/>
                <a:cs typeface="Helvetica Light"/>
              </a:rPr>
              <a:t>* </a:t>
            </a:r>
            <a:r>
              <a:rPr lang="en-US" sz="4000" dirty="0" smtClean="0">
                <a:latin typeface="Helvetica Light"/>
                <a:cs typeface="Helvetica Light"/>
              </a:rPr>
              <a:t>4.6.3 Drop records referring to countries mentioned less than 20 times since </a:t>
            </a:r>
          </a:p>
          <a:p>
            <a:r>
              <a:rPr lang="en-US" sz="4000" dirty="0" smtClean="0">
                <a:latin typeface="Helvetica Light"/>
                <a:cs typeface="Helvetica Light"/>
              </a:rPr>
              <a:t>these could </a:t>
            </a:r>
            <a:r>
              <a:rPr lang="en-US" sz="4000" dirty="0" err="1" smtClean="0">
                <a:latin typeface="Helvetica Light"/>
                <a:cs typeface="Helvetica Light"/>
              </a:rPr>
              <a:t>noy</a:t>
            </a:r>
            <a:r>
              <a:rPr lang="en-US" sz="4000" dirty="0" smtClean="0">
                <a:latin typeface="Helvetica Light"/>
                <a:cs typeface="Helvetica Light"/>
              </a:rPr>
              <a:t> be statistically compared against anything</a:t>
            </a:r>
          </a:p>
          <a:p>
            <a:endParaRPr lang="en-US" sz="4000" dirty="0" smtClean="0">
              <a:latin typeface="Helvetica Light"/>
              <a:cs typeface="Helvetica Light"/>
            </a:endParaRPr>
          </a:p>
          <a:p>
            <a:r>
              <a:rPr lang="en-US" sz="4000" dirty="0">
                <a:latin typeface="Helvetica Light"/>
                <a:cs typeface="Helvetica Light"/>
              </a:rPr>
              <a:t>* </a:t>
            </a:r>
            <a:r>
              <a:rPr lang="en-US" sz="4000" dirty="0" smtClean="0">
                <a:latin typeface="Helvetica Light"/>
                <a:cs typeface="Helvetica Light"/>
              </a:rPr>
              <a:t>4.6.4 Drop "uncertain" and "nan" values</a:t>
            </a:r>
          </a:p>
          <a:p>
            <a:endParaRPr lang="en-US" sz="4000" dirty="0" smtClean="0">
              <a:latin typeface="Helvetica Light"/>
              <a:cs typeface="Helvetica Light"/>
            </a:endParaRPr>
          </a:p>
          <a:p>
            <a:r>
              <a:rPr lang="en-US" sz="4000" dirty="0">
                <a:latin typeface="Helvetica Light"/>
                <a:cs typeface="Helvetica Light"/>
              </a:rPr>
              <a:t>* </a:t>
            </a:r>
            <a:r>
              <a:rPr lang="en-US" sz="4000" dirty="0" smtClean="0">
                <a:latin typeface="Helvetica Light"/>
                <a:cs typeface="Helvetica Light"/>
              </a:rPr>
              <a:t>4.6.5 Keep it on-hold and continue cleaning other columns</a:t>
            </a:r>
          </a:p>
          <a:p>
            <a:endParaRPr lang="en-US" sz="4000" dirty="0" smtClean="0">
              <a:latin typeface="Helvetica Light"/>
              <a:cs typeface="Helvetica Light"/>
            </a:endParaRPr>
          </a:p>
          <a:p>
            <a:r>
              <a:rPr lang="en-US" sz="4400" b="1" dirty="0" smtClean="0">
                <a:latin typeface="Helvetica Light"/>
                <a:cs typeface="Helvetica Light"/>
              </a:rPr>
              <a:t>### 4.7 Correct "age" column</a:t>
            </a:r>
          </a:p>
          <a:p>
            <a:endParaRPr lang="en-US" sz="4000" dirty="0" smtClean="0">
              <a:latin typeface="Helvetica Light"/>
              <a:cs typeface="Helvetica Light"/>
            </a:endParaRPr>
          </a:p>
          <a:p>
            <a:r>
              <a:rPr lang="en-US" sz="4000" dirty="0" smtClean="0">
                <a:latin typeface="Helvetica Light"/>
                <a:cs typeface="Helvetica Light"/>
              </a:rPr>
              <a:t>* 4.7.1  Drop NAN's</a:t>
            </a:r>
          </a:p>
          <a:p>
            <a:endParaRPr lang="en-US" sz="4000" dirty="0" smtClean="0">
              <a:latin typeface="Helvetica Light"/>
              <a:cs typeface="Helvetica Light"/>
            </a:endParaRPr>
          </a:p>
          <a:p>
            <a:r>
              <a:rPr lang="en-US" sz="4000" dirty="0" smtClean="0">
                <a:latin typeface="Helvetica Light"/>
                <a:cs typeface="Helvetica Light"/>
              </a:rPr>
              <a:t>* 4.7.2 Transform to "uncertain" the cells including NON DIGIT"</a:t>
            </a:r>
          </a:p>
          <a:p>
            <a:endParaRPr lang="en-US" sz="4000" dirty="0" smtClean="0">
              <a:latin typeface="Helvetica Light"/>
              <a:cs typeface="Helvetica Light"/>
            </a:endParaRPr>
          </a:p>
          <a:p>
            <a:r>
              <a:rPr lang="en-US" sz="4000" dirty="0" smtClean="0">
                <a:latin typeface="Helvetica Light"/>
                <a:cs typeface="Helvetica Light"/>
              </a:rPr>
              <a:t>* 4.7.3 Drop "uncertain" values </a:t>
            </a:r>
          </a:p>
          <a:p>
            <a:endParaRPr lang="en-US" sz="4000" dirty="0" smtClean="0">
              <a:latin typeface="Helvetica Light"/>
              <a:cs typeface="Helvetica Light"/>
            </a:endParaRPr>
          </a:p>
          <a:p>
            <a:r>
              <a:rPr lang="en-US" sz="4000" dirty="0" smtClean="0">
                <a:latin typeface="Helvetica Light"/>
                <a:cs typeface="Helvetica Light"/>
              </a:rPr>
              <a:t>Keep it on-hold and continue cleaning other columns</a:t>
            </a:r>
          </a:p>
          <a:p>
            <a:endParaRPr lang="en-US" sz="4000" dirty="0" smtClean="0">
              <a:latin typeface="Helvetica Light"/>
              <a:cs typeface="Helvetica Light"/>
            </a:endParaRPr>
          </a:p>
          <a:p>
            <a:endParaRPr lang="en-US" sz="4000" dirty="0" smtClean="0">
              <a:latin typeface="Helvetica Light"/>
              <a:cs typeface="Helvetica Light"/>
            </a:endParaRPr>
          </a:p>
          <a:p>
            <a:r>
              <a:rPr lang="en-US" sz="4400" b="1" dirty="0" smtClean="0">
                <a:latin typeface="Helvetica Light"/>
                <a:cs typeface="Helvetica Light"/>
              </a:rPr>
              <a:t>### 4.8 Correct "</a:t>
            </a:r>
            <a:r>
              <a:rPr lang="en-US" sz="4400" b="1" dirty="0" err="1" smtClean="0">
                <a:latin typeface="Helvetica Light"/>
                <a:cs typeface="Helvetica Light"/>
              </a:rPr>
              <a:t>fatal_y_n</a:t>
            </a:r>
            <a:r>
              <a:rPr lang="en-US" sz="4400" b="1" dirty="0" smtClean="0">
                <a:latin typeface="Helvetica Light"/>
                <a:cs typeface="Helvetica Light"/>
              </a:rPr>
              <a:t>" column</a:t>
            </a:r>
            <a:endParaRPr lang="en-US" sz="4000" dirty="0" smtClean="0">
              <a:latin typeface="Helvetica Light"/>
              <a:cs typeface="Helvetica Light"/>
            </a:endParaRPr>
          </a:p>
          <a:p>
            <a:endParaRPr lang="en-US" sz="4000" dirty="0" smtClean="0">
              <a:latin typeface="Helvetica Light"/>
              <a:cs typeface="Helvetica Light"/>
            </a:endParaRPr>
          </a:p>
          <a:p>
            <a:r>
              <a:rPr lang="en-US" sz="4000" dirty="0" smtClean="0">
                <a:latin typeface="Helvetica Light"/>
                <a:cs typeface="Helvetica Light"/>
              </a:rPr>
              <a:t>* 4.8.1 Transform to "UNKNOWN" the cells = " N", "M" and "2017"</a:t>
            </a:r>
          </a:p>
          <a:p>
            <a:endParaRPr lang="en-US" sz="4000" dirty="0" smtClean="0">
              <a:latin typeface="Helvetica Light"/>
              <a:cs typeface="Helvetica Light"/>
            </a:endParaRPr>
          </a:p>
          <a:p>
            <a:r>
              <a:rPr lang="en-US" sz="4000" dirty="0" smtClean="0">
                <a:latin typeface="Helvetica Light"/>
                <a:cs typeface="Helvetica Light"/>
              </a:rPr>
              <a:t>* 4.8.2 Drop "UNKNOWN" values </a:t>
            </a:r>
          </a:p>
          <a:p>
            <a:endParaRPr lang="en-US" sz="4000" dirty="0" smtClean="0">
              <a:latin typeface="Helvetica Light"/>
              <a:cs typeface="Helvetica Light"/>
            </a:endParaRPr>
          </a:p>
          <a:p>
            <a:r>
              <a:rPr lang="en-US" sz="4000" dirty="0" smtClean="0">
                <a:latin typeface="Helvetica Light"/>
                <a:cs typeface="Helvetica Light"/>
              </a:rPr>
              <a:t>Keep it on-hold and continue cleaning other columns</a:t>
            </a:r>
          </a:p>
          <a:p>
            <a:endParaRPr lang="en-US" sz="4000" dirty="0">
              <a:latin typeface="Helvetica Light"/>
              <a:cs typeface="Helvetica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307281" y="18288668"/>
            <a:ext cx="8320757" cy="2350583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612534" y="13449487"/>
            <a:ext cx="9819466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 smtClean="0">
                <a:latin typeface="Helvetica Light"/>
                <a:cs typeface="Helvetica Light"/>
              </a:rPr>
              <a:t>AT </a:t>
            </a:r>
            <a:r>
              <a:rPr lang="en-US" sz="6600" dirty="0">
                <a:latin typeface="Helvetica Light"/>
                <a:cs typeface="Helvetica Light"/>
              </a:rPr>
              <a:t>THIS </a:t>
            </a:r>
            <a:r>
              <a:rPr lang="en-US" sz="6600" dirty="0" smtClean="0">
                <a:latin typeface="Helvetica Light"/>
                <a:cs typeface="Helvetica Light"/>
              </a:rPr>
              <a:t>POINT,</a:t>
            </a:r>
          </a:p>
          <a:p>
            <a:pPr algn="ctr"/>
            <a:r>
              <a:rPr lang="en-US" sz="6600" dirty="0" smtClean="0">
                <a:latin typeface="Helvetica Light"/>
                <a:cs typeface="Helvetica Light"/>
              </a:rPr>
              <a:t>I </a:t>
            </a:r>
            <a:r>
              <a:rPr lang="en-US" sz="6600" dirty="0">
                <a:latin typeface="Helvetica Light"/>
                <a:cs typeface="Helvetica Light"/>
              </a:rPr>
              <a:t>HAVE A RELATIVELY CLEAN DATAFRAME WITH: </a:t>
            </a:r>
            <a:endParaRPr lang="en-US" sz="6600" dirty="0" smtClean="0">
              <a:latin typeface="Helvetica Light"/>
              <a:cs typeface="Helvetica Light"/>
            </a:endParaRPr>
          </a:p>
          <a:p>
            <a:pPr algn="ctr"/>
            <a:endParaRPr lang="en-US" sz="6600" dirty="0">
              <a:latin typeface="Helvetica Light"/>
              <a:cs typeface="Helvetica Light"/>
            </a:endParaRPr>
          </a:p>
          <a:p>
            <a:pPr algn="ctr"/>
            <a:r>
              <a:rPr lang="en-US" sz="6600" dirty="0" smtClean="0">
                <a:latin typeface="Helvetica Light"/>
                <a:cs typeface="Helvetica Light"/>
              </a:rPr>
              <a:t>2,869 </a:t>
            </a:r>
            <a:r>
              <a:rPr lang="en-US" sz="6600" dirty="0">
                <a:latin typeface="Helvetica Light"/>
                <a:cs typeface="Helvetica Light"/>
              </a:rPr>
              <a:t>rows and 24 columns!</a:t>
            </a:r>
            <a:r>
              <a:rPr lang="en-US" sz="6600" dirty="0" smtClean="0">
                <a:latin typeface="Helvetica Light"/>
                <a:cs typeface="Helvetica Light"/>
              </a:rPr>
              <a:t>!    </a:t>
            </a:r>
            <a:endParaRPr lang="en-US" sz="6600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834420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3056243" y="18142393"/>
            <a:ext cx="3773507" cy="723416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292533" y="12303097"/>
            <a:ext cx="1876554" cy="723416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39448" y="1392322"/>
            <a:ext cx="2163359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 smtClean="0">
                <a:latin typeface="Helvetica Light"/>
                <a:cs typeface="Helvetica Light"/>
              </a:rPr>
              <a:t>AT </a:t>
            </a:r>
            <a:r>
              <a:rPr lang="en-US" sz="6600" dirty="0">
                <a:latin typeface="Helvetica Light"/>
                <a:cs typeface="Helvetica Light"/>
              </a:rPr>
              <a:t>THIS </a:t>
            </a:r>
            <a:r>
              <a:rPr lang="en-US" sz="6600" dirty="0" smtClean="0">
                <a:latin typeface="Helvetica Light"/>
                <a:cs typeface="Helvetica Light"/>
              </a:rPr>
              <a:t>POINT,</a:t>
            </a:r>
          </a:p>
          <a:p>
            <a:pPr algn="ctr"/>
            <a:r>
              <a:rPr lang="en-US" sz="6600" dirty="0" smtClean="0">
                <a:latin typeface="Helvetica Light"/>
                <a:cs typeface="Helvetica Light"/>
              </a:rPr>
              <a:t>I </a:t>
            </a:r>
            <a:r>
              <a:rPr lang="en-US" sz="6600" dirty="0">
                <a:latin typeface="Helvetica Light"/>
                <a:cs typeface="Helvetica Light"/>
              </a:rPr>
              <a:t>HAVE A RELATIVELY CLEAN DATAFRAME WITH: </a:t>
            </a:r>
          </a:p>
          <a:p>
            <a:pPr algn="ctr"/>
            <a:r>
              <a:rPr lang="en-US" sz="6600" dirty="0" smtClean="0">
                <a:latin typeface="Helvetica Light"/>
                <a:cs typeface="Helvetica Light"/>
              </a:rPr>
              <a:t>2,869 </a:t>
            </a:r>
            <a:r>
              <a:rPr lang="en-US" sz="6600" dirty="0">
                <a:latin typeface="Helvetica Light"/>
                <a:cs typeface="Helvetica Light"/>
              </a:rPr>
              <a:t>rows and 24 columns!</a:t>
            </a:r>
            <a:r>
              <a:rPr lang="en-US" sz="6600" dirty="0" smtClean="0">
                <a:latin typeface="Helvetica Light"/>
                <a:cs typeface="Helvetica Light"/>
              </a:rPr>
              <a:t>!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6424398" y="6070087"/>
            <a:ext cx="9370611" cy="1074269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88887" y="7691050"/>
            <a:ext cx="4059208" cy="723416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056243" y="9238994"/>
            <a:ext cx="5436794" cy="723416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88887" y="10740884"/>
            <a:ext cx="1876554" cy="723416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752850" y="12309430"/>
            <a:ext cx="6922841" cy="723416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96548" y="15081173"/>
            <a:ext cx="6922841" cy="723416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0052243" y="15081173"/>
            <a:ext cx="4824527" cy="723416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43180" y="16544503"/>
            <a:ext cx="4824527" cy="723416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395580" y="17926961"/>
            <a:ext cx="3773507" cy="723416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26465" y="6070088"/>
            <a:ext cx="25470105" cy="12834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latin typeface="Helvetica Light"/>
                <a:cs typeface="Helvetica Light"/>
              </a:rPr>
              <a:t>FROM NOW ON I HAVE MODIFIED VALUES WITHOUT DROPING CELLS</a:t>
            </a:r>
          </a:p>
          <a:p>
            <a:endParaRPr lang="en-US" sz="4800" dirty="0">
              <a:latin typeface="Helvetica Light"/>
              <a:cs typeface="Helvetica Light"/>
            </a:endParaRPr>
          </a:p>
          <a:p>
            <a:r>
              <a:rPr lang="en-US" sz="4800" dirty="0">
                <a:latin typeface="Helvetica Light"/>
                <a:cs typeface="Helvetica Light"/>
              </a:rPr>
              <a:t>### 4.9 Clean misspelled SEX column</a:t>
            </a:r>
          </a:p>
          <a:p>
            <a:endParaRPr lang="en-US" sz="4800" dirty="0">
              <a:latin typeface="Helvetica Light"/>
              <a:cs typeface="Helvetica Light"/>
            </a:endParaRPr>
          </a:p>
          <a:p>
            <a:r>
              <a:rPr lang="en-US" sz="4800" dirty="0">
                <a:latin typeface="Helvetica Light"/>
                <a:cs typeface="Helvetica Light"/>
              </a:rPr>
              <a:t>### 4.10 Clean long ACTIVITY descriptions (i.e., &gt; word by cell)</a:t>
            </a:r>
          </a:p>
          <a:p>
            <a:endParaRPr lang="en-US" sz="4800" dirty="0">
              <a:latin typeface="Helvetica Light"/>
              <a:cs typeface="Helvetica Light"/>
            </a:endParaRPr>
          </a:p>
          <a:p>
            <a:r>
              <a:rPr lang="en-US" sz="4800" dirty="0">
                <a:latin typeface="Helvetica Light"/>
                <a:cs typeface="Helvetica Light"/>
              </a:rPr>
              <a:t>### 4.11 Clean "time" column </a:t>
            </a:r>
          </a:p>
          <a:p>
            <a:endParaRPr lang="en-US" sz="4800" dirty="0">
              <a:latin typeface="Helvetica Light"/>
              <a:cs typeface="Helvetica Light"/>
            </a:endParaRPr>
          </a:p>
          <a:p>
            <a:r>
              <a:rPr lang="en-US" sz="4800" dirty="0">
                <a:latin typeface="Helvetica Light"/>
                <a:cs typeface="Helvetica Light"/>
              </a:rPr>
              <a:t>### 4.12 Clean "injury" column to keep only the top 5 types of </a:t>
            </a:r>
            <a:r>
              <a:rPr lang="en-US" sz="4800" dirty="0" err="1">
                <a:latin typeface="Helvetica Light"/>
                <a:cs typeface="Helvetica Light"/>
              </a:rPr>
              <a:t>lessions</a:t>
            </a:r>
            <a:endParaRPr lang="en-US" sz="4800" dirty="0">
              <a:latin typeface="Helvetica Light"/>
              <a:cs typeface="Helvetica Light"/>
            </a:endParaRPr>
          </a:p>
          <a:p>
            <a:endParaRPr lang="en-US" sz="4800" dirty="0">
              <a:latin typeface="Helvetica Light"/>
              <a:cs typeface="Helvetica Light"/>
            </a:endParaRPr>
          </a:p>
          <a:p>
            <a:r>
              <a:rPr lang="en-US" sz="4800" dirty="0">
                <a:latin typeface="Helvetica Light"/>
                <a:cs typeface="Helvetica Light"/>
              </a:rPr>
              <a:t>### 4.13 Transform redundant columns into constant NA columns</a:t>
            </a:r>
          </a:p>
          <a:p>
            <a:endParaRPr lang="en-US" sz="4800" dirty="0">
              <a:latin typeface="Helvetica Light"/>
              <a:cs typeface="Helvetica Light"/>
            </a:endParaRPr>
          </a:p>
          <a:p>
            <a:r>
              <a:rPr lang="en-US" sz="4800" dirty="0">
                <a:latin typeface="Helvetica Light"/>
                <a:cs typeface="Helvetica Light"/>
              </a:rPr>
              <a:t>### 4.14 Change NANs to zeroes those columns that I would prefer to cast as </a:t>
            </a:r>
            <a:r>
              <a:rPr lang="en-US" sz="4800" dirty="0" smtClean="0">
                <a:latin typeface="Helvetica Light"/>
                <a:cs typeface="Helvetica Light"/>
              </a:rPr>
              <a:t>numeric</a:t>
            </a:r>
          </a:p>
          <a:p>
            <a:endParaRPr lang="en-US" sz="4800" dirty="0">
              <a:latin typeface="Helvetica Light"/>
              <a:cs typeface="Helvetica Light"/>
            </a:endParaRPr>
          </a:p>
          <a:p>
            <a:r>
              <a:rPr lang="en-US" sz="4800" dirty="0" smtClean="0">
                <a:latin typeface="Helvetica Light"/>
                <a:cs typeface="Helvetica Light"/>
              </a:rPr>
              <a:t>#</a:t>
            </a:r>
            <a:r>
              <a:rPr lang="en-US" sz="4800" dirty="0">
                <a:latin typeface="Helvetica Light"/>
                <a:cs typeface="Helvetica Light"/>
              </a:rPr>
              <a:t>## 4.15 Downcast the </a:t>
            </a:r>
            <a:r>
              <a:rPr lang="en-US" sz="4800" dirty="0" err="1">
                <a:latin typeface="Helvetica Light"/>
                <a:cs typeface="Helvetica Light"/>
              </a:rPr>
              <a:t>dataframe</a:t>
            </a:r>
            <a:r>
              <a:rPr lang="en-US" sz="4800" dirty="0">
                <a:latin typeface="Helvetica Light"/>
                <a:cs typeface="Helvetica Light"/>
              </a:rPr>
              <a:t> to decrease memory use</a:t>
            </a:r>
          </a:p>
          <a:p>
            <a:endParaRPr lang="en-US" sz="4800" dirty="0">
              <a:latin typeface="Helvetica Light"/>
              <a:cs typeface="Helvetica Light"/>
            </a:endParaRPr>
          </a:p>
          <a:p>
            <a:r>
              <a:rPr lang="en-US" sz="4800" dirty="0">
                <a:latin typeface="Helvetica Light"/>
                <a:cs typeface="Helvetica Light"/>
              </a:rPr>
              <a:t>### </a:t>
            </a:r>
            <a:r>
              <a:rPr lang="en-US" sz="4800" dirty="0" smtClean="0">
                <a:latin typeface="Helvetica Light"/>
                <a:cs typeface="Helvetica Light"/>
              </a:rPr>
              <a:t>4.16 Save </a:t>
            </a:r>
            <a:r>
              <a:rPr lang="en-US" sz="4800" dirty="0">
                <a:latin typeface="Helvetica Light"/>
                <a:cs typeface="Helvetica Light"/>
              </a:rPr>
              <a:t>this file as first task ---&gt; data/sharks_clean1.</a:t>
            </a:r>
            <a:r>
              <a:rPr lang="en-US" sz="4800" dirty="0" smtClean="0">
                <a:latin typeface="Helvetica Light"/>
                <a:cs typeface="Helvetica Light"/>
              </a:rPr>
              <a:t>csv</a:t>
            </a:r>
            <a:endParaRPr lang="en-US" sz="4800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405340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694910" y="7742677"/>
            <a:ext cx="5494088" cy="1221109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05757" y="12196564"/>
            <a:ext cx="4563330" cy="1221109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221352" y="12196564"/>
            <a:ext cx="4001268" cy="1221109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05404" y="1332644"/>
            <a:ext cx="24573268" cy="1848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0" dirty="0" smtClean="0">
                <a:latin typeface="Helvetica Light"/>
                <a:cs typeface="Helvetica Light"/>
              </a:rPr>
              <a:t>#</a:t>
            </a:r>
            <a:r>
              <a:rPr lang="en-US" sz="11500" dirty="0">
                <a:latin typeface="Helvetica Light"/>
                <a:cs typeface="Helvetica Light"/>
              </a:rPr>
              <a:t>## 5 Data Analysis</a:t>
            </a:r>
          </a:p>
          <a:p>
            <a:endParaRPr lang="en-US" sz="6000" dirty="0">
              <a:latin typeface="Helvetica Light"/>
              <a:cs typeface="Helvetica Light"/>
            </a:endParaRPr>
          </a:p>
          <a:p>
            <a:r>
              <a:rPr lang="en-US" sz="6000" dirty="0">
                <a:latin typeface="Helvetica Light"/>
                <a:cs typeface="Helvetica Light"/>
              </a:rPr>
              <a:t>Previous to the analysis itself:</a:t>
            </a:r>
          </a:p>
          <a:p>
            <a:pPr lvl="1"/>
            <a:endParaRPr lang="en-US" sz="6000" dirty="0">
              <a:latin typeface="Helvetica Light"/>
              <a:cs typeface="Helvetica Light"/>
            </a:endParaRPr>
          </a:p>
          <a:p>
            <a:pPr lvl="1"/>
            <a:r>
              <a:rPr lang="en-US" sz="6000" dirty="0">
                <a:latin typeface="Helvetica Light"/>
                <a:cs typeface="Helvetica Light"/>
              </a:rPr>
              <a:t>* I will filter only the relevant columns</a:t>
            </a:r>
          </a:p>
          <a:p>
            <a:pPr lvl="1"/>
            <a:endParaRPr lang="en-US" sz="6000" dirty="0">
              <a:latin typeface="Helvetica Light"/>
              <a:cs typeface="Helvetica Light"/>
            </a:endParaRPr>
          </a:p>
          <a:p>
            <a:pPr lvl="1"/>
            <a:r>
              <a:rPr lang="en-US" sz="6000" dirty="0">
                <a:latin typeface="Helvetica Light"/>
                <a:cs typeface="Helvetica Light"/>
              </a:rPr>
              <a:t>* Transform sex and </a:t>
            </a:r>
            <a:r>
              <a:rPr lang="en-US" sz="6000" dirty="0" err="1">
                <a:latin typeface="Helvetica Light"/>
                <a:cs typeface="Helvetica Light"/>
              </a:rPr>
              <a:t>fatal_y_n</a:t>
            </a:r>
            <a:r>
              <a:rPr lang="en-US" sz="6000" dirty="0">
                <a:latin typeface="Helvetica Light"/>
                <a:cs typeface="Helvetica Light"/>
              </a:rPr>
              <a:t> to "binary" (0/1) columns</a:t>
            </a:r>
          </a:p>
          <a:p>
            <a:pPr lvl="1"/>
            <a:endParaRPr lang="en-US" sz="6000" dirty="0">
              <a:latin typeface="Helvetica Light"/>
              <a:cs typeface="Helvetica Light"/>
            </a:endParaRPr>
          </a:p>
          <a:p>
            <a:pPr lvl="1"/>
            <a:r>
              <a:rPr lang="en-US" sz="6000" dirty="0">
                <a:latin typeface="Helvetica Light"/>
                <a:cs typeface="Helvetica Light"/>
              </a:rPr>
              <a:t>* To define a simple analysis with </a:t>
            </a:r>
            <a:r>
              <a:rPr lang="en-US" sz="6000" dirty="0" smtClean="0">
                <a:latin typeface="Helvetica Light"/>
                <a:cs typeface="Helvetica Light"/>
              </a:rPr>
              <a:t>enough </a:t>
            </a:r>
            <a:r>
              <a:rPr lang="en-US" sz="6000" dirty="0">
                <a:latin typeface="Helvetica Light"/>
                <a:cs typeface="Helvetica Light"/>
              </a:rPr>
              <a:t>statistical power, I will focus on columns with few levels with high frequency</a:t>
            </a:r>
          </a:p>
          <a:p>
            <a:pPr lvl="1"/>
            <a:endParaRPr lang="en-US" sz="6000" dirty="0">
              <a:latin typeface="Helvetica Light"/>
              <a:cs typeface="Helvetica Light"/>
            </a:endParaRPr>
          </a:p>
          <a:p>
            <a:pPr lvl="1"/>
            <a:r>
              <a:rPr lang="en-US" sz="6000" dirty="0" smtClean="0">
                <a:latin typeface="Helvetica Light"/>
                <a:cs typeface="Helvetica Light"/>
              </a:rPr>
              <a:t>* </a:t>
            </a:r>
            <a:r>
              <a:rPr lang="en-US" sz="6000" dirty="0" err="1" smtClean="0">
                <a:latin typeface="Helvetica Light"/>
                <a:cs typeface="Helvetica Light"/>
              </a:rPr>
              <a:t>get_dummy</a:t>
            </a:r>
            <a:r>
              <a:rPr lang="en-US" sz="6000" dirty="0" smtClean="0">
                <a:latin typeface="Helvetica Light"/>
                <a:cs typeface="Helvetica Light"/>
              </a:rPr>
              <a:t> </a:t>
            </a:r>
            <a:r>
              <a:rPr lang="en-US" sz="6000" dirty="0">
                <a:latin typeface="Helvetica Light"/>
                <a:cs typeface="Helvetica Light"/>
              </a:rPr>
              <a:t>variables from categorical </a:t>
            </a:r>
            <a:r>
              <a:rPr lang="en-US" sz="6000" dirty="0" smtClean="0">
                <a:latin typeface="Helvetica Light"/>
                <a:cs typeface="Helvetica Light"/>
              </a:rPr>
              <a:t>columns</a:t>
            </a:r>
          </a:p>
          <a:p>
            <a:endParaRPr lang="en-US" sz="6000" dirty="0">
              <a:latin typeface="Helvetica Light"/>
              <a:cs typeface="Helvetica Light"/>
            </a:endParaRPr>
          </a:p>
          <a:p>
            <a:r>
              <a:rPr lang="en-US" sz="6000" dirty="0">
                <a:latin typeface="Helvetica Light"/>
                <a:cs typeface="Helvetica Light"/>
              </a:rPr>
              <a:t>Exemplary analyses:</a:t>
            </a:r>
          </a:p>
          <a:p>
            <a:endParaRPr lang="en-US" sz="6000" dirty="0">
              <a:latin typeface="Helvetica Light"/>
              <a:cs typeface="Helvetica Light"/>
            </a:endParaRPr>
          </a:p>
          <a:p>
            <a:pPr marL="857250" indent="-857250">
              <a:buFontTx/>
              <a:buChar char="•"/>
            </a:pPr>
            <a:r>
              <a:rPr lang="en-US" sz="6000" dirty="0">
                <a:latin typeface="Helvetica Light"/>
                <a:cs typeface="Helvetica Light"/>
              </a:rPr>
              <a:t>a) Top 20 deadliest countries</a:t>
            </a:r>
          </a:p>
          <a:p>
            <a:pPr marL="857250" indent="-857250">
              <a:buFontTx/>
              <a:buChar char="•"/>
            </a:pPr>
            <a:r>
              <a:rPr lang="en-US" sz="6000" dirty="0">
                <a:latin typeface="Helvetica Light"/>
                <a:cs typeface="Helvetica Light"/>
              </a:rPr>
              <a:t>b1) Correlation between quantitative and/or binary variables</a:t>
            </a:r>
          </a:p>
          <a:p>
            <a:pPr marL="857250" indent="-857250">
              <a:buFontTx/>
              <a:buChar char="•"/>
            </a:pPr>
            <a:r>
              <a:rPr lang="en-US" sz="6000" dirty="0">
                <a:latin typeface="Helvetica Light"/>
                <a:cs typeface="Helvetica Light"/>
              </a:rPr>
              <a:t>b2) Correlation between dummy variables</a:t>
            </a:r>
          </a:p>
          <a:p>
            <a:pPr lvl="1"/>
            <a:endParaRPr lang="en-US" sz="6000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94150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23-10-23 at 6.44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7329" y="1352617"/>
            <a:ext cx="10197601" cy="18194504"/>
          </a:xfrm>
          <a:prstGeom prst="rect">
            <a:avLst/>
          </a:prstGeom>
        </p:spPr>
      </p:pic>
      <p:pic>
        <p:nvPicPr>
          <p:cNvPr id="6" name="Picture 5" descr="Screen Shot 2023-10-23 at 6.46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27" y="14277551"/>
            <a:ext cx="7744668" cy="613941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386485" y="2200727"/>
            <a:ext cx="11045515" cy="1895927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37452" y="10394036"/>
            <a:ext cx="4563330" cy="1221109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3029" y="724525"/>
            <a:ext cx="15175955" cy="12803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800" dirty="0" smtClean="0">
                <a:solidFill>
                  <a:srgbClr val="000000"/>
                </a:solidFill>
                <a:latin typeface="Helvetica Light"/>
                <a:cs typeface="Helvetica Light"/>
              </a:rPr>
              <a:t>Top </a:t>
            </a:r>
            <a:r>
              <a:rPr lang="en-US" sz="13800" dirty="0">
                <a:solidFill>
                  <a:srgbClr val="000000"/>
                </a:solidFill>
                <a:latin typeface="Helvetica Light"/>
                <a:cs typeface="Helvetica Light"/>
              </a:rPr>
              <a:t>20 deadliest </a:t>
            </a:r>
            <a:r>
              <a:rPr lang="en-US" sz="13800" dirty="0" smtClean="0">
                <a:solidFill>
                  <a:srgbClr val="000000"/>
                </a:solidFill>
                <a:latin typeface="Helvetica Light"/>
                <a:cs typeface="Helvetica Light"/>
              </a:rPr>
              <a:t>countries</a:t>
            </a:r>
          </a:p>
          <a:p>
            <a:endParaRPr lang="en-US" sz="8800" dirty="0">
              <a:solidFill>
                <a:srgbClr val="000000"/>
              </a:solidFill>
              <a:latin typeface="Helvetica Light"/>
              <a:cs typeface="Helvetica Light"/>
            </a:endParaRPr>
          </a:p>
          <a:p>
            <a:r>
              <a:rPr lang="en-US" sz="8800" dirty="0">
                <a:solidFill>
                  <a:srgbClr val="000000"/>
                </a:solidFill>
                <a:latin typeface="Helvetica Light"/>
                <a:cs typeface="Helvetica Light"/>
              </a:rPr>
              <a:t>Countries with </a:t>
            </a:r>
            <a:r>
              <a:rPr lang="en-US" sz="8800" dirty="0" smtClean="0">
                <a:solidFill>
                  <a:srgbClr val="000000"/>
                </a:solidFill>
                <a:latin typeface="Helvetica Light"/>
                <a:cs typeface="Helvetica Light"/>
              </a:rPr>
              <a:t>highest</a:t>
            </a:r>
          </a:p>
          <a:p>
            <a:r>
              <a:rPr lang="en-US" sz="8800" dirty="0" smtClean="0">
                <a:solidFill>
                  <a:srgbClr val="000000"/>
                </a:solidFill>
                <a:latin typeface="Helvetica Light"/>
                <a:cs typeface="Helvetica Light"/>
              </a:rPr>
              <a:t>fatality </a:t>
            </a:r>
            <a:r>
              <a:rPr lang="en-US" sz="8800" dirty="0">
                <a:solidFill>
                  <a:srgbClr val="000000"/>
                </a:solidFill>
                <a:latin typeface="Helvetica Light"/>
                <a:cs typeface="Helvetica Light"/>
              </a:rPr>
              <a:t>ratio</a:t>
            </a:r>
          </a:p>
          <a:p>
            <a:endParaRPr lang="en-US" sz="6600" dirty="0" smtClean="0">
              <a:latin typeface="Helvetica Light"/>
              <a:cs typeface="Helvetica Light"/>
            </a:endParaRPr>
          </a:p>
          <a:p>
            <a:endParaRPr lang="en-US" sz="4400" dirty="0">
              <a:latin typeface="Helvetica Light"/>
              <a:cs typeface="Helvetica Light"/>
            </a:endParaRPr>
          </a:p>
          <a:p>
            <a:r>
              <a:rPr lang="en-US" sz="4400" dirty="0" smtClean="0">
                <a:latin typeface="Helvetica Light"/>
                <a:cs typeface="Helvetica Light"/>
              </a:rPr>
              <a:t>CAUTION! </a:t>
            </a:r>
            <a:r>
              <a:rPr lang="en-US" sz="4400" dirty="0">
                <a:latin typeface="Helvetica Light"/>
                <a:cs typeface="Helvetica Light"/>
              </a:rPr>
              <a:t>T</a:t>
            </a:r>
            <a:r>
              <a:rPr lang="en-US" sz="4400" dirty="0" smtClean="0">
                <a:latin typeface="Helvetica Light"/>
                <a:cs typeface="Helvetica Light"/>
              </a:rPr>
              <a:t>he fatality ratio might excessively high </a:t>
            </a:r>
            <a:r>
              <a:rPr lang="en-US" sz="4400" dirty="0">
                <a:latin typeface="Helvetica Light"/>
                <a:cs typeface="Helvetica Light"/>
              </a:rPr>
              <a:t>in countries with low sample size</a:t>
            </a:r>
          </a:p>
          <a:p>
            <a:endParaRPr lang="en-US" sz="4400" dirty="0">
              <a:latin typeface="Helvetica Light"/>
              <a:cs typeface="Helvetica Light"/>
            </a:endParaRPr>
          </a:p>
          <a:p>
            <a:r>
              <a:rPr lang="en-US" sz="4400" dirty="0">
                <a:latin typeface="Helvetica Light"/>
                <a:cs typeface="Helvetica Light"/>
              </a:rPr>
              <a:t>However, it serves as example</a:t>
            </a:r>
          </a:p>
        </p:txBody>
      </p:sp>
    </p:spTree>
    <p:extLst>
      <p:ext uri="{BB962C8B-B14F-4D97-AF65-F5344CB8AC3E}">
        <p14:creationId xmlns:p14="http://schemas.microsoft.com/office/powerpoint/2010/main" val="3741880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4413192" y="6163604"/>
            <a:ext cx="11601510" cy="2111638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Screen Shot 2023-10-23 at 6.47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8591" y="10722357"/>
            <a:ext cx="6216111" cy="10046240"/>
          </a:xfrm>
          <a:prstGeom prst="rect">
            <a:avLst/>
          </a:prstGeom>
        </p:spPr>
      </p:pic>
      <p:pic>
        <p:nvPicPr>
          <p:cNvPr id="11" name="Picture 10" descr="Screen Shot 2023-10-23 at 6.47.40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3" b="22682"/>
          <a:stretch/>
        </p:blipFill>
        <p:spPr>
          <a:xfrm>
            <a:off x="838200" y="14173200"/>
            <a:ext cx="15755095" cy="659539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4413192" y="625404"/>
            <a:ext cx="12425162" cy="9571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dirty="0" smtClean="0">
                <a:solidFill>
                  <a:srgbClr val="000000"/>
                </a:solidFill>
                <a:latin typeface="Helvetica Light"/>
                <a:cs typeface="Helvetica Light"/>
              </a:rPr>
              <a:t>Correlation </a:t>
            </a:r>
            <a:r>
              <a:rPr lang="en-US" sz="8800" dirty="0">
                <a:solidFill>
                  <a:srgbClr val="000000"/>
                </a:solidFill>
                <a:latin typeface="Helvetica Light"/>
                <a:cs typeface="Helvetica Light"/>
              </a:rPr>
              <a:t>between dummy variables</a:t>
            </a:r>
          </a:p>
          <a:p>
            <a:endParaRPr lang="en-US" sz="4400" dirty="0" smtClean="0">
              <a:latin typeface="Helvetica Light"/>
              <a:cs typeface="Helvetica Light"/>
            </a:endParaRPr>
          </a:p>
          <a:p>
            <a:r>
              <a:rPr lang="en-US" sz="4400" dirty="0">
                <a:latin typeface="Helvetica Light"/>
                <a:cs typeface="Helvetica Light"/>
              </a:rPr>
              <a:t>These kind of analyses make no sense, we should perform other kind of stat </a:t>
            </a:r>
            <a:r>
              <a:rPr lang="en-US" sz="4400" dirty="0" smtClean="0">
                <a:latin typeface="Helvetica Light"/>
                <a:cs typeface="Helvetica Light"/>
              </a:rPr>
              <a:t>test</a:t>
            </a:r>
          </a:p>
          <a:p>
            <a:endParaRPr lang="en-US" sz="4400" dirty="0">
              <a:latin typeface="Helvetica Light"/>
              <a:cs typeface="Helvetica Light"/>
            </a:endParaRPr>
          </a:p>
          <a:p>
            <a:r>
              <a:rPr lang="en-US" sz="4400" dirty="0" smtClean="0">
                <a:latin typeface="Helvetica Light"/>
                <a:cs typeface="Helvetica Light"/>
              </a:rPr>
              <a:t>In </a:t>
            </a:r>
            <a:r>
              <a:rPr lang="en-US" sz="4400" dirty="0">
                <a:latin typeface="Helvetica Light"/>
                <a:cs typeface="Helvetica Light"/>
              </a:rPr>
              <a:t>a completely cleaned </a:t>
            </a:r>
            <a:r>
              <a:rPr lang="en-US" sz="4400" dirty="0" err="1">
                <a:latin typeface="Helvetica Light"/>
                <a:cs typeface="Helvetica Light"/>
              </a:rPr>
              <a:t>dataframe</a:t>
            </a:r>
            <a:r>
              <a:rPr lang="en-US" sz="4400" dirty="0" smtClean="0">
                <a:latin typeface="Helvetica Light"/>
                <a:cs typeface="Helvetica Light"/>
              </a:rPr>
              <a:t>,</a:t>
            </a:r>
          </a:p>
          <a:p>
            <a:r>
              <a:rPr lang="en-US" sz="4400" dirty="0" smtClean="0">
                <a:latin typeface="Helvetica Light"/>
                <a:cs typeface="Helvetica Light"/>
              </a:rPr>
              <a:t> </a:t>
            </a:r>
            <a:r>
              <a:rPr lang="en-US" sz="4400" dirty="0">
                <a:latin typeface="Helvetica Light"/>
                <a:cs typeface="Helvetica Light"/>
              </a:rPr>
              <a:t>injuries == FATAL should perfectly correlate with </a:t>
            </a:r>
            <a:r>
              <a:rPr lang="en-US" sz="4400" dirty="0" err="1">
                <a:latin typeface="Helvetica Light"/>
                <a:cs typeface="Helvetica Light"/>
              </a:rPr>
              <a:t>fatal_y_n</a:t>
            </a:r>
            <a:r>
              <a:rPr lang="en-US" sz="4400" dirty="0">
                <a:latin typeface="Helvetica Light"/>
                <a:cs typeface="Helvetica Light"/>
              </a:rPr>
              <a:t> ==Yes</a:t>
            </a:r>
            <a:r>
              <a:rPr lang="en-US" sz="4400" dirty="0" smtClean="0">
                <a:latin typeface="Helvetica Light"/>
                <a:cs typeface="Helvetica Light"/>
              </a:rPr>
              <a:t>.</a:t>
            </a:r>
          </a:p>
          <a:p>
            <a:endParaRPr lang="en-US" sz="4400" dirty="0">
              <a:latin typeface="Helvetica Light"/>
              <a:cs typeface="Helvetica Light"/>
            </a:endParaRPr>
          </a:p>
          <a:p>
            <a:r>
              <a:rPr lang="en-US" sz="4400" dirty="0">
                <a:latin typeface="Helvetica Light"/>
                <a:cs typeface="Helvetica Light"/>
              </a:rPr>
              <a:t>However, this correlation table indicates we could have further cleaning to make ...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3030" y="10722357"/>
            <a:ext cx="9035962" cy="830209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740494" y="12494795"/>
            <a:ext cx="6097860" cy="931325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73030" y="724525"/>
            <a:ext cx="12138694" cy="11726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800" dirty="0" smtClean="0">
                <a:solidFill>
                  <a:srgbClr val="000000"/>
                </a:solidFill>
                <a:latin typeface="Helvetica Light"/>
                <a:cs typeface="Helvetica Light"/>
              </a:rPr>
              <a:t>Correlation </a:t>
            </a:r>
          </a:p>
          <a:p>
            <a:endParaRPr lang="en-US" sz="2500" dirty="0" smtClean="0">
              <a:solidFill>
                <a:srgbClr val="000000"/>
              </a:solidFill>
              <a:latin typeface="Helvetica Light"/>
              <a:cs typeface="Helvetica Light"/>
            </a:endParaRPr>
          </a:p>
          <a:p>
            <a:endParaRPr lang="en-US" sz="2500" dirty="0">
              <a:solidFill>
                <a:srgbClr val="000000"/>
              </a:solidFill>
              <a:latin typeface="Helvetica Light"/>
              <a:cs typeface="Helvetica Light"/>
            </a:endParaRPr>
          </a:p>
          <a:p>
            <a:endParaRPr lang="en-US" sz="2500" dirty="0" smtClean="0">
              <a:solidFill>
                <a:srgbClr val="000000"/>
              </a:solidFill>
              <a:latin typeface="Helvetica Light"/>
              <a:cs typeface="Helvetica Light"/>
            </a:endParaRPr>
          </a:p>
          <a:p>
            <a:endParaRPr lang="en-US" sz="2500" dirty="0">
              <a:solidFill>
                <a:srgbClr val="000000"/>
              </a:solidFill>
              <a:latin typeface="Helvetica Light"/>
              <a:cs typeface="Helvetica Light"/>
            </a:endParaRPr>
          </a:p>
          <a:p>
            <a:endParaRPr lang="en-US" sz="2500" dirty="0" smtClean="0">
              <a:solidFill>
                <a:srgbClr val="000000"/>
              </a:solidFill>
              <a:latin typeface="Helvetica Light"/>
              <a:cs typeface="Helvetica Light"/>
            </a:endParaRPr>
          </a:p>
          <a:p>
            <a:endParaRPr lang="en-US" sz="2500" dirty="0">
              <a:solidFill>
                <a:srgbClr val="000000"/>
              </a:solidFill>
              <a:latin typeface="Helvetica Light"/>
              <a:cs typeface="Helvetica Light"/>
            </a:endParaRPr>
          </a:p>
          <a:p>
            <a:endParaRPr lang="en-US" sz="2500" dirty="0" smtClean="0">
              <a:solidFill>
                <a:srgbClr val="000000"/>
              </a:solidFill>
              <a:latin typeface="Helvetica Light"/>
              <a:cs typeface="Helvetica Light"/>
            </a:endParaRPr>
          </a:p>
          <a:p>
            <a:endParaRPr lang="en-US" sz="2500" dirty="0" smtClean="0">
              <a:solidFill>
                <a:srgbClr val="000000"/>
              </a:solidFill>
              <a:latin typeface="Helvetica Light"/>
              <a:cs typeface="Helvetica Light"/>
            </a:endParaRPr>
          </a:p>
          <a:p>
            <a:r>
              <a:rPr lang="en-US" sz="8800" dirty="0">
                <a:solidFill>
                  <a:srgbClr val="000000"/>
                </a:solidFill>
                <a:latin typeface="Helvetica Light"/>
                <a:cs typeface="Helvetica Light"/>
              </a:rPr>
              <a:t>B</a:t>
            </a:r>
            <a:r>
              <a:rPr lang="en-US" sz="8800" dirty="0" smtClean="0">
                <a:solidFill>
                  <a:srgbClr val="000000"/>
                </a:solidFill>
                <a:latin typeface="Helvetica Light"/>
                <a:cs typeface="Helvetica Light"/>
              </a:rPr>
              <a:t>etween quantitative and/or binary variables</a:t>
            </a:r>
          </a:p>
          <a:p>
            <a:endParaRPr lang="en-US" sz="8800" dirty="0">
              <a:solidFill>
                <a:srgbClr val="000000"/>
              </a:solidFill>
              <a:latin typeface="Helvetica Light"/>
              <a:cs typeface="Helvetica Light"/>
            </a:endParaRPr>
          </a:p>
          <a:p>
            <a:endParaRPr lang="en-US" sz="6600" dirty="0" smtClean="0">
              <a:latin typeface="Helvetica Light"/>
              <a:cs typeface="Helvetica Light"/>
            </a:endParaRPr>
          </a:p>
          <a:p>
            <a:r>
              <a:rPr lang="en-US" sz="4400" dirty="0">
                <a:latin typeface="Helvetica Light"/>
                <a:cs typeface="Helvetica Light"/>
              </a:rPr>
              <a:t>I don't find any relevant correlation between quantitative and/or binary variables.</a:t>
            </a:r>
          </a:p>
        </p:txBody>
      </p:sp>
    </p:spTree>
    <p:extLst>
      <p:ext uri="{BB962C8B-B14F-4D97-AF65-F5344CB8AC3E}">
        <p14:creationId xmlns:p14="http://schemas.microsoft.com/office/powerpoint/2010/main" val="4133439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77</TotalTime>
  <Words>940</Words>
  <Application>Microsoft Macintosh PowerPoint</Application>
  <PresentationFormat>Custom</PresentationFormat>
  <Paragraphs>182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Marina LGV</dc:creator>
  <cp:lastModifiedBy>Marina LGV</cp:lastModifiedBy>
  <cp:revision>10</cp:revision>
  <dcterms:created xsi:type="dcterms:W3CDTF">2023-10-23T16:01:27Z</dcterms:created>
  <dcterms:modified xsi:type="dcterms:W3CDTF">2023-10-24T07:08:33Z</dcterms:modified>
</cp:coreProperties>
</file>