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71" r:id="rId4"/>
    <p:sldId id="264" r:id="rId5"/>
    <p:sldId id="265" r:id="rId6"/>
    <p:sldId id="266" r:id="rId7"/>
    <p:sldId id="269" r:id="rId8"/>
    <p:sldId id="267" r:id="rId9"/>
    <p:sldId id="258" r:id="rId10"/>
    <p:sldId id="259" r:id="rId11"/>
    <p:sldId id="260" r:id="rId12"/>
    <p:sldId id="261" r:id="rId13"/>
    <p:sldId id="270" r:id="rId14"/>
    <p:sldId id="26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723885"/>
          </a:xfrm>
        </p:spPr>
        <p:txBody>
          <a:bodyPr/>
          <a:lstStyle/>
          <a:p>
            <a:r>
              <a:rPr lang="en-US" dirty="0" smtClean="0"/>
              <a:t>City </a:t>
            </a:r>
            <a:r>
              <a:rPr lang="en-US" dirty="0"/>
              <a:t>Pulse Traffic 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Dataset 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3099335"/>
            <a:ext cx="7315200" cy="24853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Team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Anirudh </a:t>
            </a:r>
            <a:r>
              <a:rPr lang="en-US" dirty="0" err="1" smtClean="0">
                <a:solidFill>
                  <a:schemeClr val="bg1"/>
                </a:solidFill>
              </a:rPr>
              <a:t>Kuttiyil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Valsalan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Febin Steve Jose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Malini Kottarappatt Bhaskaran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Nipun</a:t>
            </a:r>
            <a:r>
              <a:rPr lang="en-US" dirty="0" smtClean="0">
                <a:solidFill>
                  <a:schemeClr val="bg1"/>
                </a:solidFill>
              </a:rPr>
              <a:t> Agarwal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Niraj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Gadakari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6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– Result plots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50" y="3578316"/>
            <a:ext cx="7315200" cy="252774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3290" y="616781"/>
            <a:ext cx="7315200" cy="2643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32576" y="3270539"/>
            <a:ext cx="352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Pollutants Vs Temperature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70448" y="6019835"/>
            <a:ext cx="378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Vehicle Count, Pollutants Vs daytime          (Grouped by Day type)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0013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– Result plots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146" y="673737"/>
            <a:ext cx="7315200" cy="2611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46" y="3709095"/>
            <a:ext cx="7019231" cy="2466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32576" y="3270539"/>
            <a:ext cx="352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Pollutants VS Day Time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32576" y="6021229"/>
            <a:ext cx="352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Pollutants Vs </a:t>
            </a:r>
            <a:r>
              <a:rPr lang="en-US" sz="1400" b="1" dirty="0" err="1" smtClean="0"/>
              <a:t>DayType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9039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– Result plots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154" y="795775"/>
            <a:ext cx="7315200" cy="2363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154" y="3424427"/>
            <a:ext cx="7638669" cy="2764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6372" y="5936180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6584" y="3063448"/>
            <a:ext cx="352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             Ozone Vs Vehicle Count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10072" y="6326710"/>
            <a:ext cx="352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            CO, O3 Vs Temperature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871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Identified Traffic Hot Spot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223607"/>
            <a:ext cx="7315200" cy="4401261"/>
          </a:xfrm>
        </p:spPr>
      </p:pic>
      <p:sp>
        <p:nvSpPr>
          <p:cNvPr id="8" name="TextBox 7"/>
          <p:cNvSpPr txBox="1"/>
          <p:nvPr/>
        </p:nvSpPr>
        <p:spPr>
          <a:xfrm>
            <a:off x="3626603" y="5624868"/>
            <a:ext cx="87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traffic hotspots as shown in red for the city of Aarhus plotted using Tableau[9]</a:t>
            </a:r>
          </a:p>
        </p:txBody>
      </p:sp>
    </p:spTree>
    <p:extLst>
      <p:ext uri="{BB962C8B-B14F-4D97-AF65-F5344CB8AC3E}">
        <p14:creationId xmlns:p14="http://schemas.microsoft.com/office/powerpoint/2010/main" val="39982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Data was in JSON format </a:t>
            </a:r>
          </a:p>
          <a:p>
            <a:r>
              <a:rPr lang="en-US" dirty="0" smtClean="0"/>
              <a:t>Report ID was not present in pollution</a:t>
            </a:r>
          </a:p>
          <a:p>
            <a:r>
              <a:rPr lang="en-US" dirty="0" smtClean="0"/>
              <a:t>Null values were present </a:t>
            </a:r>
          </a:p>
          <a:p>
            <a:r>
              <a:rPr lang="en-US" dirty="0" smtClean="0"/>
              <a:t>Timestamp were not in the same format in all files </a:t>
            </a:r>
          </a:p>
          <a:p>
            <a:r>
              <a:rPr lang="en-US" dirty="0" smtClean="0"/>
              <a:t>Needed to extrapolate the weather data to 5 minute interval </a:t>
            </a:r>
          </a:p>
          <a:p>
            <a:r>
              <a:rPr lang="en-US" dirty="0" smtClean="0"/>
              <a:t>Pre-Processing and data cleansing took more time</a:t>
            </a:r>
          </a:p>
          <a:p>
            <a:r>
              <a:rPr lang="en-US" dirty="0" err="1" smtClean="0"/>
              <a:t>Databricks</a:t>
            </a:r>
            <a:r>
              <a:rPr lang="en-US" dirty="0" smtClean="0"/>
              <a:t> community cloud edition doesn’t allow to download the processed file to local computer via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84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[1] Muhammad </a:t>
            </a:r>
            <a:r>
              <a:rPr lang="en-US" dirty="0" err="1"/>
              <a:t>Intizar</a:t>
            </a:r>
            <a:r>
              <a:rPr lang="en-US" dirty="0"/>
              <a:t> Ali, Feng Gao and Alessandra </a:t>
            </a:r>
            <a:r>
              <a:rPr lang="en-US" dirty="0" err="1"/>
              <a:t>Mileo</a:t>
            </a:r>
            <a:r>
              <a:rPr lang="en-US" dirty="0"/>
              <a:t> </a:t>
            </a:r>
            <a:r>
              <a:rPr lang="en-US" dirty="0" err="1"/>
              <a:t>CityBench</a:t>
            </a:r>
            <a:r>
              <a:rPr lang="en-US" dirty="0"/>
              <a:t>: A Configurable Benchmark to Evaluate RSP Engines Using Smart City Datasets, In proceedings of ISWC 2015 - 14th International Semantic Web </a:t>
            </a:r>
            <a:r>
              <a:rPr lang="en-US" dirty="0" err="1"/>
              <a:t>ConferenceBethlehem</a:t>
            </a:r>
            <a:r>
              <a:rPr lang="en-US" dirty="0"/>
              <a:t>, PA, USA.</a:t>
            </a:r>
          </a:p>
          <a:p>
            <a:r>
              <a:rPr lang="en-US" dirty="0"/>
              <a:t>[2] </a:t>
            </a:r>
            <a:r>
              <a:rPr lang="en-US" dirty="0" err="1"/>
              <a:t>Srini</a:t>
            </a:r>
            <a:r>
              <a:rPr lang="en-US" dirty="0"/>
              <a:t> </a:t>
            </a:r>
            <a:r>
              <a:rPr lang="en-US" dirty="0" err="1"/>
              <a:t>Penchikala</a:t>
            </a:r>
            <a:r>
              <a:rPr lang="en-US" dirty="0"/>
              <a:t> Big Data Processing with Apache Spark - Part 4: Spark Machine Learning https://</a:t>
            </a:r>
            <a:r>
              <a:rPr lang="en-US" dirty="0" err="1"/>
              <a:t>www.infoq.com</a:t>
            </a:r>
            <a:r>
              <a:rPr lang="en-US" dirty="0"/>
              <a:t>/articles/apache-spark-machine-learning</a:t>
            </a:r>
          </a:p>
          <a:p>
            <a:r>
              <a:rPr lang="en-US" dirty="0"/>
              <a:t>[3] Juliet </a:t>
            </a:r>
            <a:r>
              <a:rPr lang="en-US" dirty="0" err="1"/>
              <a:t>Hougland</a:t>
            </a:r>
            <a:r>
              <a:rPr lang="en-US" dirty="0"/>
              <a:t> and Sandy </a:t>
            </a:r>
            <a:r>
              <a:rPr lang="en-US" dirty="0" err="1"/>
              <a:t>Ryza</a:t>
            </a:r>
            <a:r>
              <a:rPr lang="en-US" dirty="0"/>
              <a:t> How-to: Predict Telco Churn with Apache Spark </a:t>
            </a:r>
            <a:r>
              <a:rPr lang="en-US" dirty="0" err="1"/>
              <a:t>MLlib</a:t>
            </a:r>
            <a:r>
              <a:rPr lang="en-US" dirty="0"/>
              <a:t> https://</a:t>
            </a:r>
            <a:r>
              <a:rPr lang="en-US" dirty="0" err="1"/>
              <a:t>blog.cloudera.com</a:t>
            </a:r>
            <a:r>
              <a:rPr lang="en-US" dirty="0"/>
              <a:t>/blog/2016/02/how-to-predict-</a:t>
            </a:r>
            <a:r>
              <a:rPr lang="en-US" dirty="0" err="1"/>
              <a:t>telco</a:t>
            </a:r>
            <a:r>
              <a:rPr lang="en-US" dirty="0"/>
              <a:t>-churn-with- apache-spark-</a:t>
            </a:r>
            <a:r>
              <a:rPr lang="en-US" dirty="0" err="1"/>
              <a:t>mllib</a:t>
            </a:r>
            <a:r>
              <a:rPr lang="en-US" dirty="0"/>
              <a:t>/</a:t>
            </a:r>
          </a:p>
          <a:p>
            <a:r>
              <a:rPr lang="en-US" dirty="0"/>
              <a:t>[4] Bill </a:t>
            </a:r>
            <a:r>
              <a:rPr lang="en-US" dirty="0" err="1"/>
              <a:t>Haffey</a:t>
            </a:r>
            <a:r>
              <a:rPr lang="en-US" dirty="0"/>
              <a:t> Predictive Analytics and Machine Learning: An Overview https://www-01.ibm.com/events/</a:t>
            </a:r>
            <a:r>
              <a:rPr lang="en-US" dirty="0" err="1"/>
              <a:t>wwe</a:t>
            </a:r>
            <a:r>
              <a:rPr lang="en-US" dirty="0"/>
              <a:t>/grp/grp004.nsf/</a:t>
            </a:r>
            <a:r>
              <a:rPr lang="en-US" dirty="0" err="1"/>
              <a:t>vLookupPDFs</a:t>
            </a:r>
            <a:endParaRPr lang="en-US" dirty="0"/>
          </a:p>
          <a:p>
            <a:r>
              <a:rPr lang="en-US" dirty="0"/>
              <a:t>[5] Spark </a:t>
            </a:r>
            <a:r>
              <a:rPr lang="en-US" dirty="0" err="1"/>
              <a:t>MLlib</a:t>
            </a:r>
            <a:r>
              <a:rPr lang="en-US" dirty="0"/>
              <a:t> http://</a:t>
            </a:r>
            <a:r>
              <a:rPr lang="en-US" dirty="0" err="1"/>
              <a:t>spark.apache.org</a:t>
            </a:r>
            <a:r>
              <a:rPr lang="en-US" dirty="0"/>
              <a:t>/</a:t>
            </a:r>
            <a:r>
              <a:rPr lang="en-US" dirty="0" err="1"/>
              <a:t>mllib</a:t>
            </a:r>
            <a:r>
              <a:rPr lang="en-US" dirty="0"/>
              <a:t>/</a:t>
            </a:r>
          </a:p>
          <a:p>
            <a:r>
              <a:rPr lang="en-US" dirty="0"/>
              <a:t>[6] Real-Time Traffic Data https://</a:t>
            </a:r>
            <a:r>
              <a:rPr lang="en-US" dirty="0" err="1"/>
              <a:t>www.odaa.dk</a:t>
            </a:r>
            <a:r>
              <a:rPr lang="en-US" dirty="0"/>
              <a:t>/dataset/</a:t>
            </a:r>
            <a:r>
              <a:rPr lang="en-US" dirty="0" err="1"/>
              <a:t>realtids-trafikdata</a:t>
            </a:r>
            <a:r>
              <a:rPr lang="en-US" dirty="0"/>
              <a:t>/resource/b3eeb0ff-c8a8- 4824-99d6-e0a3747c8b0d</a:t>
            </a:r>
          </a:p>
          <a:p>
            <a:r>
              <a:rPr lang="en-US" dirty="0"/>
              <a:t>[7] </a:t>
            </a:r>
            <a:r>
              <a:rPr lang="en-US" dirty="0" err="1"/>
              <a:t>TensorFlow</a:t>
            </a:r>
            <a:r>
              <a:rPr lang="en-US" dirty="0"/>
              <a:t> https://</a:t>
            </a:r>
            <a:r>
              <a:rPr lang="en-US" dirty="0" err="1"/>
              <a:t>www.tensorflow.org</a:t>
            </a:r>
            <a:r>
              <a:rPr lang="en-US" dirty="0"/>
              <a:t>/</a:t>
            </a:r>
          </a:p>
          <a:p>
            <a:r>
              <a:rPr lang="en-US" dirty="0"/>
              <a:t>[8] </a:t>
            </a:r>
            <a:r>
              <a:rPr lang="en-US" dirty="0" err="1"/>
              <a:t>Payam</a:t>
            </a:r>
            <a:r>
              <a:rPr lang="en-US" dirty="0"/>
              <a:t> </a:t>
            </a:r>
            <a:r>
              <a:rPr lang="en-US" dirty="0" err="1"/>
              <a:t>Barnaghi</a:t>
            </a:r>
            <a:r>
              <a:rPr lang="en-US" dirty="0"/>
              <a:t>, Ralf </a:t>
            </a:r>
            <a:r>
              <a:rPr lang="en-US" dirty="0" err="1"/>
              <a:t>Tonjes</a:t>
            </a:r>
            <a:r>
              <a:rPr lang="en-US" dirty="0"/>
              <a:t> et. al. </a:t>
            </a:r>
            <a:r>
              <a:rPr lang="en-US" dirty="0" err="1"/>
              <a:t>CityPulse</a:t>
            </a:r>
            <a:r>
              <a:rPr lang="en-US" dirty="0"/>
              <a:t>: Real-Time </a:t>
            </a:r>
            <a:r>
              <a:rPr lang="en-US" dirty="0" err="1"/>
              <a:t>IoT</a:t>
            </a:r>
            <a:r>
              <a:rPr lang="en-US" dirty="0"/>
              <a:t> Stream Processing and Large-scale Data Analytics for Smart City Applications, poster session, European Conference on Networks and Communications. 2014.</a:t>
            </a:r>
          </a:p>
          <a:p>
            <a:r>
              <a:rPr lang="en-US" dirty="0"/>
              <a:t>[9] Tableau https://</a:t>
            </a:r>
            <a:r>
              <a:rPr lang="en-US" dirty="0" err="1"/>
              <a:t>www.tableau.com</a:t>
            </a:r>
            <a:r>
              <a:rPr lang="en-US" dirty="0"/>
              <a:t>/stories/topic/maps</a:t>
            </a:r>
          </a:p>
          <a:p>
            <a:r>
              <a:rPr lang="en-US" dirty="0"/>
              <a:t>[10] </a:t>
            </a:r>
            <a:r>
              <a:rPr lang="en-US" dirty="0" err="1"/>
              <a:t>R.Tnjes,P.Barnaghi,M.Aliet.al.RealTimeIoTStreamProcessingand</a:t>
            </a:r>
            <a:r>
              <a:rPr lang="en-US" dirty="0"/>
              <a:t> Large-scale Data Analytics for Smart City Applications, poster session, European Conference on Networks and Communications 2014</a:t>
            </a:r>
          </a:p>
          <a:p>
            <a:r>
              <a:rPr lang="en-US" dirty="0"/>
              <a:t>[11] </a:t>
            </a:r>
            <a:r>
              <a:rPr lang="en-US" dirty="0" err="1"/>
              <a:t>Kolozali</a:t>
            </a:r>
            <a:r>
              <a:rPr lang="en-US" dirty="0"/>
              <a:t>, </a:t>
            </a:r>
            <a:r>
              <a:rPr lang="en-US" dirty="0" err="1"/>
              <a:t>Sefki</a:t>
            </a:r>
            <a:r>
              <a:rPr lang="en-US" dirty="0"/>
              <a:t>, et </a:t>
            </a:r>
            <a:r>
              <a:rPr lang="en-US" dirty="0" err="1"/>
              <a:t>al.A</a:t>
            </a:r>
            <a:r>
              <a:rPr lang="en-US" dirty="0"/>
              <a:t> knowledge-based approach for real-time </a:t>
            </a:r>
            <a:r>
              <a:rPr lang="en-US" dirty="0" err="1"/>
              <a:t>IoT</a:t>
            </a:r>
            <a:r>
              <a:rPr lang="en-US" dirty="0"/>
              <a:t> data stream annotation and </a:t>
            </a:r>
            <a:r>
              <a:rPr lang="en-US" dirty="0" err="1"/>
              <a:t>processing.Internet</a:t>
            </a:r>
            <a:r>
              <a:rPr lang="en-US" dirty="0"/>
              <a:t> of Things (</a:t>
            </a:r>
            <a:r>
              <a:rPr lang="en-US" dirty="0" err="1"/>
              <a:t>iThings</a:t>
            </a:r>
            <a:r>
              <a:rPr lang="en-US" dirty="0"/>
              <a:t>), 2014 IEEE International Conference on, and Green Computing and Communications (</a:t>
            </a:r>
            <a:r>
              <a:rPr lang="en-US" dirty="0" err="1"/>
              <a:t>GreenCom</a:t>
            </a:r>
            <a:r>
              <a:rPr lang="en-US" dirty="0"/>
              <a:t>), IEEE and Cyber, Physical and Social Computing (</a:t>
            </a:r>
            <a:r>
              <a:rPr lang="en-US" dirty="0" err="1"/>
              <a:t>CPSCom</a:t>
            </a:r>
            <a:r>
              <a:rPr lang="en-US" dirty="0"/>
              <a:t>), IEEE. IEEE, 2014.</a:t>
            </a:r>
          </a:p>
          <a:p>
            <a:r>
              <a:rPr lang="en-US" dirty="0"/>
              <a:t>[12] </a:t>
            </a:r>
            <a:r>
              <a:rPr lang="en-US" dirty="0" err="1"/>
              <a:t>IoT</a:t>
            </a:r>
            <a:r>
              <a:rPr lang="en-US" dirty="0"/>
              <a:t> https://</a:t>
            </a:r>
            <a:r>
              <a:rPr lang="en-US" dirty="0" err="1"/>
              <a:t>www.wired.com</a:t>
            </a:r>
            <a:r>
              <a:rPr lang="en-US" dirty="0"/>
              <a:t>/insights/2014/11/the-internet-of-things-bigger/</a:t>
            </a:r>
          </a:p>
          <a:p>
            <a:r>
              <a:rPr lang="en-US" dirty="0"/>
              <a:t>[13] </a:t>
            </a:r>
            <a:r>
              <a:rPr lang="en-US" dirty="0" err="1"/>
              <a:t>Barnaghi</a:t>
            </a:r>
            <a:r>
              <a:rPr lang="en-US" dirty="0"/>
              <a:t>, </a:t>
            </a:r>
            <a:r>
              <a:rPr lang="en-US" dirty="0" err="1"/>
              <a:t>Payam</a:t>
            </a:r>
            <a:r>
              <a:rPr lang="en-US" dirty="0"/>
              <a:t>, Amit </a:t>
            </a:r>
            <a:r>
              <a:rPr lang="en-US" dirty="0" err="1"/>
              <a:t>Sheth</a:t>
            </a:r>
            <a:r>
              <a:rPr lang="en-US" dirty="0"/>
              <a:t>, and Cory Henson. From Data to Ac- </a:t>
            </a:r>
            <a:r>
              <a:rPr lang="en-US" dirty="0" err="1"/>
              <a:t>tionable</a:t>
            </a:r>
            <a:r>
              <a:rPr lang="en-US" dirty="0"/>
              <a:t> Knowledge: Big Data Challenges in the Web of Things [Guest Editors’ Introduction].IEEE Intelligent Systems 28.6 (2013): 6-11.</a:t>
            </a:r>
          </a:p>
        </p:txBody>
      </p:sp>
    </p:spTree>
    <p:extLst>
      <p:ext uri="{BB962C8B-B14F-4D97-AF65-F5344CB8AC3E}">
        <p14:creationId xmlns:p14="http://schemas.microsoft.com/office/powerpoint/2010/main" val="260243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08204" cy="512064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Smart City </a:t>
            </a:r>
            <a:r>
              <a:rPr lang="en-US" b="1" u="sng" dirty="0" err="1" smtClean="0"/>
              <a:t>IoT</a:t>
            </a:r>
            <a:r>
              <a:rPr lang="en-US" b="1" u="sng" dirty="0" smtClean="0"/>
              <a:t> Dataset</a:t>
            </a:r>
          </a:p>
          <a:p>
            <a:pPr marL="0" indent="0">
              <a:buNone/>
            </a:pPr>
            <a:r>
              <a:rPr lang="en-US" dirty="0" smtClean="0"/>
              <a:t>City: </a:t>
            </a:r>
            <a:r>
              <a:rPr lang="en-US" dirty="0"/>
              <a:t>Aarhus, Denmark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Sources of Data </a:t>
            </a:r>
          </a:p>
          <a:p>
            <a:pPr marL="0" indent="0">
              <a:buNone/>
            </a:pPr>
            <a:r>
              <a:rPr lang="en-US" dirty="0" smtClean="0"/>
              <a:t> Archived data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-&gt; Traffic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Pollution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Weather</a:t>
            </a:r>
          </a:p>
          <a:p>
            <a:pPr marL="0" indent="0">
              <a:buNone/>
            </a:pPr>
            <a:r>
              <a:rPr lang="en-US" dirty="0" smtClean="0"/>
              <a:t>Streaming Data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Real time traffic information</a:t>
            </a:r>
            <a:endParaRPr lang="en-US" dirty="0"/>
          </a:p>
        </p:txBody>
      </p:sp>
      <p:pic>
        <p:nvPicPr>
          <p:cNvPr id="4" name="Picture 3" descr="D:\4 UTD fall 16\big data\project\report\Screenshot 2016-12-11 19.17.09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0279" y="1485900"/>
            <a:ext cx="37814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22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5" y="1123836"/>
            <a:ext cx="2389697" cy="4601183"/>
          </a:xfrm>
        </p:spPr>
        <p:txBody>
          <a:bodyPr/>
          <a:lstStyle/>
          <a:p>
            <a:r>
              <a:rPr lang="en-US" dirty="0" smtClean="0"/>
              <a:t>Analysis Process &amp; 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30" y="863789"/>
            <a:ext cx="4167515" cy="5121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83" y="761331"/>
            <a:ext cx="2740877" cy="532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8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br>
              <a:rPr lang="en-US" dirty="0" smtClean="0"/>
            </a:br>
            <a:r>
              <a:rPr lang="en-US" dirty="0" smtClean="0"/>
              <a:t>Archival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 Cleansing</a:t>
            </a:r>
          </a:p>
          <a:p>
            <a:r>
              <a:rPr lang="en-US" dirty="0" smtClean="0"/>
              <a:t>Creation of </a:t>
            </a:r>
            <a:r>
              <a:rPr lang="en-US" dirty="0" err="1" smtClean="0"/>
              <a:t>Dataframes</a:t>
            </a:r>
            <a:endParaRPr lang="en-US" dirty="0" smtClean="0"/>
          </a:p>
          <a:p>
            <a:pPr lvl="1"/>
            <a:r>
              <a:rPr lang="en-US" dirty="0" smtClean="0"/>
              <a:t>Pollution</a:t>
            </a:r>
          </a:p>
          <a:p>
            <a:pPr lvl="1"/>
            <a:r>
              <a:rPr lang="en-US" dirty="0" smtClean="0"/>
              <a:t>Traffic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Traffic </a:t>
            </a:r>
            <a:r>
              <a:rPr lang="en-US" dirty="0" err="1" smtClean="0"/>
              <a:t>MetaData</a:t>
            </a:r>
            <a:endParaRPr lang="en-US" dirty="0" smtClean="0"/>
          </a:p>
          <a:p>
            <a:r>
              <a:rPr lang="en-US" dirty="0" smtClean="0"/>
              <a:t>Combined the data frames to create the fully processed data frame for ML algorithms</a:t>
            </a:r>
          </a:p>
          <a:p>
            <a:r>
              <a:rPr lang="en-US" dirty="0" smtClean="0"/>
              <a:t>Plotted the relationships for statistical study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29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br>
              <a:rPr lang="en-US" dirty="0" smtClean="0"/>
            </a:br>
            <a:r>
              <a:rPr lang="en-US" dirty="0" smtClean="0"/>
              <a:t>Real time Streaming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a streaming framework for the real time traffic data analysis </a:t>
            </a:r>
          </a:p>
          <a:p>
            <a:r>
              <a:rPr lang="en-US" b="1" dirty="0" smtClean="0"/>
              <a:t>Technologies used 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PySpark</a:t>
            </a:r>
            <a:r>
              <a:rPr lang="en-US" dirty="0" smtClean="0"/>
              <a:t> for converting from JSON string to JSON </a:t>
            </a:r>
            <a:r>
              <a:rPr lang="en-US" dirty="0" smtClean="0"/>
              <a:t>object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Panda API to convert JSON object Panda Data </a:t>
            </a:r>
            <a:r>
              <a:rPr lang="en-US" dirty="0" smtClean="0"/>
              <a:t>frame</a:t>
            </a:r>
          </a:p>
          <a:p>
            <a:pPr marL="0" indent="0">
              <a:buNone/>
            </a:pPr>
            <a:r>
              <a:rPr lang="en-US" dirty="0" smtClean="0"/>
              <a:t>   Converted </a:t>
            </a:r>
            <a:r>
              <a:rPr lang="en-US" dirty="0" smtClean="0"/>
              <a:t>Pandas data frame to spark data </a:t>
            </a:r>
            <a:r>
              <a:rPr lang="en-US" dirty="0" smtClean="0"/>
              <a:t>frame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Used Tableau for map visualization with traffic hotspots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1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Algorithms for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Technologies used 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Scala for Data processing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PySpark</a:t>
            </a:r>
            <a:r>
              <a:rPr lang="en-US" dirty="0" smtClean="0"/>
              <a:t> for applying ML algorithms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Tensor flow </a:t>
            </a:r>
          </a:p>
          <a:p>
            <a:r>
              <a:rPr lang="en-US" b="1" dirty="0" smtClean="0"/>
              <a:t>Process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Converted the continuous attributes to discrete</a:t>
            </a:r>
          </a:p>
          <a:p>
            <a:pPr lvl="1"/>
            <a:r>
              <a:rPr lang="en-US" dirty="0" smtClean="0"/>
              <a:t>Introduced new attributes </a:t>
            </a:r>
            <a:r>
              <a:rPr lang="en-US" dirty="0" err="1" smtClean="0"/>
              <a:t>dayType</a:t>
            </a:r>
            <a:r>
              <a:rPr lang="en-US" dirty="0" smtClean="0"/>
              <a:t> and daytime </a:t>
            </a:r>
          </a:p>
          <a:p>
            <a:pPr lvl="1"/>
            <a:r>
              <a:rPr lang="en-US" dirty="0" smtClean="0"/>
              <a:t>Introduced label with traffic status as binary</a:t>
            </a:r>
          </a:p>
          <a:p>
            <a:pPr marL="50292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Build models using following algorithms:</a:t>
            </a:r>
          </a:p>
          <a:p>
            <a:pPr marL="502920" lvl="1" indent="0">
              <a:buNone/>
            </a:pPr>
            <a:r>
              <a:rPr lang="en-US" dirty="0"/>
              <a:t>	</a:t>
            </a:r>
            <a:r>
              <a:rPr lang="en-US" dirty="0" smtClean="0"/>
              <a:t>	Logistic Regression </a:t>
            </a:r>
          </a:p>
          <a:p>
            <a:pPr marL="502920" lvl="1" indent="0">
              <a:buNone/>
            </a:pPr>
            <a:r>
              <a:rPr lang="en-US" dirty="0"/>
              <a:t>	</a:t>
            </a:r>
            <a:r>
              <a:rPr lang="en-US" dirty="0" smtClean="0"/>
              <a:t>	Random Forest </a:t>
            </a:r>
          </a:p>
          <a:p>
            <a:pPr marL="502920" lvl="1" indent="0">
              <a:buNone/>
            </a:pPr>
            <a:r>
              <a:rPr lang="en-US" dirty="0"/>
              <a:t>	</a:t>
            </a:r>
            <a:r>
              <a:rPr lang="en-US" dirty="0" smtClean="0"/>
              <a:t>	Decision Tree</a:t>
            </a:r>
          </a:p>
          <a:p>
            <a:pPr marL="50292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                Naïve Bayes </a:t>
            </a:r>
          </a:p>
          <a:p>
            <a:pPr marL="502920" lvl="1" indent="0">
              <a:buNone/>
            </a:pPr>
            <a:r>
              <a:rPr lang="en-US" dirty="0" smtClean="0"/>
              <a:t> Used cross validation to avoid overfitting </a:t>
            </a:r>
          </a:p>
        </p:txBody>
      </p:sp>
    </p:spTree>
    <p:extLst>
      <p:ext uri="{BB962C8B-B14F-4D97-AF65-F5344CB8AC3E}">
        <p14:creationId xmlns:p14="http://schemas.microsoft.com/office/powerpoint/2010/main" val="217943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Results /</a:t>
            </a:r>
            <a:br>
              <a:rPr lang="en-US" dirty="0" smtClean="0"/>
            </a:br>
            <a:r>
              <a:rPr lang="en-US" dirty="0" smtClean="0"/>
              <a:t>Spark ML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116083"/>
              </p:ext>
            </p:extLst>
          </p:nvPr>
        </p:nvGraphicFramePr>
        <p:xfrm>
          <a:off x="4307776" y="1042416"/>
          <a:ext cx="2394776" cy="1378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929"/>
                <a:gridCol w="774130"/>
                <a:gridCol w="675717"/>
              </a:tblGrid>
              <a:tr h="656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Actual/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Prediction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93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285773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12366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0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82009"/>
              </p:ext>
            </p:extLst>
          </p:nvPr>
        </p:nvGraphicFramePr>
        <p:xfrm>
          <a:off x="8220456" y="1042416"/>
          <a:ext cx="2615184" cy="1323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994"/>
                <a:gridCol w="800792"/>
                <a:gridCol w="838398"/>
              </a:tblGrid>
              <a:tr h="6613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Actual/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Prediction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62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297780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57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8879"/>
              </p:ext>
            </p:extLst>
          </p:nvPr>
        </p:nvGraphicFramePr>
        <p:xfrm>
          <a:off x="5688520" y="3401568"/>
          <a:ext cx="3565208" cy="2619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6178"/>
                <a:gridCol w="1739030"/>
              </a:tblGrid>
              <a:tr h="8326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Overall accuracy </a:t>
                      </a:r>
                      <a:r>
                        <a:rPr lang="en-US" sz="1800" dirty="0" smtClean="0">
                          <a:effectLst/>
                        </a:rPr>
                        <a:t>/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Cross </a:t>
                      </a:r>
                      <a:r>
                        <a:rPr lang="en-US" sz="1800" dirty="0">
                          <a:effectLst/>
                        </a:rPr>
                        <a:t>validated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7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Naïve Bayes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98.37%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7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97.33%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7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95.98%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37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ROC : 76 %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55047" y="2365795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Naïve Bayes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26336" y="2420707"/>
            <a:ext cx="1657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6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Algorithm using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</a:t>
            </a:r>
            <a:r>
              <a:rPr lang="en-US" dirty="0"/>
              <a:t>convolution neural network to classify the Traffic </a:t>
            </a:r>
            <a:r>
              <a:rPr lang="en-US" dirty="0" smtClean="0"/>
              <a:t>status</a:t>
            </a:r>
          </a:p>
          <a:p>
            <a:r>
              <a:rPr lang="en-US" dirty="0" smtClean="0"/>
              <a:t> Features: location </a:t>
            </a:r>
            <a:r>
              <a:rPr lang="en-US" dirty="0"/>
              <a:t>(i.e. latitude, and longitude), type of the day (i.e. weekday or weekend), and weather data at that particular location</a:t>
            </a:r>
            <a:r>
              <a:rPr lang="en-US" dirty="0" smtClean="0"/>
              <a:t>.</a:t>
            </a:r>
          </a:p>
          <a:p>
            <a:r>
              <a:rPr lang="en-US" dirty="0"/>
              <a:t>The accuracy achieved for predicting the traffic status to be "OK" or "NOT OK" was </a:t>
            </a:r>
            <a:r>
              <a:rPr lang="en-US" dirty="0" smtClean="0"/>
              <a:t>98.5%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0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 – Result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314" y="897472"/>
            <a:ext cx="7315200" cy="2526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713" y="3962924"/>
            <a:ext cx="7186402" cy="1941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1928" y="3455123"/>
            <a:ext cx="352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Traffic Status VS Day type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69152" y="5950064"/>
            <a:ext cx="352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Vehicle count VS </a:t>
            </a:r>
            <a:r>
              <a:rPr lang="en-US" sz="1400" b="1" dirty="0"/>
              <a:t>T</a:t>
            </a:r>
            <a:r>
              <a:rPr lang="en-US" sz="1400" b="1" dirty="0" smtClean="0"/>
              <a:t>ime stamp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2371857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248</TotalTime>
  <Words>705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Wingdings 2</vt:lpstr>
      <vt:lpstr>Frame</vt:lpstr>
      <vt:lpstr>City Pulse Traffic  IoT Dataset  Analysis</vt:lpstr>
      <vt:lpstr>Overview</vt:lpstr>
      <vt:lpstr>Analysis Process &amp; Tools</vt:lpstr>
      <vt:lpstr>Work Flow Archival Data </vt:lpstr>
      <vt:lpstr>Work Flow Real time Streaming Data</vt:lpstr>
      <vt:lpstr>ML Algorithms for Prediction</vt:lpstr>
      <vt:lpstr>ML Results / Spark ML</vt:lpstr>
      <vt:lpstr>ML Algorithm using TensorFlow</vt:lpstr>
      <vt:lpstr>Statistical Analysis – Result plots</vt:lpstr>
      <vt:lpstr>Statistical Analysis – Result plots</vt:lpstr>
      <vt:lpstr>Statistical Analysis – Result plots</vt:lpstr>
      <vt:lpstr>Statistical Analysis – Result plots</vt:lpstr>
      <vt:lpstr>Identified Traffic Hot Spot</vt:lpstr>
      <vt:lpstr>Challenges Faced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Traffic Pulse Dataset</dc:title>
  <dc:creator>malini Bhaskaran</dc:creator>
  <cp:lastModifiedBy>malini Bhaskaran</cp:lastModifiedBy>
  <cp:revision>28</cp:revision>
  <dcterms:created xsi:type="dcterms:W3CDTF">2016-12-09T04:15:49Z</dcterms:created>
  <dcterms:modified xsi:type="dcterms:W3CDTF">2016-12-12T16:46:25Z</dcterms:modified>
</cp:coreProperties>
</file>