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10" r:id="rId2"/>
    <p:sldId id="309" r:id="rId3"/>
    <p:sldId id="269" r:id="rId4"/>
    <p:sldId id="270" r:id="rId5"/>
    <p:sldId id="299" r:id="rId6"/>
    <p:sldId id="300" r:id="rId7"/>
    <p:sldId id="301" r:id="rId8"/>
    <p:sldId id="302" r:id="rId9"/>
    <p:sldId id="271" r:id="rId10"/>
    <p:sldId id="280" r:id="rId11"/>
    <p:sldId id="276" r:id="rId12"/>
    <p:sldId id="281" r:id="rId13"/>
    <p:sldId id="303" r:id="rId14"/>
    <p:sldId id="282" r:id="rId15"/>
    <p:sldId id="283" r:id="rId16"/>
    <p:sldId id="284" r:id="rId17"/>
    <p:sldId id="285" r:id="rId18"/>
    <p:sldId id="286" r:id="rId19"/>
    <p:sldId id="287" r:id="rId20"/>
    <p:sldId id="308" r:id="rId21"/>
    <p:sldId id="288" r:id="rId22"/>
    <p:sldId id="289" r:id="rId23"/>
    <p:sldId id="290" r:id="rId24"/>
    <p:sldId id="291" r:id="rId25"/>
    <p:sldId id="292" r:id="rId26"/>
    <p:sldId id="293" r:id="rId27"/>
    <p:sldId id="295" r:id="rId28"/>
    <p:sldId id="306" r:id="rId29"/>
    <p:sldId id="296" r:id="rId30"/>
    <p:sldId id="297" r:id="rId31"/>
    <p:sldId id="298" r:id="rId32"/>
    <p:sldId id="307" r:id="rId3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1" autoAdjust="0"/>
    <p:restoredTop sz="94660"/>
  </p:normalViewPr>
  <p:slideViewPr>
    <p:cSldViewPr>
      <p:cViewPr varScale="1">
        <p:scale>
          <a:sx n="81" d="100"/>
          <a:sy n="81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upo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orma livre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orma livre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A01935-8E20-44A5-8D02-0D663F1BEE9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789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7A53B-C68A-46DB-8F08-0FE4B9FE0C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050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D398E-95F0-492A-9EB4-C7DBA8257FF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695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pt-BR" noProof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736CB-12A1-4820-8046-2E827315AED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498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E0477-ED35-4523-AA05-0FB93E8E9F4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223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Divis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6C57A7-6C38-448D-8FD6-9AE592E6A6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079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3B63AA-8DE6-4752-89A0-EF09A9D007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993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78B500-F3F9-4BB3-9884-E43DF0CB7A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61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33606E-4130-435A-8810-05C892AD3F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97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83A7-BFEA-4C7B-AE75-943ACB0BA9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342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BDCF02-E722-4B51-9A54-2AF65B8722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4726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Forma livre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Triângulo retângulo 15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Divis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2F3CC4-A837-4761-B31B-14FE0C04C67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4718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Forma livre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AD3CAAA-F3B8-4949-AB29-ABB4AE525E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6" r:id="rId2"/>
    <p:sldLayoutId id="2147483802" r:id="rId3"/>
    <p:sldLayoutId id="2147483803" r:id="rId4"/>
    <p:sldLayoutId id="2147483804" r:id="rId5"/>
    <p:sldLayoutId id="2147483805" r:id="rId6"/>
    <p:sldLayoutId id="2147483797" r:id="rId7"/>
    <p:sldLayoutId id="2147483806" r:id="rId8"/>
    <p:sldLayoutId id="2147483807" r:id="rId9"/>
    <p:sldLayoutId id="2147483798" r:id="rId10"/>
    <p:sldLayoutId id="2147483799" r:id="rId11"/>
    <p:sldLayoutId id="21474838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Laboratório</a:t>
            </a:r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pt-BR" altLang="pt-BR" dirty="0"/>
              <a:t>Engenharia do Produto</a:t>
            </a:r>
          </a:p>
        </p:txBody>
      </p:sp>
    </p:spTree>
    <p:extLst>
      <p:ext uri="{BB962C8B-B14F-4D97-AF65-F5344CB8AC3E}">
        <p14:creationId xmlns:p14="http://schemas.microsoft.com/office/powerpoint/2010/main" val="202277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1619672" y="1916832"/>
            <a:ext cx="1296144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7200" y="3216622"/>
            <a:ext cx="8686800" cy="3524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accent5"/>
                </a:solidFill>
              </a:rPr>
              <a:t>Roteiro para definição de Ambiente Corporativo e Processo de Negócio</a:t>
            </a:r>
          </a:p>
          <a:p>
            <a:endParaRPr lang="pt-BR" sz="1400" dirty="0">
              <a:solidFill>
                <a:schemeClr val="accent5"/>
              </a:solidFill>
            </a:endParaRPr>
          </a:p>
          <a:p>
            <a:r>
              <a:rPr lang="pt-BR" sz="1400" b="1" dirty="0">
                <a:solidFill>
                  <a:schemeClr val="accent5"/>
                </a:solidFill>
              </a:rPr>
              <a:t>Objetivo:</a:t>
            </a:r>
            <a:r>
              <a:rPr lang="pt-BR" sz="1400" dirty="0">
                <a:solidFill>
                  <a:schemeClr val="accent5"/>
                </a:solidFill>
              </a:rPr>
              <a:t> O objetivo desta tarefa é especificar os processos de negócio da organização, para isso, é necessário compreender a estrutura organizacional, o ambiente que está inserida e seus processos produtivos.</a:t>
            </a:r>
          </a:p>
          <a:p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b="1" dirty="0">
                <a:solidFill>
                  <a:schemeClr val="accent5"/>
                </a:solidFill>
              </a:rPr>
              <a:t>Artefato de Entrada:</a:t>
            </a:r>
            <a:r>
              <a:rPr lang="pt-BR" sz="1400" dirty="0">
                <a:solidFill>
                  <a:schemeClr val="accent5"/>
                </a:solidFill>
              </a:rPr>
              <a:t> Contexto da Demanda</a:t>
            </a:r>
          </a:p>
          <a:p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b="1" dirty="0">
                <a:solidFill>
                  <a:schemeClr val="accent5"/>
                </a:solidFill>
              </a:rPr>
              <a:t>Artefato de Saída</a:t>
            </a:r>
            <a:r>
              <a:rPr lang="pt-BR" sz="1400" dirty="0">
                <a:solidFill>
                  <a:schemeClr val="accent5"/>
                </a:solidFill>
              </a:rPr>
              <a:t>: Visão Empresa - Documento de Engenharia de Produto</a:t>
            </a:r>
          </a:p>
          <a:p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b="1" dirty="0" err="1">
                <a:solidFill>
                  <a:schemeClr val="accent5"/>
                </a:solidFill>
              </a:rPr>
              <a:t>Template</a:t>
            </a:r>
            <a:r>
              <a:rPr lang="pt-BR" sz="1400" b="1" dirty="0">
                <a:solidFill>
                  <a:schemeClr val="accent5"/>
                </a:solidFill>
              </a:rPr>
              <a:t>: </a:t>
            </a:r>
            <a:r>
              <a:rPr lang="pt-BR" sz="1400" dirty="0">
                <a:solidFill>
                  <a:schemeClr val="accent5"/>
                </a:solidFill>
              </a:rPr>
              <a:t>Documento de Engenharia de Produto</a:t>
            </a:r>
          </a:p>
          <a:p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b="1" dirty="0">
                <a:solidFill>
                  <a:schemeClr val="accent5"/>
                </a:solidFill>
              </a:rPr>
              <a:t>Ferramenta:</a:t>
            </a:r>
            <a:r>
              <a:rPr lang="pt-BR" sz="1400" dirty="0">
                <a:solidFill>
                  <a:schemeClr val="accent5"/>
                </a:solidFill>
              </a:rPr>
              <a:t> </a:t>
            </a:r>
            <a:r>
              <a:rPr lang="pt-BR" sz="1400" dirty="0" err="1">
                <a:solidFill>
                  <a:schemeClr val="accent5"/>
                </a:solidFill>
              </a:rPr>
              <a:t>Bizage</a:t>
            </a:r>
            <a:r>
              <a:rPr lang="pt-BR" sz="1400" dirty="0">
                <a:solidFill>
                  <a:schemeClr val="accent5"/>
                </a:solidFill>
              </a:rPr>
              <a:t> e Editor de Texto</a:t>
            </a:r>
          </a:p>
          <a:p>
            <a:br>
              <a:rPr lang="pt-BR" sz="1400" dirty="0">
                <a:solidFill>
                  <a:schemeClr val="accent5"/>
                </a:solidFill>
              </a:rPr>
            </a:br>
            <a:endParaRPr lang="pt-BR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5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1619672" y="1916832"/>
            <a:ext cx="1296144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9512" y="3216622"/>
            <a:ext cx="8964488" cy="3524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accent5"/>
                </a:solidFill>
              </a:rPr>
              <a:t>Roteiro para definição de Ambiente Corporativo e Processo de Negócio</a:t>
            </a:r>
            <a:endParaRPr lang="pt-BR" sz="1200" dirty="0">
              <a:solidFill>
                <a:schemeClr val="accent5"/>
              </a:solidFill>
            </a:endParaRPr>
          </a:p>
          <a:p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200" b="1" dirty="0">
                <a:solidFill>
                  <a:schemeClr val="accent5"/>
                </a:solidFill>
              </a:rPr>
              <a:t>Roteiro de Execução: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200" dirty="0">
                <a:solidFill>
                  <a:schemeClr val="accent5"/>
                </a:solidFill>
              </a:rPr>
              <a:t>1. Levantar e especificar o modelo organizacional da empresa e os elementos externos a empresa: papéis corporativos, departamentos, organizações, outros sistemas, parceiros organizacionais, entidades governamentais, cliente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200" dirty="0">
                <a:solidFill>
                  <a:schemeClr val="accent5"/>
                </a:solidFill>
              </a:rPr>
              <a:t>2. Para cada elemento do modelo identificar os processos de negócio que o elemento da comunidade está envolvido no ambiente organizacional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200" dirty="0">
                <a:solidFill>
                  <a:schemeClr val="accent5"/>
                </a:solidFill>
              </a:rPr>
              <a:t>3. Criar uma lista de processos do ambiente organizacional, ou seja, um inventário de processos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200" dirty="0">
                <a:solidFill>
                  <a:schemeClr val="accent5"/>
                </a:solidFill>
              </a:rPr>
              <a:t>4. Classificar os processos da lista como operacionais, gerenciais e estratégicos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200" dirty="0">
                <a:solidFill>
                  <a:schemeClr val="accent5"/>
                </a:solidFill>
              </a:rPr>
              <a:t>5. Modelar os processos em BPMN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200" dirty="0">
                <a:solidFill>
                  <a:schemeClr val="accent5"/>
                </a:solidFill>
              </a:rPr>
              <a:t>6. Especificar os pontos de integração entre os atividades (mensagens, artefatos e outros)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200" dirty="0">
                <a:solidFill>
                  <a:schemeClr val="accent5"/>
                </a:solidFill>
              </a:rPr>
              <a:t>7. Especificar a integração entre os elementos do processo da organização e o ambiente que está inserida (parceiros comerciais e clientes): identificar as interações, meios (mensagens, artefatos, e outros) e as políticas e regras de negócio.</a:t>
            </a:r>
          </a:p>
          <a:p>
            <a:pPr algn="ctr"/>
            <a:endParaRPr lang="pt-BR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1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Laboratório – Visão Informação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729673" y="3591846"/>
            <a:ext cx="7772400" cy="1199704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Visão informação - Artefatos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9652" y="2024844"/>
            <a:ext cx="6264696" cy="1998222"/>
          </a:xfrm>
        </p:spPr>
        <p:txBody>
          <a:bodyPr>
            <a:noAutofit/>
          </a:bodyPr>
          <a:lstStyle/>
          <a:p>
            <a:r>
              <a:rPr lang="pt-BR" sz="1800" dirty="0"/>
              <a:t>Quais são as informações consumidas e produzidas nas atividades do processo?</a:t>
            </a:r>
          </a:p>
          <a:p>
            <a:pPr marL="0" indent="0">
              <a:buNone/>
            </a:pPr>
            <a:r>
              <a:rPr lang="pt-BR" sz="1800" dirty="0"/>
              <a:t>(resultado das atividades)</a:t>
            </a:r>
          </a:p>
          <a:p>
            <a:endParaRPr lang="pt-BR" sz="1800" dirty="0"/>
          </a:p>
          <a:p>
            <a:r>
              <a:rPr lang="pt-BR" sz="1800" dirty="0"/>
              <a:t>Qual é o objetivo/propósito de cada artefato de informação? </a:t>
            </a:r>
          </a:p>
          <a:p>
            <a:endParaRPr lang="pt-BR" sz="1800" dirty="0"/>
          </a:p>
          <a:p>
            <a:r>
              <a:rPr lang="pt-BR" sz="1800" dirty="0"/>
              <a:t>Quem Produz? Quem Consome?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920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Utilize o modelo de empresa que mostra os processos de negócios distribuídos de cada sistema</a:t>
            </a:r>
          </a:p>
          <a:p>
            <a:r>
              <a:rPr lang="pt-BR" altLang="pt-BR"/>
              <a:t>Preencha a seguinte tabela. </a:t>
            </a:r>
          </a:p>
          <a:p>
            <a:endParaRPr lang="pt-BR" alt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Roteiro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60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Info</a:t>
                      </a:r>
                      <a:r>
                        <a:rPr lang="pt-BR" sz="1800" baseline="0" dirty="0"/>
                        <a:t> entrada</a:t>
                      </a:r>
                      <a:endParaRPr lang="pt-BR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Info saída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Processo 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Processos 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Informação do PN</a:t>
            </a:r>
          </a:p>
        </p:txBody>
      </p:sp>
    </p:spTree>
    <p:extLst>
      <p:ext uri="{BB962C8B-B14F-4D97-AF65-F5344CB8AC3E}">
        <p14:creationId xmlns:p14="http://schemas.microsoft.com/office/powerpoint/2010/main" val="310453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2843808" y="1988840"/>
            <a:ext cx="1152128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accent5"/>
                </a:solidFill>
              </a:rPr>
              <a:t>Roteiro para elaboração da Visão Informação do Documento de Engenharia de Produto</a:t>
            </a:r>
          </a:p>
          <a:p>
            <a:endParaRPr lang="pt-BR" sz="1400" dirty="0">
              <a:solidFill>
                <a:schemeClr val="accent5"/>
              </a:solidFill>
            </a:endParaRPr>
          </a:p>
          <a:p>
            <a:r>
              <a:rPr lang="pt-BR" sz="1400" dirty="0">
                <a:solidFill>
                  <a:schemeClr val="accent5"/>
                </a:solidFill>
              </a:rPr>
              <a:t>Objetivo: O objetivo desta tarefa é identificar e especificar os objetos informação compartilhados e manipulados pelo sistema </a:t>
            </a:r>
          </a:p>
          <a:p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Artefato de Entrada: Visão Empresa - Documento de Engenharia de Produto </a:t>
            </a:r>
          </a:p>
          <a:p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Artefato de Saída: Visão Informação - Tabela de Objetos Informação - Documento de Engenharia de Produto</a:t>
            </a:r>
          </a:p>
          <a:p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 err="1">
                <a:solidFill>
                  <a:schemeClr val="accent5"/>
                </a:solidFill>
              </a:rPr>
              <a:t>Template</a:t>
            </a:r>
            <a:r>
              <a:rPr lang="pt-BR" sz="1400" dirty="0">
                <a:solidFill>
                  <a:schemeClr val="accent5"/>
                </a:solidFill>
              </a:rPr>
              <a:t>: Documento de Engenharia de Produto</a:t>
            </a:r>
          </a:p>
          <a:p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Ferramenta: </a:t>
            </a:r>
            <a:r>
              <a:rPr lang="pt-BR" sz="1400" dirty="0" err="1">
                <a:solidFill>
                  <a:schemeClr val="accent5"/>
                </a:solidFill>
              </a:rPr>
              <a:t>Bizage</a:t>
            </a:r>
            <a:r>
              <a:rPr lang="pt-BR" sz="1400" dirty="0">
                <a:solidFill>
                  <a:schemeClr val="accent5"/>
                </a:solidFill>
              </a:rPr>
              <a:t> e Editor de Texto</a:t>
            </a:r>
          </a:p>
        </p:txBody>
      </p:sp>
    </p:spTree>
    <p:extLst>
      <p:ext uri="{BB962C8B-B14F-4D97-AF65-F5344CB8AC3E}">
        <p14:creationId xmlns:p14="http://schemas.microsoft.com/office/powerpoint/2010/main" val="286306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2771800" y="1913186"/>
            <a:ext cx="1296144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5923" y="3173387"/>
            <a:ext cx="8964488" cy="3524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accent5"/>
                </a:solidFill>
              </a:rPr>
              <a:t>Roteiro para elaboração da Visão Informação do Documento de Engenharia de Produto</a:t>
            </a:r>
          </a:p>
          <a:p>
            <a:r>
              <a:rPr lang="pt-BR" sz="1200" b="1" dirty="0">
                <a:solidFill>
                  <a:schemeClr val="accent5"/>
                </a:solidFill>
              </a:rPr>
              <a:t>Roteiro de Execução: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Parte 1: Levantamento dos objetos informação a partir do fluxo do Modelo de Processo de Negócio</a:t>
            </a:r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1. Para cada elemento do processo de negócio</a:t>
            </a:r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1.1 Identifique o objeto (s) informação que é manipulado </a:t>
            </a:r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1.2 Classifique como objeto de informação consumido (entrada) e/ou produzido (saída)</a:t>
            </a:r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1.3 Descreve o objeto informação na tabela do documento de engenharia de produto - visão informação </a:t>
            </a: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</p:txBody>
      </p:sp>
      <p:sp>
        <p:nvSpPr>
          <p:cNvPr id="4" name="AutoShape 2" descr="http://moodle.mackenzie.br/moodle/draftfile.php/203/user/draft/846801588/tabela1.jpg"/>
          <p:cNvSpPr>
            <a:spLocks noChangeAspect="1" noChangeArrowheads="1"/>
          </p:cNvSpPr>
          <p:nvPr/>
        </p:nvSpPr>
        <p:spPr bwMode="auto">
          <a:xfrm>
            <a:off x="2195736" y="2780928"/>
            <a:ext cx="47053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00043"/>
            <a:ext cx="5479876" cy="13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2771800" y="1903264"/>
            <a:ext cx="1296144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5923" y="3173387"/>
            <a:ext cx="8964488" cy="3524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accent5"/>
                </a:solidFill>
              </a:rPr>
              <a:t>Roteiro para elaboração da Visão Informação do Documento de Engenharia de Produto</a:t>
            </a:r>
          </a:p>
          <a:p>
            <a:r>
              <a:rPr lang="pt-BR" sz="1200" b="1" dirty="0">
                <a:solidFill>
                  <a:schemeClr val="accent5"/>
                </a:solidFill>
              </a:rPr>
              <a:t>Roteiro de Execução: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Parte 2: Levantamento dos objetos informação a partir da integração entre os processo da organização e o ambiente que está inserida</a:t>
            </a:r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2. Para cada elemento do processo de negócio de integração (elementos de processo que promovem a integração entre a organização e o ambiente que está inserida)</a:t>
            </a:r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2.1 Identifique o objeto (s) informação que é manipulado </a:t>
            </a:r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2.2 Classifique como objeto de informação de consumida (entrada) ou produzida (saída)</a:t>
            </a:r>
            <a:br>
              <a:rPr lang="pt-BR" sz="14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5"/>
                </a:solidFill>
              </a:rPr>
              <a:t>2.3 Descreve o objeto informação na tabela do documento de engenharia de produto - visão informação </a:t>
            </a: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</p:txBody>
      </p:sp>
      <p:sp>
        <p:nvSpPr>
          <p:cNvPr id="4" name="AutoShape 2" descr="http://moodle.mackenzie.br/moodle/draftfile.php/203/user/draft/846801588/tabela1.jpg"/>
          <p:cNvSpPr>
            <a:spLocks noChangeAspect="1" noChangeArrowheads="1"/>
          </p:cNvSpPr>
          <p:nvPr/>
        </p:nvSpPr>
        <p:spPr bwMode="auto">
          <a:xfrm>
            <a:off x="2195736" y="2780928"/>
            <a:ext cx="47053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32" y="5282939"/>
            <a:ext cx="5479876" cy="13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Laboratório</a:t>
            </a:r>
            <a:br>
              <a:rPr lang="pt-BR" dirty="0"/>
            </a:br>
            <a:r>
              <a:rPr lang="pt-BR" dirty="0"/>
              <a:t>Visão computação</a:t>
            </a:r>
            <a:br>
              <a:rPr lang="pt-BR" dirty="0"/>
            </a:b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876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1E8A6B4-E6DB-4A30-903F-9A8567BE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6915013-331E-4E17-AC34-F0E0D961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Laboratório Engenharia de Produto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9F3BC8-45D5-4526-AC3C-9E3C2592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138"/>
            <a:ext cx="9144000" cy="52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04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554" y="692696"/>
            <a:ext cx="8434926" cy="665820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Visão computação – Serviços computacionais </a:t>
            </a:r>
            <a:r>
              <a:rPr lang="pt-BR" sz="3600" dirty="0" err="1">
                <a:solidFill>
                  <a:schemeClr val="tx1"/>
                </a:solidFill>
              </a:rPr>
              <a:t>vs</a:t>
            </a:r>
            <a:r>
              <a:rPr lang="pt-BR" sz="3600" dirty="0">
                <a:solidFill>
                  <a:schemeClr val="tx1"/>
                </a:solidFill>
              </a:rPr>
              <a:t> entidades lógicas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521" y="2060848"/>
            <a:ext cx="8928992" cy="3564396"/>
          </a:xfrm>
        </p:spPr>
        <p:txBody>
          <a:bodyPr>
            <a:noAutofit/>
          </a:bodyPr>
          <a:lstStyle/>
          <a:p>
            <a:r>
              <a:rPr lang="pt-BR" dirty="0"/>
              <a:t>Quais são os serviços computacionais requisitados para execução das atividades dos processos?</a:t>
            </a:r>
          </a:p>
          <a:p>
            <a:endParaRPr lang="pt-BR" dirty="0"/>
          </a:p>
          <a:p>
            <a:r>
              <a:rPr lang="pt-BR" dirty="0"/>
              <a:t>Qual entidade lógica é responsável de oferecer os serviços computacionais?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7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Definição do software na visão computação</a:t>
            </a:r>
          </a:p>
          <a:p>
            <a:pPr eaLnBrk="1" hangingPunct="1"/>
            <a:r>
              <a:rPr lang="pt-BR" altLang="pt-BR"/>
              <a:t>Entradas: processos</a:t>
            </a:r>
          </a:p>
          <a:p>
            <a:pPr eaLnBrk="1" hangingPunct="1"/>
            <a:r>
              <a:rPr lang="pt-BR" altLang="pt-BR"/>
              <a:t>Saída: Tabelas de identificação de serviços</a:t>
            </a:r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dirty="0"/>
              <a:t>Roteiro</a:t>
            </a:r>
          </a:p>
        </p:txBody>
      </p:sp>
    </p:spTree>
    <p:extLst>
      <p:ext uri="{BB962C8B-B14F-4D97-AF65-F5344CB8AC3E}">
        <p14:creationId xmlns:p14="http://schemas.microsoft.com/office/powerpoint/2010/main" val="415260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4211960" y="1916832"/>
            <a:ext cx="1152128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Roteiro para elaboração da Visão Computação do Documento de Engenharia de Produto</a:t>
            </a:r>
          </a:p>
          <a:p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Objetivo: O objetivo desta tarefa é identificar e especificar os objetos computação e a arquitetura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baseline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do sistema. </a:t>
            </a:r>
          </a:p>
          <a:p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Artefato de Entrada: Visão Empresa e Visão Informação - Documento de Engenharia de Produto </a:t>
            </a:r>
          </a:p>
          <a:p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Artefato de Saída: Visão Computação - Tabela de Módulos (Serviços) do Sistema e Arquitetura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Baseline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- Documento de Engenharia de Produto</a:t>
            </a:r>
          </a:p>
          <a:p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: Documento de Engenharia de Produto</a:t>
            </a:r>
          </a:p>
          <a:p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Ferramenta: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Bizage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, Editor de Texto, Editor UML -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Rational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System Architect Ou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Astah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ou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StarUML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(Diagrama de Componentes ou Diagrama de Pacotes)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endParaRPr lang="pt-B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0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4139952" y="1916832"/>
            <a:ext cx="1296144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5923" y="3173387"/>
            <a:ext cx="8964488" cy="3524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accent5"/>
                </a:solidFill>
              </a:rPr>
              <a:t>Roteiro para elaboração da Visão Computação do Documento de Engenharia de Produto</a:t>
            </a:r>
          </a:p>
          <a:p>
            <a:r>
              <a:rPr lang="pt-BR" sz="1200" b="1" dirty="0">
                <a:solidFill>
                  <a:schemeClr val="accent5"/>
                </a:solidFill>
              </a:rPr>
              <a:t>Roteiro de Execução: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Parte 1: Levantamento dos objetos computação a partir da estrutura Organizacional e Processos de Negócio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1. Identificar e listar os processos passíveis de automação e os envolvidos (unidades de negócio e papeis corporativos)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2. Relacionar os processos passíveis de automação entre termos de serviços a serem oferecidos pela aplicação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3. Classifique os serviços como operacional, gerencial, ou estratégico 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4 Descreve cada um dos serviços (objeto computação) conforme a tabela do documento de engenharia de produto - visão Computação</a:t>
            </a:r>
          </a:p>
          <a:p>
            <a:r>
              <a:rPr lang="pt-BR" sz="1400" dirty="0"/>
              <a:t> </a:t>
            </a:r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</p:txBody>
      </p:sp>
      <p:sp>
        <p:nvSpPr>
          <p:cNvPr id="4" name="AutoShape 2" descr="http://moodle.mackenzie.br/moodle/draftfile.php/203/user/draft/846801588/tabela1.jpg"/>
          <p:cNvSpPr>
            <a:spLocks noChangeAspect="1" noChangeArrowheads="1"/>
          </p:cNvSpPr>
          <p:nvPr/>
        </p:nvSpPr>
        <p:spPr bwMode="auto">
          <a:xfrm>
            <a:off x="2195736" y="2780928"/>
            <a:ext cx="47053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5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Lista de serviços</a:t>
            </a:r>
          </a:p>
        </p:txBody>
      </p:sp>
      <p:graphicFrame>
        <p:nvGraphicFramePr>
          <p:cNvPr id="3134" name="Group 62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9911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0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Serviço Operacional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Serviço Gerencial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Serviço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Estratégico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Empresa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Processos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Computação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Componentes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54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4139952" y="1907295"/>
            <a:ext cx="1296144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5923" y="3173387"/>
            <a:ext cx="8964488" cy="3524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accent5"/>
                </a:solidFill>
              </a:rPr>
              <a:t>Roteiro para elaboração da Visão Computação do Documento de Engenharia de Produto</a:t>
            </a:r>
          </a:p>
          <a:p>
            <a:r>
              <a:rPr lang="pt-BR" sz="1200" b="1" dirty="0">
                <a:solidFill>
                  <a:schemeClr val="accent5"/>
                </a:solidFill>
              </a:rPr>
              <a:t>Roteiro de Execução: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Parte 2: Desenho da arquitetura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baseline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1. A partir da tabela de serviços - agrupar os Serviços em módulos do sistema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2.Elabore o desenho da arquitetura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baseline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através de um diagrama de componentes UML com separação de camadas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3. Distribua os módulos em uma arquitetura camadas (Estratégico, Gerencial e Operacional) </a:t>
            </a:r>
          </a:p>
          <a:p>
            <a:r>
              <a:rPr lang="pt-BR" sz="1400" dirty="0"/>
              <a:t> </a:t>
            </a:r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</p:txBody>
      </p:sp>
      <p:sp>
        <p:nvSpPr>
          <p:cNvPr id="4" name="AutoShape 2" descr="http://moodle.mackenzie.br/moodle/draftfile.php/203/user/draft/846801588/tabela1.jpg"/>
          <p:cNvSpPr>
            <a:spLocks noChangeAspect="1" noChangeArrowheads="1"/>
          </p:cNvSpPr>
          <p:nvPr/>
        </p:nvSpPr>
        <p:spPr bwMode="auto">
          <a:xfrm>
            <a:off x="2195736" y="2780928"/>
            <a:ext cx="47053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197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4139952" y="1938148"/>
            <a:ext cx="1296144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5923" y="3173387"/>
            <a:ext cx="8964488" cy="3524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accent5"/>
                </a:solidFill>
              </a:rPr>
              <a:t>Roteiro para elaboração da Visão Informação do Documento de Engenharia de Produto</a:t>
            </a:r>
          </a:p>
          <a:p>
            <a:r>
              <a:rPr lang="pt-BR" sz="1200" b="1" dirty="0">
                <a:solidFill>
                  <a:schemeClr val="accent5"/>
                </a:solidFill>
              </a:rPr>
              <a:t>Roteiro de Execução:</a:t>
            </a:r>
            <a:br>
              <a:rPr lang="pt-BR" sz="1200" dirty="0">
                <a:solidFill>
                  <a:schemeClr val="accent5"/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Parte 3: Desenho da arquitetura de software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1. A partir da arquitetura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baseline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- distribua os Serviços em uma arquitetura de software em três camadas (apresentação, lógica de negócio e dados) sistema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2. Elabore o desenho da arquitetura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atraves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de um diagrama de componentes UML com separação de camadas </a:t>
            </a:r>
          </a:p>
          <a:p>
            <a:r>
              <a:rPr lang="pt-BR" sz="1400" dirty="0"/>
              <a:t> </a:t>
            </a:r>
            <a:endParaRPr lang="pt-BR" sz="1400" dirty="0">
              <a:solidFill>
                <a:schemeClr val="accent5"/>
              </a:solidFill>
            </a:endParaRPr>
          </a:p>
          <a:p>
            <a:endParaRPr lang="pt-BR" sz="1400" dirty="0">
              <a:solidFill>
                <a:schemeClr val="accent5"/>
              </a:solidFill>
            </a:endParaRPr>
          </a:p>
        </p:txBody>
      </p:sp>
      <p:sp>
        <p:nvSpPr>
          <p:cNvPr id="4" name="AutoShape 2" descr="http://moodle.mackenzie.br/moodle/draftfile.php/203/user/draft/846801588/tabela1.jpg"/>
          <p:cNvSpPr>
            <a:spLocks noChangeAspect="1" noChangeArrowheads="1"/>
          </p:cNvSpPr>
          <p:nvPr/>
        </p:nvSpPr>
        <p:spPr bwMode="auto">
          <a:xfrm>
            <a:off x="2195736" y="2780928"/>
            <a:ext cx="47053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72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Laboratório</a:t>
            </a:r>
            <a:br>
              <a:rPr lang="pt-BR" dirty="0"/>
            </a:br>
            <a:r>
              <a:rPr lang="pt-BR" dirty="0"/>
              <a:t>Visão infraestrutura e tecnologia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0020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Visões engenharia e tecnologia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2024844"/>
            <a:ext cx="6480720" cy="3618402"/>
          </a:xfrm>
        </p:spPr>
        <p:txBody>
          <a:bodyPr>
            <a:normAutofit fontScale="77500" lnSpcReduction="20000"/>
          </a:bodyPr>
          <a:lstStyle/>
          <a:p>
            <a:pPr marL="0" indent="0" fontAlgn="b">
              <a:lnSpc>
                <a:spcPct val="150000"/>
              </a:lnSpc>
              <a:buNone/>
            </a:pPr>
            <a:r>
              <a:rPr lang="pt-BR" sz="1725" dirty="0"/>
              <a:t>Tecnologias</a:t>
            </a:r>
          </a:p>
          <a:p>
            <a:r>
              <a:rPr lang="pt-BR" dirty="0"/>
              <a:t>Quais plataformas e frameworks utilizados para desenvolver e entregar os produtos/serviços?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725" dirty="0"/>
              <a:t>Ferramentas</a:t>
            </a:r>
          </a:p>
          <a:p>
            <a:r>
              <a:rPr lang="pt-BR" dirty="0"/>
              <a:t>Quais os sistemas de software (Vendedor específico) que implementam os serviços computacionais requeridos?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725" dirty="0"/>
              <a:t>Recursos utilizados</a:t>
            </a:r>
          </a:p>
          <a:p>
            <a:r>
              <a:rPr lang="pt-BR" dirty="0"/>
              <a:t>Existe algum material indispensáveis para executar alguma atividade?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8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Entrada: definir um modelo arquitetônico</a:t>
            </a:r>
          </a:p>
          <a:p>
            <a:pPr lvl="1" eaLnBrk="1" hangingPunct="1"/>
            <a:r>
              <a:rPr lang="pt-BR" altLang="pt-BR" dirty="0"/>
              <a:t>Elementos (Componentes ou módulos)</a:t>
            </a:r>
          </a:p>
          <a:p>
            <a:pPr lvl="2" eaLnBrk="1" hangingPunct="1"/>
            <a:r>
              <a:rPr lang="pt-BR" altLang="pt-BR" dirty="0"/>
              <a:t>Argumentos de decisão</a:t>
            </a:r>
          </a:p>
          <a:p>
            <a:pPr lvl="2" eaLnBrk="1" hangingPunct="1"/>
            <a:r>
              <a:rPr lang="pt-BR" altLang="pt-BR" dirty="0"/>
              <a:t>Mapear e agrupar Componentes ou módulos (diagrama UML)</a:t>
            </a:r>
          </a:p>
          <a:p>
            <a:pPr lvl="1" eaLnBrk="1" hangingPunct="1"/>
            <a:r>
              <a:rPr lang="pt-BR" altLang="pt-BR" dirty="0"/>
              <a:t>Relacionamentos (interfaces)</a:t>
            </a:r>
          </a:p>
          <a:p>
            <a:pPr lvl="1" eaLnBrk="1" hangingPunct="1"/>
            <a:r>
              <a:rPr lang="pt-BR" altLang="pt-BR" dirty="0"/>
              <a:t>Usar um “</a:t>
            </a:r>
            <a:r>
              <a:rPr lang="pt-BR" altLang="pt-BR" dirty="0" err="1"/>
              <a:t>pattern</a:t>
            </a:r>
            <a:r>
              <a:rPr lang="pt-BR" altLang="pt-BR" dirty="0"/>
              <a:t>” em camadas ou outros</a:t>
            </a:r>
          </a:p>
          <a:p>
            <a:pPr lvl="2" eaLnBrk="1" hangingPunct="1"/>
            <a:r>
              <a:rPr lang="pt-BR" altLang="pt-BR" dirty="0"/>
              <a:t>Modelo: Apresentação, lógica de negócios, serviços de apoio (Middleware)</a:t>
            </a:r>
          </a:p>
          <a:p>
            <a:pPr eaLnBrk="1" hangingPunct="1"/>
            <a:r>
              <a:rPr lang="pt-BR" altLang="pt-BR" dirty="0"/>
              <a:t>Saída: Modelo de arquitetura com interfaces</a:t>
            </a:r>
          </a:p>
          <a:p>
            <a:pPr eaLnBrk="1" hangingPunct="1"/>
            <a:endParaRPr lang="pt-BR" altLang="pt-BR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Visão Infraestrutura e Tecnologia</a:t>
            </a:r>
          </a:p>
        </p:txBody>
      </p:sp>
    </p:spTree>
    <p:extLst>
      <p:ext uri="{BB962C8B-B14F-4D97-AF65-F5344CB8AC3E}">
        <p14:creationId xmlns:p14="http://schemas.microsoft.com/office/powerpoint/2010/main" val="135497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Laboratório</a:t>
            </a:r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r>
              <a:rPr lang="pt-BR" altLang="pt-BR"/>
              <a:t>Visão Empresa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5652120" y="1988840"/>
            <a:ext cx="1152128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Roteiro para elaboração da Visão Infraestrutura e Tecnologia do Documento de Engenharia de Produto</a:t>
            </a:r>
          </a:p>
          <a:p>
            <a:endParaRPr lang="pt-BR" sz="1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Objetivo: O objetivo desta tarefa é identificar e especificar a visão infraestrutura (engenharia) e a visão tecnologia. </a:t>
            </a:r>
          </a:p>
          <a:p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Artefato de Entrada: Visão Computação - Documento de Engenharia de Produto </a:t>
            </a:r>
          </a:p>
          <a:p>
            <a:endParaRPr lang="pt-BR" sz="1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Artefato de Saída: Visão Infraestrutura e Tecnologia - Documento de Engenharia de Produto</a:t>
            </a:r>
          </a:p>
          <a:p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Template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: Documento de Engenharia de Produto</a:t>
            </a:r>
          </a:p>
          <a:p>
            <a:endParaRPr lang="pt-BR" sz="1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Ferramenta: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Bizage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, Editor de Texto, Editor UML -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Rational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System Architect ou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Astah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ou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StarUML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(Diagrama de Implantação) e tabela de tecnologia para cada módulo e camada da arquitetura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baseline</a:t>
            </a:r>
            <a:endParaRPr lang="pt-B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03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5" y="0"/>
            <a:ext cx="8190706" cy="4559228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5652120" y="1988840"/>
            <a:ext cx="1152128" cy="86409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</a:rPr>
              <a:t>Roteiro para elaboração da Visão Infraestrutura e Tecnologia do Documento de Engenharia de Produto</a:t>
            </a:r>
          </a:p>
          <a:p>
            <a:endParaRPr lang="pt-BR" sz="1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Roteiro de Execução: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Parte I: Especificação da visão infraestrutura </a:t>
            </a:r>
            <a:r>
              <a:rPr lang="pt-BR" sz="1400">
                <a:solidFill>
                  <a:schemeClr val="accent4">
                    <a:lumMod val="50000"/>
                  </a:schemeClr>
                </a:solidFill>
              </a:rPr>
              <a:t>(engenharia)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 1. Descrever cada elemento de integração entre módulos da arquitetura </a:t>
            </a:r>
            <a:r>
              <a:rPr lang="pt-BR" sz="1400" dirty="0" err="1">
                <a:solidFill>
                  <a:schemeClr val="accent4">
                    <a:lumMod val="50000"/>
                  </a:schemeClr>
                </a:solidFill>
              </a:rPr>
              <a:t>baseline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 (interfaces entre os módulos)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2. Identificar e identificar os mecanismos de suporte para interação distribuída entre módulos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2. Representar através do diagrama de implantação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 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Parte II: Especificação da visão tecnologia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1. Determinar a tecnologia adotada em cada módulo  da arquitetura</a:t>
            </a:r>
            <a:br>
              <a:rPr lang="pt-B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2. Elaborar a Tabela Módulo X Tecnologia</a:t>
            </a:r>
          </a:p>
        </p:txBody>
      </p:sp>
    </p:spTree>
    <p:extLst>
      <p:ext uri="{BB962C8B-B14F-4D97-AF65-F5344CB8AC3E}">
        <p14:creationId xmlns:p14="http://schemas.microsoft.com/office/powerpoint/2010/main" val="1713047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Para todos os elementos das visões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294874"/>
            <a:ext cx="6984776" cy="3294366"/>
          </a:xfrm>
        </p:spPr>
        <p:txBody>
          <a:bodyPr>
            <a:normAutofit/>
          </a:bodyPr>
          <a:lstStyle/>
          <a:p>
            <a:r>
              <a:rPr lang="pt-BR" dirty="0"/>
              <a:t>Quais os problemas mais comuns?</a:t>
            </a:r>
          </a:p>
          <a:p>
            <a:r>
              <a:rPr lang="pt-BR" dirty="0"/>
              <a:t>Quais os interesses/metas/requisitos/desejos?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9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Definições</a:t>
            </a:r>
          </a:p>
          <a:p>
            <a:pPr lvl="1" eaLnBrk="1" hangingPunct="1"/>
            <a:r>
              <a:rPr lang="pt-BR" altLang="pt-BR" dirty="0"/>
              <a:t>A visão de processos de negócios (PN) envolve só os processos entre a arquitetura de software e os stakeholders</a:t>
            </a:r>
          </a:p>
          <a:p>
            <a:pPr lvl="1" eaLnBrk="1" hangingPunct="1"/>
            <a:endParaRPr lang="pt-BR" altLang="pt-BR" dirty="0"/>
          </a:p>
          <a:p>
            <a:pPr lvl="1" eaLnBrk="1" hangingPunct="1"/>
            <a:r>
              <a:rPr lang="pt-BR" altLang="pt-BR" dirty="0"/>
              <a:t>A visão de PN não deve conter informações das funções do software nem do processamento computacional</a:t>
            </a:r>
          </a:p>
        </p:txBody>
      </p:sp>
      <p:sp>
        <p:nvSpPr>
          <p:cNvPr id="205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highlight>
                  <a:srgbClr val="FFFF00"/>
                </a:highlight>
              </a:rPr>
              <a:t>Roteiro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Visão empresa - Organização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9652" y="2132856"/>
            <a:ext cx="6210690" cy="3402378"/>
          </a:xfrm>
        </p:spPr>
        <p:txBody>
          <a:bodyPr>
            <a:normAutofit/>
          </a:bodyPr>
          <a:lstStyle/>
          <a:p>
            <a:r>
              <a:rPr lang="pt-BR" sz="1575" dirty="0">
                <a:highlight>
                  <a:srgbClr val="00FF00"/>
                </a:highlight>
              </a:rPr>
              <a:t>Qual é o segmento do mercado em que a empresa atua?</a:t>
            </a:r>
          </a:p>
          <a:p>
            <a:r>
              <a:rPr lang="pt-BR" sz="1575" dirty="0">
                <a:highlight>
                  <a:srgbClr val="00FF00"/>
                </a:highlight>
              </a:rPr>
              <a:t>Qual é o objetivo da empresa? (missão – visão)</a:t>
            </a:r>
          </a:p>
          <a:p>
            <a:r>
              <a:rPr lang="pt-BR" sz="1575" dirty="0">
                <a:highlight>
                  <a:srgbClr val="FF0000"/>
                </a:highlight>
              </a:rPr>
              <a:t>Qual é a cadeia de valor da empresa?</a:t>
            </a:r>
          </a:p>
          <a:p>
            <a:r>
              <a:rPr lang="pt-BR" sz="1575" dirty="0">
                <a:highlight>
                  <a:srgbClr val="FF0000"/>
                </a:highlight>
              </a:rPr>
              <a:t>Como a empresa esta dividida (organograma)? Quem são os agentes?</a:t>
            </a:r>
          </a:p>
          <a:p>
            <a:endParaRPr lang="pt-BR" sz="1575" dirty="0"/>
          </a:p>
          <a:p>
            <a:pPr marL="0" indent="0">
              <a:buNone/>
            </a:pPr>
            <a:r>
              <a:rPr lang="pt-BR" sz="1575" dirty="0"/>
              <a:t>Papeis corporativos:</a:t>
            </a:r>
          </a:p>
          <a:p>
            <a:r>
              <a:rPr lang="pt-BR" sz="1575" dirty="0">
                <a:highlight>
                  <a:srgbClr val="FF0000"/>
                </a:highlight>
              </a:rPr>
              <a:t>Quais os papeis (responsabilidades) dos agentes dentro do cenário? (classifique nos níveis estratégico, gerencial e operacional)</a:t>
            </a:r>
          </a:p>
          <a:p>
            <a:pPr lvl="1"/>
            <a:endParaRPr lang="pt-BR" sz="1575" dirty="0"/>
          </a:p>
          <a:p>
            <a:endParaRPr lang="pt-BR" sz="1575" dirty="0"/>
          </a:p>
          <a:p>
            <a:pPr lvl="1"/>
            <a:endParaRPr lang="pt-BR" sz="1575" dirty="0"/>
          </a:p>
        </p:txBody>
      </p:sp>
    </p:spTree>
    <p:extLst>
      <p:ext uri="{BB962C8B-B14F-4D97-AF65-F5344CB8AC3E}">
        <p14:creationId xmlns:p14="http://schemas.microsoft.com/office/powerpoint/2010/main" val="268415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Visão empresa – Produtos/serviços oferecidos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6800" y="2564340"/>
            <a:ext cx="6318702" cy="3564396"/>
          </a:xfrm>
        </p:spPr>
        <p:txBody>
          <a:bodyPr/>
          <a:lstStyle/>
          <a:p>
            <a:r>
              <a:rPr lang="pt-BR" sz="1800" dirty="0">
                <a:highlight>
                  <a:srgbClr val="00FF00"/>
                </a:highlight>
              </a:rPr>
              <a:t>Quais são os produtos/serviços oferecidos?</a:t>
            </a:r>
          </a:p>
          <a:p>
            <a:pPr lvl="1"/>
            <a:r>
              <a:rPr lang="pt-BR" dirty="0"/>
              <a:t>Descrever sucintamente as características de cada e apontar:</a:t>
            </a:r>
          </a:p>
          <a:p>
            <a:pPr lvl="2"/>
            <a:r>
              <a:rPr lang="pt-BR" sz="1800" dirty="0">
                <a:highlight>
                  <a:srgbClr val="FF0000"/>
                </a:highlight>
              </a:rPr>
              <a:t>Quanto demora desenvolver e entregar o produto/serviço?</a:t>
            </a:r>
          </a:p>
          <a:p>
            <a:pPr lvl="2"/>
            <a:r>
              <a:rPr lang="pt-BR" sz="1800" dirty="0">
                <a:highlight>
                  <a:srgbClr val="FF0000"/>
                </a:highlight>
              </a:rPr>
              <a:t>Qual a ordem de prioridade dos produtos/serviços segundo a demanda?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21987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Visão empresa - </a:t>
            </a:r>
            <a:r>
              <a:rPr lang="pt-BR" dirty="0" err="1">
                <a:solidFill>
                  <a:schemeClr val="tx1"/>
                </a:solidFill>
                <a:highlight>
                  <a:srgbClr val="FFFF00"/>
                </a:highlight>
              </a:rPr>
              <a:t>Stakeholders</a:t>
            </a:r>
            <a:endParaRPr lang="pt-B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054201"/>
            <a:ext cx="7632848" cy="3589046"/>
          </a:xfrm>
        </p:spPr>
        <p:txBody>
          <a:bodyPr>
            <a:normAutofit/>
          </a:bodyPr>
          <a:lstStyle/>
          <a:p>
            <a:r>
              <a:rPr lang="pt-BR" sz="1800" dirty="0">
                <a:highlight>
                  <a:srgbClr val="00FF00"/>
                </a:highlight>
              </a:rPr>
              <a:t>Com quais entidades (internas e externas) que interagem?</a:t>
            </a:r>
          </a:p>
          <a:p>
            <a:pPr lvl="1"/>
            <a:r>
              <a:rPr lang="pt-BR" dirty="0">
                <a:highlight>
                  <a:srgbClr val="00FF00"/>
                </a:highlight>
              </a:rPr>
              <a:t>Outros departamentos/</a:t>
            </a:r>
            <a:r>
              <a:rPr lang="pt-BR" dirty="0" err="1">
                <a:highlight>
                  <a:srgbClr val="00FF00"/>
                </a:highlight>
              </a:rPr>
              <a:t>areas</a:t>
            </a:r>
            <a:endParaRPr lang="pt-BR" dirty="0">
              <a:highlight>
                <a:srgbClr val="00FF00"/>
              </a:highlight>
            </a:endParaRPr>
          </a:p>
          <a:p>
            <a:pPr lvl="1"/>
            <a:r>
              <a:rPr lang="pt-BR" dirty="0">
                <a:highlight>
                  <a:srgbClr val="00FF00"/>
                </a:highlight>
              </a:rPr>
              <a:t>Clientes</a:t>
            </a:r>
          </a:p>
          <a:p>
            <a:pPr lvl="1"/>
            <a:r>
              <a:rPr lang="pt-BR" dirty="0">
                <a:highlight>
                  <a:srgbClr val="00FF00"/>
                </a:highlight>
              </a:rPr>
              <a:t>Prestadores de Serviços</a:t>
            </a:r>
          </a:p>
          <a:p>
            <a:pPr lvl="1"/>
            <a:r>
              <a:rPr lang="pt-BR" dirty="0">
                <a:highlight>
                  <a:srgbClr val="00FF00"/>
                </a:highlight>
              </a:rPr>
              <a:t>Parceiros</a:t>
            </a:r>
          </a:p>
          <a:p>
            <a:pPr lvl="1"/>
            <a:r>
              <a:rPr lang="pt-BR" dirty="0">
                <a:highlight>
                  <a:srgbClr val="00FF00"/>
                </a:highlight>
              </a:rPr>
              <a:t>Terceiros</a:t>
            </a:r>
          </a:p>
          <a:p>
            <a:r>
              <a:rPr lang="pt-BR" sz="1800" dirty="0">
                <a:highlight>
                  <a:srgbClr val="FF0000"/>
                </a:highlight>
              </a:rPr>
              <a:t>Como cada entidade (internas e externas à empresa) interage como elas interagem?</a:t>
            </a:r>
          </a:p>
          <a:p>
            <a:endParaRPr lang="pt-BR" sz="1800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4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Visão empresa - Processos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024844"/>
            <a:ext cx="8291264" cy="3564396"/>
          </a:xfrm>
        </p:spPr>
        <p:txBody>
          <a:bodyPr>
            <a:noAutofit/>
          </a:bodyPr>
          <a:lstStyle/>
          <a:p>
            <a:r>
              <a:rPr lang="pt-BR" dirty="0">
                <a:highlight>
                  <a:srgbClr val="FF0000"/>
                </a:highlight>
              </a:rPr>
              <a:t>Quais são os processos em que participa cada agente?</a:t>
            </a:r>
          </a:p>
          <a:p>
            <a:endParaRPr lang="pt-BR" b="1" i="1" dirty="0">
              <a:highlight>
                <a:srgbClr val="FF0000"/>
              </a:highlight>
            </a:endParaRPr>
          </a:p>
          <a:p>
            <a:pPr marL="0" indent="0">
              <a:buNone/>
            </a:pPr>
            <a:r>
              <a:rPr lang="pt-BR" dirty="0">
                <a:highlight>
                  <a:srgbClr val="FF0000"/>
                </a:highlight>
              </a:rPr>
              <a:t>Padrões e métodos</a:t>
            </a:r>
          </a:p>
          <a:p>
            <a:r>
              <a:rPr lang="pt-BR" dirty="0">
                <a:highlight>
                  <a:srgbClr val="FF0000"/>
                </a:highlight>
              </a:rPr>
              <a:t>Quais padrões e/ou métodos são utilizados para execução dos processos?</a:t>
            </a:r>
          </a:p>
          <a:p>
            <a:pPr lvl="1"/>
            <a:r>
              <a:rPr lang="pt-BR" dirty="0">
                <a:highlight>
                  <a:srgbClr val="FF0000"/>
                </a:highlight>
              </a:rPr>
              <a:t>Existe?</a:t>
            </a:r>
          </a:p>
          <a:p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20095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/>
              <a:t>Identificação dos processos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/>
              <a:t>Perguntas simples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Como é o modelo organizacional?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Quem são os agentes?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Quais são as informações trocadas entre agentes?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Que contrata?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Que oferece?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Como paga?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Como negocia?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Que envia?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Como as unidades da empresa agem?</a:t>
            </a:r>
          </a:p>
          <a:p>
            <a:pPr marL="859536"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highlight>
                  <a:srgbClr val="FF0000"/>
                </a:highlight>
              </a:rPr>
              <a:t>Perguntas referentes às atividades entre agentes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/>
          </a:p>
        </p:txBody>
      </p:sp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1158</TotalTime>
  <Words>788</Words>
  <Application>Microsoft Office PowerPoint</Application>
  <PresentationFormat>Apresentação na tela (4:3)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Lucida Sans Unicode</vt:lpstr>
      <vt:lpstr>Verdana</vt:lpstr>
      <vt:lpstr>Wingdings 2</vt:lpstr>
      <vt:lpstr>Wingdings 3</vt:lpstr>
      <vt:lpstr>Concurso</vt:lpstr>
      <vt:lpstr>Laboratório</vt:lpstr>
      <vt:lpstr>Laboratório Engenharia de Produto</vt:lpstr>
      <vt:lpstr>Laboratório</vt:lpstr>
      <vt:lpstr>Roteiro </vt:lpstr>
      <vt:lpstr>Visão empresa - Organização</vt:lpstr>
      <vt:lpstr>Visão empresa – Produtos/serviços oferecidos</vt:lpstr>
      <vt:lpstr>Visão empresa - Stakeholders</vt:lpstr>
      <vt:lpstr>Visão empresa - Processos</vt:lpstr>
      <vt:lpstr>Apresentação do PowerPoint</vt:lpstr>
      <vt:lpstr>Apresentação do PowerPoint</vt:lpstr>
      <vt:lpstr>Apresentação do PowerPoint</vt:lpstr>
      <vt:lpstr>Laboratório – Visão Informação</vt:lpstr>
      <vt:lpstr>Visão informação - Artefatos</vt:lpstr>
      <vt:lpstr>Roteiro</vt:lpstr>
      <vt:lpstr>Informação do PN</vt:lpstr>
      <vt:lpstr>Apresentação do PowerPoint</vt:lpstr>
      <vt:lpstr>Apresentação do PowerPoint</vt:lpstr>
      <vt:lpstr>Apresentação do PowerPoint</vt:lpstr>
      <vt:lpstr>Laboratório Visão computação </vt:lpstr>
      <vt:lpstr>Visão computação – Serviços computacionais vs entidades lógicas</vt:lpstr>
      <vt:lpstr>Roteiro</vt:lpstr>
      <vt:lpstr>Apresentação do PowerPoint</vt:lpstr>
      <vt:lpstr>Apresentação do PowerPoint</vt:lpstr>
      <vt:lpstr>Lista de serviços</vt:lpstr>
      <vt:lpstr>Apresentação do PowerPoint</vt:lpstr>
      <vt:lpstr>Apresentação do PowerPoint</vt:lpstr>
      <vt:lpstr>Laboratório Visão infraestrutura e tecnologia</vt:lpstr>
      <vt:lpstr>Visões engenharia e tecnologia</vt:lpstr>
      <vt:lpstr>Visão Infraestrutura e Tecnologia</vt:lpstr>
      <vt:lpstr>Apresentação do PowerPoint</vt:lpstr>
      <vt:lpstr>Apresentação do PowerPoint</vt:lpstr>
      <vt:lpstr>Para todos os elementos das visões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Roteiro de Definição de uma Arquitetura</dc:title>
  <dc:creator>Jorge Luis Risco Becerra</dc:creator>
  <cp:lastModifiedBy>ANA CAROLINA DIAS DA CUNHA</cp:lastModifiedBy>
  <cp:revision>64</cp:revision>
  <dcterms:created xsi:type="dcterms:W3CDTF">2006-12-05T13:14:16Z</dcterms:created>
  <dcterms:modified xsi:type="dcterms:W3CDTF">2019-09-09T21:18:58Z</dcterms:modified>
</cp:coreProperties>
</file>