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Lato" panose="020B0604020202020204" pitchFamily="34" charset="0"/>
      <p:regular r:id="rId13"/>
      <p:bold r:id="rId14"/>
      <p:italic r:id="rId15"/>
      <p:boldItalic r:id="rId16"/>
    </p:embeddedFon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d382d3e651_3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d382d3e65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82d3e651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382d3e651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d382d3e651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382d3e65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382d3e651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382d3e651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382d3e651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382d3e651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382d3e651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d382d3e651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382d3e651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382d3e651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382d3e651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382d3e651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382d3e651_3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382d3e651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382d3e651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d382d3e651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AVIATION EVALUATION</a:t>
            </a:r>
            <a:endParaRPr/>
          </a:p>
        </p:txBody>
      </p:sp>
      <p:sp>
        <p:nvSpPr>
          <p:cNvPr id="66" name="Google Shape;66;p14"/>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fontScale="85000"/>
          </a:bodyPr>
          <a:lstStyle/>
          <a:p>
            <a:pPr marL="0" lvl="0" indent="0" algn="ctr" rtl="0">
              <a:spcBef>
                <a:spcPts val="0"/>
              </a:spcBef>
              <a:spcAft>
                <a:spcPts val="0"/>
              </a:spcAft>
              <a:buNone/>
            </a:pPr>
            <a:r>
              <a:rPr lang="en"/>
              <a:t>PRIVATE AND COMMERCIAL AIRCRAFT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END</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BY IMRAN AWADH MAHFOUDH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UNDERSTANDING</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10000"/>
          </a:bodyPr>
          <a:lstStyle/>
          <a:p>
            <a:pPr marL="190500" marR="190500" lvl="0" indent="0" algn="l" rtl="0">
              <a:lnSpc>
                <a:spcPct val="100000"/>
              </a:lnSpc>
              <a:spcBef>
                <a:spcPts val="1000"/>
              </a:spcBef>
              <a:spcAft>
                <a:spcPts val="0"/>
              </a:spcAft>
              <a:buNone/>
            </a:pPr>
            <a:r>
              <a:rPr lang="en" sz="1750" b="1">
                <a:solidFill>
                  <a:srgbClr val="000000"/>
                </a:solidFill>
                <a:highlight>
                  <a:srgbClr val="FFFFFF"/>
                </a:highlight>
                <a:latin typeface="Arial"/>
                <a:ea typeface="Arial"/>
                <a:cs typeface="Arial"/>
                <a:sym typeface="Arial"/>
              </a:rPr>
              <a:t>Objective: The primary goal is to assess the risks associated with different aircraft models to guide the company and stakeholders decision on which aircraft to purchase for commercial and private enterprises as part of its diversification strategy.</a:t>
            </a:r>
            <a:endParaRPr sz="1750" b="1">
              <a:solidFill>
                <a:srgbClr val="1A466C"/>
              </a:solidFill>
              <a:highlight>
                <a:srgbClr val="FFFFFF"/>
              </a:highlight>
              <a:latin typeface="Arial"/>
              <a:ea typeface="Arial"/>
              <a:cs typeface="Arial"/>
              <a:sym typeface="Arial"/>
            </a:endParaRPr>
          </a:p>
          <a:p>
            <a:pPr marL="0" lvl="0" indent="0" algn="l" rtl="0">
              <a:spcBef>
                <a:spcPts val="0"/>
              </a:spcBef>
              <a:spcAft>
                <a:spcPts val="0"/>
              </a:spcAft>
              <a:buNone/>
            </a:pPr>
            <a:endParaRPr sz="2200"/>
          </a:p>
          <a:p>
            <a:pPr marL="0" lvl="0" indent="0" algn="l" rtl="0">
              <a:spcBef>
                <a:spcPts val="1200"/>
              </a:spcBef>
              <a:spcAft>
                <a:spcPts val="0"/>
              </a:spcAft>
              <a:buNone/>
            </a:pPr>
            <a:r>
              <a:rPr lang="en" sz="2200"/>
              <a:t>Understanding the aviation industry landscape is essential for stakeholders as they explore diversification. This involves recognizing market dynamics, Aircraft models, and risks associated with the aviation industry.</a:t>
            </a:r>
            <a:endParaRPr sz="2200"/>
          </a:p>
          <a:p>
            <a:pPr marL="0" lvl="0" indent="0" algn="l" rtl="0">
              <a:spcBef>
                <a:spcPts val="1200"/>
              </a:spcBef>
              <a:spcAft>
                <a:spcPts val="0"/>
              </a:spcAft>
              <a:buNone/>
            </a:pPr>
            <a:r>
              <a:rPr lang="en" sz="2200"/>
              <a:t>We must fulfill the following to provide recommendations to the stakeholders:</a:t>
            </a:r>
            <a:endParaRPr sz="2200"/>
          </a:p>
          <a:p>
            <a:pPr marL="0" lvl="0" indent="0" algn="l" rtl="0">
              <a:spcBef>
                <a:spcPts val="1200"/>
              </a:spcBef>
              <a:spcAft>
                <a:spcPts val="0"/>
              </a:spcAft>
              <a:buNone/>
            </a:pPr>
            <a:r>
              <a:rPr lang="en" sz="2200"/>
              <a:t>-Stake holders goals</a:t>
            </a:r>
            <a:endParaRPr sz="2200"/>
          </a:p>
          <a:p>
            <a:pPr marL="0" lvl="0" indent="0" algn="l" rtl="0">
              <a:spcBef>
                <a:spcPts val="1200"/>
              </a:spcBef>
              <a:spcAft>
                <a:spcPts val="0"/>
              </a:spcAft>
              <a:buNone/>
            </a:pPr>
            <a:r>
              <a:rPr lang="en" sz="2200"/>
              <a:t>-Risk aversion(accidents,fatalities,injuries...etc)</a:t>
            </a:r>
            <a:endParaRPr sz="2200"/>
          </a:p>
          <a:p>
            <a:pPr marL="0" lvl="0" indent="0" algn="l" rtl="0">
              <a:spcBef>
                <a:spcPts val="1200"/>
              </a:spcBef>
              <a:spcAft>
                <a:spcPts val="0"/>
              </a:spcAft>
              <a:buNone/>
            </a:pPr>
            <a:r>
              <a:rPr lang="en" sz="2200"/>
              <a:t>-Financial considerations</a:t>
            </a:r>
            <a:endParaRPr sz="2200"/>
          </a:p>
          <a:p>
            <a:pPr marL="0" lvl="0" indent="0" algn="l" rtl="0">
              <a:spcBef>
                <a:spcPts val="1200"/>
              </a:spcBef>
              <a:spcAft>
                <a:spcPts val="0"/>
              </a:spcAft>
              <a:buNone/>
            </a:pPr>
            <a:endParaRPr sz="2200"/>
          </a:p>
          <a:p>
            <a:pPr marL="0" lvl="0" indent="0" algn="l" rtl="0">
              <a:spcBef>
                <a:spcPts val="1200"/>
              </a:spcBef>
              <a:spcAft>
                <a:spcPts val="1200"/>
              </a:spcAft>
              <a:buNone/>
            </a:pP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UNDERSTANDING</a:t>
            </a:r>
            <a:endParaRPr/>
          </a:p>
        </p:txBody>
      </p:sp>
      <p:sp>
        <p:nvSpPr>
          <p:cNvPr id="78" name="Google Shape;78;p16"/>
          <p:cNvSpPr txBox="1">
            <a:spLocks noGrp="1"/>
          </p:cNvSpPr>
          <p:nvPr>
            <p:ph type="body" idx="1"/>
          </p:nvPr>
        </p:nvSpPr>
        <p:spPr>
          <a:xfrm>
            <a:off x="375875" y="12059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understanding involves gathering and exploring relevant data*** to gain insights into the aviation industry and aircraft models.</a:t>
            </a:r>
            <a:endParaRPr/>
          </a:p>
          <a:p>
            <a:pPr marL="0" lvl="0" indent="0" algn="l" rtl="0">
              <a:spcBef>
                <a:spcPts val="1200"/>
              </a:spcBef>
              <a:spcAft>
                <a:spcPts val="0"/>
              </a:spcAft>
              <a:buNone/>
            </a:pPr>
            <a:r>
              <a:rPr lang="en"/>
              <a:t>-Key aspects include **assessing data quality, completeness, and relevance, as well as understanding the variables.**</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After understanding the kind of data we have access to we must clean it</a:t>
            </a:r>
            <a:endParaRPr/>
          </a:p>
          <a:p>
            <a:pPr marL="0" lvl="0" indent="0" algn="l" rtl="0">
              <a:spcBef>
                <a:spcPts val="1200"/>
              </a:spcBef>
              <a:spcAft>
                <a:spcPts val="0"/>
              </a:spcAft>
              <a:buNone/>
            </a:pPr>
            <a:r>
              <a:rPr lang="en"/>
              <a:t>-Data cleaning is a critical process that involves **identifying and rectifying inaccuracies, inconsistencies, and missing values within the collected datasets.**</a:t>
            </a:r>
            <a:endParaRPr/>
          </a:p>
          <a:p>
            <a:pPr marL="0" lvl="0" indent="0" algn="l" rtl="0">
              <a:spcBef>
                <a:spcPts val="1200"/>
              </a:spcBef>
              <a:spcAft>
                <a:spcPts val="0"/>
              </a:spcAft>
              <a:buNone/>
            </a:pPr>
            <a:r>
              <a:rPr lang="en"/>
              <a:t>- We identified the percentage(%) of total number of values missing in all columns.This provides a basis on each column and their relevance to provide key insights to our project.</a:t>
            </a:r>
            <a:endParaRPr/>
          </a:p>
          <a:p>
            <a:pPr marL="0" lvl="0" indent="0" algn="l" rtl="0">
              <a:spcBef>
                <a:spcPts val="1200"/>
              </a:spcBef>
              <a:spcAft>
                <a:spcPts val="0"/>
              </a:spcAft>
              <a:buNone/>
            </a:pPr>
            <a:r>
              <a:rPr lang="en"/>
              <a:t>- Columns missing a higher % of data are dropped and columns not required in our analysis are dropped eg. Latitude,Longitude,Schedule...etc</a:t>
            </a:r>
            <a:endParaRPr/>
          </a:p>
          <a:p>
            <a:pPr marL="0" lvl="0" indent="0" algn="l" rtl="0">
              <a:spcBef>
                <a:spcPts val="1200"/>
              </a:spcBef>
              <a:spcAft>
                <a:spcPts val="0"/>
              </a:spcAft>
              <a:buNone/>
            </a:pPr>
            <a:r>
              <a:rPr lang="en"/>
              <a:t>-We the remove duplicates, standarde formats, filling in missing information through estimation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21900"/>
            <a:ext cx="8520600" cy="64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sp>
        <p:nvSpPr>
          <p:cNvPr id="90" name="Google Shape;90;p18"/>
          <p:cNvSpPr txBox="1">
            <a:spLocks noGrp="1"/>
          </p:cNvSpPr>
          <p:nvPr>
            <p:ph type="body" idx="1"/>
          </p:nvPr>
        </p:nvSpPr>
        <p:spPr>
          <a:xfrm>
            <a:off x="375850" y="692650"/>
            <a:ext cx="8520600" cy="4219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PIE-CHART OF MOST FATAL MAKES </a:t>
            </a:r>
            <a:endParaRPr/>
          </a:p>
        </p:txBody>
      </p:sp>
      <p:pic>
        <p:nvPicPr>
          <p:cNvPr id="91" name="Google Shape;91;p18"/>
          <p:cNvPicPr preferRelativeResize="0"/>
          <p:nvPr/>
        </p:nvPicPr>
        <p:blipFill>
          <a:blip r:embed="rId3">
            <a:alphaModFix/>
          </a:blip>
          <a:stretch>
            <a:fillRect/>
          </a:stretch>
        </p:blipFill>
        <p:spPr>
          <a:xfrm>
            <a:off x="2328875" y="1105700"/>
            <a:ext cx="4486275" cy="3806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20300"/>
            <a:ext cx="8520600" cy="93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429325" y="617800"/>
            <a:ext cx="8520600" cy="418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2. CORRELATION COEFFICIENT OF NUMBER OF ENGINES TO TOTAL INJURIES</a:t>
            </a:r>
            <a:endParaRPr/>
          </a:p>
        </p:txBody>
      </p:sp>
      <p:pic>
        <p:nvPicPr>
          <p:cNvPr id="98" name="Google Shape;98;p19"/>
          <p:cNvPicPr preferRelativeResize="0"/>
          <p:nvPr/>
        </p:nvPicPr>
        <p:blipFill>
          <a:blip r:embed="rId3">
            <a:alphaModFix/>
          </a:blip>
          <a:stretch>
            <a:fillRect/>
          </a:stretch>
        </p:blipFill>
        <p:spPr>
          <a:xfrm>
            <a:off x="1450775" y="1281824"/>
            <a:ext cx="5686425"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450725" y="339775"/>
            <a:ext cx="8520600" cy="434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3. BOXPLOT  TO SHOW US THE RELATION BETWEEN TOTAL FATALITIES AN D WEATHER CONDITION</a:t>
            </a:r>
            <a:endParaRPr/>
          </a:p>
        </p:txBody>
      </p:sp>
      <p:pic>
        <p:nvPicPr>
          <p:cNvPr id="105" name="Google Shape;105;p20"/>
          <p:cNvPicPr preferRelativeResize="0"/>
          <p:nvPr/>
        </p:nvPicPr>
        <p:blipFill>
          <a:blip r:embed="rId3">
            <a:alphaModFix/>
          </a:blip>
          <a:stretch>
            <a:fillRect/>
          </a:stretch>
        </p:blipFill>
        <p:spPr>
          <a:xfrm>
            <a:off x="1990725" y="1147150"/>
            <a:ext cx="5162550" cy="344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164675"/>
            <a:ext cx="8520600" cy="363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21"/>
          <p:cNvSpPr txBox="1">
            <a:spLocks noGrp="1"/>
          </p:cNvSpPr>
          <p:nvPr>
            <p:ph type="body" idx="1"/>
          </p:nvPr>
        </p:nvSpPr>
        <p:spPr>
          <a:xfrm>
            <a:off x="311700" y="335775"/>
            <a:ext cx="85206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4. LINEGRAPH TO SHOW NUMBER OF FATALITIES OVER TIME</a:t>
            </a:r>
            <a:endParaRPr/>
          </a:p>
        </p:txBody>
      </p:sp>
      <p:pic>
        <p:nvPicPr>
          <p:cNvPr id="112" name="Google Shape;112;p21"/>
          <p:cNvPicPr preferRelativeResize="0"/>
          <p:nvPr/>
        </p:nvPicPr>
        <p:blipFill>
          <a:blip r:embed="rId3">
            <a:alphaModFix/>
          </a:blip>
          <a:stretch>
            <a:fillRect/>
          </a:stretch>
        </p:blipFill>
        <p:spPr>
          <a:xfrm>
            <a:off x="1328125" y="934600"/>
            <a:ext cx="6843725" cy="392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RECOMMANDATIONS</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following analysis and every other step above the following would be my recommendations:</a:t>
            </a:r>
            <a:endParaRPr/>
          </a:p>
          <a:p>
            <a:pPr marL="0" lvl="0" indent="0" algn="l" rtl="0">
              <a:spcBef>
                <a:spcPts val="1200"/>
              </a:spcBef>
              <a:spcAft>
                <a:spcPts val="0"/>
              </a:spcAft>
              <a:buNone/>
            </a:pPr>
            <a:r>
              <a:rPr lang="en"/>
              <a:t>-**Prioritize purchase of newer aircrafts**- the line graph showed us us time went on the newer planes were less likely to get in accidents based of on the data</a:t>
            </a:r>
            <a:endParaRPr/>
          </a:p>
          <a:p>
            <a:pPr marL="0" lvl="0" indent="0" algn="l" rtl="0">
              <a:spcBef>
                <a:spcPts val="1200"/>
              </a:spcBef>
              <a:spcAft>
                <a:spcPts val="0"/>
              </a:spcAft>
              <a:buNone/>
            </a:pPr>
            <a:r>
              <a:rPr lang="en"/>
              <a:t>-**Consider routes with better weather conditions**  -  the boxplot shows us that the weather was a considerable factor when considering the likely-hood of an accident, better weather would be something to consider in terms of the aircrafts route</a:t>
            </a:r>
            <a:endParaRPr/>
          </a:p>
          <a:p>
            <a:pPr marL="0" lvl="0" indent="0" algn="l" rtl="0">
              <a:spcBef>
                <a:spcPts val="1200"/>
              </a:spcBef>
              <a:spcAft>
                <a:spcPts val="0"/>
              </a:spcAft>
              <a:buNone/>
            </a:pPr>
            <a:r>
              <a:rPr lang="en"/>
              <a:t>-**public sector would be a better investment than private sector**- planes used for the purpose of private usage were more likely to crash.</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434</Words>
  <Application>Microsoft Office PowerPoint</Application>
  <PresentationFormat>On-screen Show (16:9)</PresentationFormat>
  <Paragraphs>32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Playfair Display</vt:lpstr>
      <vt:lpstr>Arial</vt:lpstr>
      <vt:lpstr>Lato</vt:lpstr>
      <vt:lpstr>Coral</vt:lpstr>
      <vt:lpstr>AVIATION EVALUATION</vt:lpstr>
      <vt:lpstr>BUSINESS UNDERSTANDING</vt:lpstr>
      <vt:lpstr>DATA UNDERSTANDING</vt:lpstr>
      <vt:lpstr>DATA  CLEANING</vt:lpstr>
      <vt:lpstr>DATA VISUALIZATION</vt:lpstr>
      <vt:lpstr>PowerPoint Presentation</vt:lpstr>
      <vt:lpstr>PowerPoint Presentation</vt:lpstr>
      <vt:lpstr>PowerPoint Presentation</vt:lpstr>
      <vt:lpstr>RECOMMANDATIONS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EVALUATION</dc:title>
  <dc:creator>Administrator</dc:creator>
  <cp:lastModifiedBy>Administrator</cp:lastModifiedBy>
  <cp:revision>1</cp:revision>
  <dcterms:modified xsi:type="dcterms:W3CDTF">2024-09-26T06:08:46Z</dcterms:modified>
</cp:coreProperties>
</file>