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2" r:id="rId1"/>
  </p:sldMasterIdLst>
  <p:notesMasterIdLst>
    <p:notesMasterId r:id="rId15"/>
  </p:notesMasterIdLst>
  <p:sldIdLst>
    <p:sldId id="256" r:id="rId2"/>
    <p:sldId id="258" r:id="rId3"/>
    <p:sldId id="264" r:id="rId4"/>
    <p:sldId id="290" r:id="rId5"/>
    <p:sldId id="291" r:id="rId6"/>
    <p:sldId id="292" r:id="rId7"/>
    <p:sldId id="293" r:id="rId8"/>
    <p:sldId id="294" r:id="rId9"/>
    <p:sldId id="295" r:id="rId10"/>
    <p:sldId id="296" r:id="rId11"/>
    <p:sldId id="297" r:id="rId12"/>
    <p:sldId id="298" r:id="rId13"/>
    <p:sldId id="289" r:id="rId14"/>
  </p:sldIdLst>
  <p:sldSz cx="109728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12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52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46836"/>
            <a:ext cx="932688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4322446"/>
            <a:ext cx="82296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505575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78915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438150"/>
            <a:ext cx="236601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438150"/>
            <a:ext cx="696087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97963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32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668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824920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2051688"/>
            <a:ext cx="946404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5507358"/>
            <a:ext cx="946404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4222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2190750"/>
            <a:ext cx="46634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2190750"/>
            <a:ext cx="466344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570959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438152"/>
            <a:ext cx="946404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2017396"/>
            <a:ext cx="464200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55810" y="3006090"/>
            <a:ext cx="4642008"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2017396"/>
            <a:ext cx="466486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5554981" y="3006090"/>
            <a:ext cx="4664869"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43326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66871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153343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1184912"/>
            <a:ext cx="555498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15259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1184912"/>
            <a:ext cx="555498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46733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438152"/>
            <a:ext cx="946404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2190750"/>
            <a:ext cx="946404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7627622"/>
            <a:ext cx="246888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11/1/2024</a:t>
            </a:fld>
            <a:endParaRPr lang="en-US" dirty="0"/>
          </a:p>
        </p:txBody>
      </p:sp>
      <p:sp>
        <p:nvSpPr>
          <p:cNvPr id="5" name="Footer Placeholder 4"/>
          <p:cNvSpPr>
            <a:spLocks noGrp="1"/>
          </p:cNvSpPr>
          <p:nvPr>
            <p:ph type="ftr" sz="quarter" idx="3"/>
          </p:nvPr>
        </p:nvSpPr>
        <p:spPr>
          <a:xfrm>
            <a:off x="3634740" y="7627622"/>
            <a:ext cx="370332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49540" y="7627622"/>
            <a:ext cx="246888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58151613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012451" y="3326142"/>
            <a:ext cx="9161696" cy="2103835"/>
          </a:xfrm>
          <a:prstGeom prst="rect">
            <a:avLst/>
          </a:prstGeom>
          <a:noFill/>
          <a:ln/>
        </p:spPr>
        <p:txBody>
          <a:bodyPr wrap="square" lIns="0" tIns="0" rIns="0" bIns="0" rtlCol="0" anchor="t"/>
          <a:lstStyle/>
          <a:p>
            <a:pPr algn="ctr">
              <a:lnSpc>
                <a:spcPts val="4125"/>
              </a:lnSpc>
            </a:pPr>
            <a:r>
              <a:rPr lang="en-US" sz="3750" b="1" kern="0" spc="-33" dirty="0">
                <a:solidFill>
                  <a:srgbClr val="000000"/>
                </a:solidFill>
                <a:latin typeface="Times New Roman" panose="02020603050405020304" pitchFamily="18" charset="0"/>
                <a:ea typeface="Montserrat Bold" pitchFamily="34" charset="-122"/>
                <a:cs typeface="Times New Roman" panose="02020603050405020304" pitchFamily="18" charset="0"/>
              </a:rPr>
              <a:t>Detection Of Depression From Textual Data In Social Media Using Machine Learning</a:t>
            </a:r>
            <a:endParaRPr lang="en-US" sz="3750" dirty="0">
              <a:latin typeface="Times New Roman" panose="02020603050405020304" pitchFamily="18" charset="0"/>
              <a:cs typeface="Times New Roman" panose="02020603050405020304" pitchFamily="18" charset="0"/>
            </a:endParaRPr>
          </a:p>
        </p:txBody>
      </p:sp>
      <p:sp>
        <p:nvSpPr>
          <p:cNvPr id="4" name="Text 1"/>
          <p:cNvSpPr/>
          <p:nvPr/>
        </p:nvSpPr>
        <p:spPr>
          <a:xfrm>
            <a:off x="2152892" y="5074055"/>
            <a:ext cx="7118430" cy="842059"/>
          </a:xfrm>
          <a:prstGeom prst="rect">
            <a:avLst/>
          </a:prstGeom>
          <a:noFill/>
          <a:ln/>
        </p:spPr>
        <p:txBody>
          <a:bodyPr wrap="none" lIns="0" tIns="0" rIns="0" bIns="0" rtlCol="0" anchor="t"/>
          <a:lstStyle/>
          <a:p>
            <a:pPr algn="ctr"/>
            <a:r>
              <a:rPr lang="en-US" sz="2500" dirty="0">
                <a:solidFill>
                  <a:srgbClr val="3D3838"/>
                </a:solidFill>
                <a:latin typeface="Times New Roman" panose="02020603050405020304" pitchFamily="18" charset="0"/>
                <a:ea typeface="Tahoma" panose="020B0604030504040204" pitchFamily="34" charset="0"/>
                <a:cs typeface="Times New Roman" panose="02020603050405020304" pitchFamily="18" charset="0"/>
              </a:rPr>
              <a:t>Presented By : </a:t>
            </a:r>
          </a:p>
          <a:p>
            <a:pPr algn="ctr"/>
            <a:r>
              <a:rPr lang="en-US" sz="2500" dirty="0">
                <a:solidFill>
                  <a:srgbClr val="3D3838"/>
                </a:solidFill>
                <a:latin typeface="Times New Roman" panose="02020603050405020304" pitchFamily="18" charset="0"/>
                <a:ea typeface="Tahoma" panose="020B0604030504040204" pitchFamily="34" charset="0"/>
                <a:cs typeface="Times New Roman" panose="02020603050405020304" pitchFamily="18" charset="0"/>
              </a:rPr>
              <a:t>Malavika P, Ashfaq K S, and Biju </a:t>
            </a:r>
            <a:r>
              <a:rPr lang="en-US" sz="2500" dirty="0" err="1">
                <a:solidFill>
                  <a:srgbClr val="3D3838"/>
                </a:solidFill>
                <a:latin typeface="Times New Roman" panose="02020603050405020304" pitchFamily="18" charset="0"/>
                <a:ea typeface="Tahoma" panose="020B0604030504040204" pitchFamily="34" charset="0"/>
                <a:cs typeface="Times New Roman" panose="02020603050405020304" pitchFamily="18" charset="0"/>
              </a:rPr>
              <a:t>Skaria</a:t>
            </a:r>
            <a:endParaRPr lang="en-US" sz="2500" dirty="0">
              <a:solidFill>
                <a:srgbClr val="3D3838"/>
              </a:solidFill>
              <a:latin typeface="Times New Roman" panose="02020603050405020304" pitchFamily="18" charset="0"/>
              <a:ea typeface="Tahoma" panose="020B0604030504040204" pitchFamily="34" charset="0"/>
              <a:cs typeface="Times New Roman" panose="02020603050405020304" pitchFamily="18" charset="0"/>
            </a:endParaRPr>
          </a:p>
          <a:p>
            <a:pPr algn="ctr"/>
            <a:r>
              <a:rPr lang="en-US" sz="2500" dirty="0">
                <a:solidFill>
                  <a:srgbClr val="3D3838"/>
                </a:solidFill>
                <a:latin typeface="Times New Roman" panose="02020603050405020304" pitchFamily="18" charset="0"/>
                <a:ea typeface="Tahoma" panose="020B0604030504040204" pitchFamily="34" charset="0"/>
                <a:cs typeface="Times New Roman" panose="02020603050405020304" pitchFamily="18" charset="0"/>
              </a:rPr>
              <a:t> Mar Athanasius College Of Engineering, Kothamangalam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07EC85-4545-38BA-6795-0094B36CE6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1644" y="955696"/>
            <a:ext cx="4369512" cy="3626822"/>
          </a:xfrm>
          <a:prstGeom prst="rect">
            <a:avLst/>
          </a:prstGeom>
          <a:noFill/>
          <a:ln>
            <a:noFill/>
          </a:ln>
        </p:spPr>
      </p:pic>
      <p:sp>
        <p:nvSpPr>
          <p:cNvPr id="3" name="TextBox 2">
            <a:extLst>
              <a:ext uri="{FF2B5EF4-FFF2-40B4-BE49-F238E27FC236}">
                <a16:creationId xmlns:a16="http://schemas.microsoft.com/office/drawing/2014/main" id="{41A0EF0C-21C4-AB2E-01A5-CB1F09924D86}"/>
              </a:ext>
            </a:extLst>
          </p:cNvPr>
          <p:cNvSpPr txBox="1"/>
          <p:nvPr/>
        </p:nvSpPr>
        <p:spPr>
          <a:xfrm>
            <a:off x="4531489" y="4915955"/>
            <a:ext cx="1909822" cy="400110"/>
          </a:xfrm>
          <a:prstGeom prst="rect">
            <a:avLst/>
          </a:prstGeom>
          <a:noFill/>
        </p:spPr>
        <p:txBody>
          <a:bodyPr wrap="square" rtlCol="0">
            <a:spAutoFit/>
          </a:bodyPr>
          <a:lstStyle/>
          <a:p>
            <a:pPr algn="ctr"/>
            <a:r>
              <a:rPr lang="en-GB"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MLP</a:t>
            </a:r>
          </a:p>
        </p:txBody>
      </p:sp>
      <p:sp>
        <p:nvSpPr>
          <p:cNvPr id="5" name="TextBox 4">
            <a:extLst>
              <a:ext uri="{FF2B5EF4-FFF2-40B4-BE49-F238E27FC236}">
                <a16:creationId xmlns:a16="http://schemas.microsoft.com/office/drawing/2014/main" id="{55937235-05DF-57C1-F6B7-4DF039CA0080}"/>
              </a:ext>
            </a:extLst>
          </p:cNvPr>
          <p:cNvSpPr txBox="1"/>
          <p:nvPr/>
        </p:nvSpPr>
        <p:spPr>
          <a:xfrm>
            <a:off x="891905" y="5759097"/>
            <a:ext cx="9941999" cy="1938992"/>
          </a:xfrm>
          <a:prstGeom prst="rect">
            <a:avLst/>
          </a:prstGeom>
          <a:noFill/>
        </p:spPr>
        <p:txBody>
          <a:bodyPr wrap="square">
            <a:spAutoFit/>
          </a:bodyPr>
          <a:lstStyle/>
          <a:p>
            <a:pPr>
              <a:spcBef>
                <a:spcPts val="1200"/>
              </a:spcBef>
              <a:spcAft>
                <a:spcPts val="800"/>
              </a:spcAft>
            </a:pPr>
            <a:r>
              <a:rPr lang="en-IN" sz="24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From the confusion matrices, we can also say that Random Forest gives us the best prediction, and Decision Tree gives us the poorest prediction in this case. As a result, we can conclude that for our chosen dataset, Random Forest is the best classification algorithm. Overall, RF is better as RF has fewer wrong predictions compared to DT and MLP and RF gives more correct predictions.</a:t>
            </a:r>
            <a:endParaRPr lang="en-GB" sz="24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342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5E603DD-5407-752D-DF84-72EE0EA6FCA0}"/>
              </a:ext>
            </a:extLst>
          </p:cNvPr>
          <p:cNvSpPr>
            <a:spLocks noGrp="1"/>
          </p:cNvSpPr>
          <p:nvPr/>
        </p:nvSpPr>
        <p:spPr>
          <a:xfrm>
            <a:off x="309562" y="344845"/>
            <a:ext cx="10353675" cy="9817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35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id="{2585D3DF-7320-6B4F-73E5-EC149C1375D3}"/>
              </a:ext>
            </a:extLst>
          </p:cNvPr>
          <p:cNvSpPr>
            <a:spLocks noChangeArrowheads="1"/>
          </p:cNvSpPr>
          <p:nvPr/>
        </p:nvSpPr>
        <p:spPr bwMode="auto">
          <a:xfrm>
            <a:off x="619125" y="1636891"/>
            <a:ext cx="10353675"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Incorporate Additional Data Sources:</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Integrate behavioral data (e.g., user activity patterns, post frequency) to enhance diagnostic insights and detect complex depression cases.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Advanced Algorithms and Model Optimization:</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Explore deep learning and RNNs to improve pattern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Regularly retrain and optimize to adapt to language trends and user behavior.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Real-Time Social Media Integration:</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Enable real-time analysis of user posts for immediate assessment and support, aiding early intervention.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Scalability and Cloud Deployment:</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 on the cloud for high scalability, handling large data volumes, and expanding access across platforms.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Enhanced UI and Mobile Access:</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 a mobile-friendly interface with real-time feedback, intuitive navigation, and data visualization for better user engagement and mental health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55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562AA19-0B75-A908-4892-A7BB0E968ACC}"/>
              </a:ext>
            </a:extLst>
          </p:cNvPr>
          <p:cNvSpPr>
            <a:spLocks noGrp="1"/>
          </p:cNvSpPr>
          <p:nvPr/>
        </p:nvSpPr>
        <p:spPr>
          <a:xfrm>
            <a:off x="309562" y="495316"/>
            <a:ext cx="10353675" cy="98171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3500" dirty="0">
                <a:latin typeface="Times New Roman" panose="02020603050405020304" pitchFamily="18" charset="0"/>
                <a:cs typeface="Times New Roman" panose="02020603050405020304" pitchFamily="18" charset="0"/>
              </a:rPr>
              <a:t>REFERENCES</a:t>
            </a:r>
          </a:p>
        </p:txBody>
      </p:sp>
      <p:sp>
        <p:nvSpPr>
          <p:cNvPr id="4" name="Content Placeholder 4">
            <a:extLst>
              <a:ext uri="{FF2B5EF4-FFF2-40B4-BE49-F238E27FC236}">
                <a16:creationId xmlns:a16="http://schemas.microsoft.com/office/drawing/2014/main" id="{716E1EF5-654E-59D7-3285-6A77C3E5F218}"/>
              </a:ext>
            </a:extLst>
          </p:cNvPr>
          <p:cNvSpPr>
            <a:spLocks noGrp="1"/>
          </p:cNvSpPr>
          <p:nvPr/>
        </p:nvSpPr>
        <p:spPr>
          <a:xfrm>
            <a:off x="540386" y="1641515"/>
            <a:ext cx="10122852" cy="515282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lnSpc>
                <a:spcPct val="150000"/>
              </a:lnSpc>
              <a:buFont typeface="+mj-lt"/>
              <a:buAutoNum type="arabicPeriod"/>
            </a:pPr>
            <a:r>
              <a:rPr lang="en-GB" sz="2300" dirty="0">
                <a:latin typeface="Times New Roman" panose="02020603050405020304" pitchFamily="18" charset="0"/>
                <a:cs typeface="Times New Roman" panose="02020603050405020304" pitchFamily="18" charset="0"/>
              </a:rPr>
              <a:t>Tadesse MM, Lin H, Xu B, Yang L. 2019. Detection of depression-related posts in reddit social media forum. </a:t>
            </a:r>
            <a:r>
              <a:rPr lang="en-GB" sz="2300" dirty="0" err="1">
                <a:latin typeface="Times New Roman" panose="02020603050405020304" pitchFamily="18" charset="0"/>
                <a:cs typeface="Times New Roman" panose="02020603050405020304" pitchFamily="18" charset="0"/>
              </a:rPr>
              <a:t>Ieee</a:t>
            </a:r>
            <a:r>
              <a:rPr lang="en-GB" sz="2300" dirty="0">
                <a:latin typeface="Times New Roman" panose="02020603050405020304" pitchFamily="18" charset="0"/>
                <a:cs typeface="Times New Roman" panose="02020603050405020304" pitchFamily="18" charset="0"/>
              </a:rPr>
              <a:t> Access. 7:44883-93.</a:t>
            </a:r>
            <a:endParaRPr lang="en-IN" sz="23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GB" sz="2300" dirty="0" err="1">
                <a:latin typeface="Times New Roman" panose="02020603050405020304" pitchFamily="18" charset="0"/>
                <a:cs typeface="Times New Roman" panose="02020603050405020304" pitchFamily="18" charset="0"/>
              </a:rPr>
              <a:t>Chiong</a:t>
            </a:r>
            <a:r>
              <a:rPr lang="en-GB" sz="2300" dirty="0">
                <a:latin typeface="Times New Roman" panose="02020603050405020304" pitchFamily="18" charset="0"/>
                <a:cs typeface="Times New Roman" panose="02020603050405020304" pitchFamily="18" charset="0"/>
              </a:rPr>
              <a:t> R, </a:t>
            </a:r>
            <a:r>
              <a:rPr lang="en-GB" sz="2300" dirty="0" err="1">
                <a:latin typeface="Times New Roman" panose="02020603050405020304" pitchFamily="18" charset="0"/>
                <a:cs typeface="Times New Roman" panose="02020603050405020304" pitchFamily="18" charset="0"/>
              </a:rPr>
              <a:t>Budhi</a:t>
            </a:r>
            <a:r>
              <a:rPr lang="en-GB" sz="2300" dirty="0">
                <a:latin typeface="Times New Roman" panose="02020603050405020304" pitchFamily="18" charset="0"/>
                <a:cs typeface="Times New Roman" panose="02020603050405020304" pitchFamily="18" charset="0"/>
              </a:rPr>
              <a:t> GS, Dhakal S, </a:t>
            </a:r>
            <a:r>
              <a:rPr lang="en-GB" sz="2300" dirty="0" err="1">
                <a:latin typeface="Times New Roman" panose="02020603050405020304" pitchFamily="18" charset="0"/>
                <a:cs typeface="Times New Roman" panose="02020603050405020304" pitchFamily="18" charset="0"/>
              </a:rPr>
              <a:t>Chiong</a:t>
            </a:r>
            <a:r>
              <a:rPr lang="en-GB" sz="2300" dirty="0">
                <a:latin typeface="Times New Roman" panose="02020603050405020304" pitchFamily="18" charset="0"/>
                <a:cs typeface="Times New Roman" panose="02020603050405020304" pitchFamily="18" charset="0"/>
              </a:rPr>
              <a:t> F. 2021. A textual-based featuring approach for depression detection using machine learning classifiers and social media texts. Computers in Biology and Medicine. 135:104499. </a:t>
            </a:r>
            <a:endParaRPr lang="en-IN" sz="23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GB" sz="2300" dirty="0">
                <a:latin typeface="Times New Roman" panose="02020603050405020304" pitchFamily="18" charset="0"/>
                <a:cs typeface="Times New Roman" panose="02020603050405020304" pitchFamily="18" charset="0"/>
              </a:rPr>
              <a:t>Islam MR, Kabir MA, Ahmed A, Kamal AR, Wang H, </a:t>
            </a:r>
            <a:r>
              <a:rPr lang="en-GB" sz="2300" dirty="0" err="1">
                <a:latin typeface="Times New Roman" panose="02020603050405020304" pitchFamily="18" charset="0"/>
                <a:cs typeface="Times New Roman" panose="02020603050405020304" pitchFamily="18" charset="0"/>
              </a:rPr>
              <a:t>Ulhaq</a:t>
            </a:r>
            <a:r>
              <a:rPr lang="en-GB" sz="2300" dirty="0">
                <a:latin typeface="Times New Roman" panose="02020603050405020304" pitchFamily="18" charset="0"/>
                <a:cs typeface="Times New Roman" panose="02020603050405020304" pitchFamily="18" charset="0"/>
              </a:rPr>
              <a:t> A. 2018. Depression detection from social network data using machine learning techniques. Health information science and systems. 6:1-2.</a:t>
            </a:r>
            <a:endParaRPr lang="en-IN" sz="2300"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GB" sz="2300" dirty="0">
                <a:latin typeface="Times New Roman" panose="02020603050405020304" pitchFamily="18" charset="0"/>
                <a:cs typeface="Times New Roman" panose="02020603050405020304" pitchFamily="18" charset="0"/>
              </a:rPr>
              <a:t>Eye BB 2020 Depression Analysis. 1 </a:t>
            </a:r>
            <a:r>
              <a:rPr lang="en-GB" sz="2300" dirty="0" err="1">
                <a:latin typeface="Times New Roman" panose="02020603050405020304" pitchFamily="18" charset="0"/>
                <a:cs typeface="Times New Roman" panose="02020603050405020304" pitchFamily="18" charset="0"/>
              </a:rPr>
              <a:t>edn</a:t>
            </a:r>
            <a:r>
              <a:rPr lang="en-GB" sz="2300" dirty="0">
                <a:latin typeface="Times New Roman" panose="02020603050405020304" pitchFamily="18" charset="0"/>
                <a:cs typeface="Times New Roman" panose="02020603050405020304" pitchFamily="18" charset="0"/>
              </a:rPr>
              <a:t>., Kaggle Depression Analysis. </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778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55BCC-0764-E96E-FE96-97A9D227FB4F}"/>
              </a:ext>
            </a:extLst>
          </p:cNvPr>
          <p:cNvSpPr txBox="1"/>
          <p:nvPr/>
        </p:nvSpPr>
        <p:spPr>
          <a:xfrm>
            <a:off x="3446365" y="3494109"/>
            <a:ext cx="6241649" cy="900246"/>
          </a:xfrm>
          <a:prstGeom prst="rect">
            <a:avLst/>
          </a:prstGeom>
          <a:noFill/>
        </p:spPr>
        <p:txBody>
          <a:bodyPr wrap="square" rtlCol="0">
            <a:spAutoFit/>
          </a:bodyPr>
          <a:lstStyle/>
          <a:p>
            <a:r>
              <a:rPr lang="en-GB" sz="525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723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295559" y="819971"/>
            <a:ext cx="4207312" cy="525959"/>
          </a:xfrm>
          <a:prstGeom prst="rect">
            <a:avLst/>
          </a:prstGeom>
          <a:noFill/>
          <a:ln/>
        </p:spPr>
        <p:txBody>
          <a:bodyPr wrap="none" lIns="0" tIns="0" rIns="0" bIns="0" rtlCol="0" anchor="t"/>
          <a:lstStyle/>
          <a:p>
            <a:pPr algn="ctr">
              <a:lnSpc>
                <a:spcPts val="4125"/>
              </a:lnSpc>
            </a:pPr>
            <a:r>
              <a:rPr lang="en-US" sz="3500" b="1" kern="0" spc="-33"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INTRODUCTION</a:t>
            </a:r>
            <a:endParaRPr lang="en-US" sz="35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 1"/>
          <p:cNvSpPr/>
          <p:nvPr/>
        </p:nvSpPr>
        <p:spPr>
          <a:xfrm>
            <a:off x="662486" y="2127051"/>
            <a:ext cx="9647833" cy="2220992"/>
          </a:xfrm>
          <a:prstGeom prst="rect">
            <a:avLst/>
          </a:prstGeom>
          <a:noFill/>
          <a:ln/>
        </p:spPr>
        <p:txBody>
          <a:bodyPr wrap="square" lIns="0" tIns="0" rIns="0" bIns="0" rtlCol="0" anchor="t"/>
          <a:lstStyle/>
          <a:p>
            <a:pPr algn="just"/>
            <a:r>
              <a:rPr lang="en-US" sz="2000" b="1"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rPr>
              <a:t>Background:</a:t>
            </a:r>
          </a:p>
          <a:p>
            <a:pPr algn="just"/>
            <a:endPar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endParaRPr>
          </a:p>
          <a:p>
            <a:pPr marL="257168" indent="-257168" algn="just">
              <a:buFont typeface="Arial" panose="020B0604020202020204" pitchFamily="34" charset="0"/>
              <a:buChar char="•"/>
            </a:pPr>
            <a:r>
              <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rPr>
              <a:t>Depression is one of the leading causes of suicide worldwide. However, a large percentage of cases of depression go undiagnosed and, thus, untreated. Previous studies have found that messages posted by individuals with major depressive disorder on social media platforms can be analyzed to predict if they are suffering, or likely to suffer, from depression. </a:t>
            </a:r>
          </a:p>
          <a:p>
            <a:pPr algn="just"/>
            <a:endPar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endParaRPr>
          </a:p>
          <a:p>
            <a:pPr algn="just"/>
            <a:r>
              <a:rPr lang="en-US" sz="2000" b="1"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rPr>
              <a:t>Purpose of the Project:</a:t>
            </a:r>
          </a:p>
          <a:p>
            <a:pPr algn="just"/>
            <a:endPar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endParaRPr>
          </a:p>
          <a:p>
            <a:pPr marL="257168" indent="-257168" algn="just">
              <a:buFont typeface="Arial" panose="020B0604020202020204" pitchFamily="34" charset="0"/>
              <a:buChar char="•"/>
            </a:pPr>
            <a:r>
              <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rPr>
              <a:t>This study aims to detect depression from textual data posted on social media using machine learning classifiers and advanced feature extraction methods.</a:t>
            </a:r>
          </a:p>
          <a:p>
            <a:pPr algn="just"/>
            <a:endParaRPr lang="en-US" sz="2000" dirty="0">
              <a:solidFill>
                <a:srgbClr val="3D3838"/>
              </a:solidFill>
              <a:effectLst>
                <a:outerShdw blurRad="38100" dist="38100" dir="2700000" algn="tl">
                  <a:srgbClr val="000000">
                    <a:alpha val="43137"/>
                  </a:srgbClr>
                </a:outerShdw>
              </a:effectLst>
              <a:latin typeface="Times New Roman" panose="02020603050405020304" pitchFamily="18" charset="0"/>
              <a:ea typeface="Source Sans Pro" pitchFamily="34" charset="-122"/>
              <a:cs typeface="Times New Roman" panose="02020603050405020304" pitchFamily="18" charset="0"/>
            </a:endParaRPr>
          </a:p>
          <a:p>
            <a:pPr marL="257168" indent="-257168" algn="just">
              <a:buFont typeface="Arial" panose="020B0604020202020204" pitchFamily="34" charset="0"/>
              <a:buChar char="•"/>
            </a:pPr>
            <a:r>
              <a:rPr lang="en-GB"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analysing posts without relying on explicit keywords, the project seeks to identify patterns and signals indicative of depression, providing a tool for early detection and intervention. </a:t>
            </a: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3" name="Text 0">
            <a:extLst>
              <a:ext uri="{FF2B5EF4-FFF2-40B4-BE49-F238E27FC236}">
                <a16:creationId xmlns:a16="http://schemas.microsoft.com/office/drawing/2014/main" id="{A33624C4-080D-E75E-3D74-01267C617DCE}"/>
              </a:ext>
            </a:extLst>
          </p:cNvPr>
          <p:cNvSpPr/>
          <p:nvPr/>
        </p:nvSpPr>
        <p:spPr>
          <a:xfrm>
            <a:off x="3382744" y="438006"/>
            <a:ext cx="4207312" cy="525959"/>
          </a:xfrm>
          <a:prstGeom prst="rect">
            <a:avLst/>
          </a:prstGeom>
          <a:noFill/>
          <a:ln/>
        </p:spPr>
        <p:txBody>
          <a:bodyPr wrap="none" lIns="0" tIns="0" rIns="0" bIns="0" rtlCol="0" anchor="t"/>
          <a:lstStyle/>
          <a:p>
            <a:pPr algn="ctr">
              <a:lnSpc>
                <a:spcPts val="4125"/>
              </a:lnSpc>
            </a:pPr>
            <a:r>
              <a:rPr lang="en-US" sz="3500" b="1" kern="0" spc="-33"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OBJECTIVE AND SCOPE</a:t>
            </a:r>
            <a:endParaRPr lang="en-US" sz="35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EB99478-762E-CDB5-B07B-9D53EFD59960}"/>
              </a:ext>
            </a:extLst>
          </p:cNvPr>
          <p:cNvSpPr txBox="1"/>
          <p:nvPr/>
        </p:nvSpPr>
        <p:spPr>
          <a:xfrm>
            <a:off x="549797" y="978806"/>
            <a:ext cx="10289894" cy="7561044"/>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Char char="•"/>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 depression in social media text using machine learning and feature extraction techniques.</a:t>
            </a: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a:t>
            </a: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N-gram</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TF-IDF (Term Frequency-Inverse Document Frequency)</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vectorization.</a:t>
            </a: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 depressive content without relying on specific keywords (e.g., “depressed”).</a:t>
            </a: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a:t>
            </a: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Multi-Layer Perceptron (MLP)</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(RF)</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Decision Trees (DT)</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Evaluate each algorithm to identify the best-performing model.</a:t>
            </a:r>
          </a:p>
          <a:p>
            <a:pPr marL="342900" marR="0" lvl="0" indent="-342900" algn="l" defTabSz="914400" rtl="0" eaLnBrk="0" fontAlgn="base" latinLnBrk="0" hangingPunct="0">
              <a:spcBef>
                <a:spcPts val="800"/>
              </a:spcBef>
              <a:spcAft>
                <a:spcPct val="0"/>
              </a:spcAft>
              <a:buClrTx/>
              <a:buSzTx/>
              <a:buFont typeface="Arial" panose="020B0604020202020204" pitchFamily="34" charset="0"/>
              <a:buChar char="•"/>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 a web-based interface using </a:t>
            </a: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Flask</a:t>
            </a:r>
            <a:r>
              <a:rPr kumimoji="0" lang="en-GB"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defTabSz="914400" eaLnBrk="0" fontAlgn="base" hangingPunct="0">
              <a:spcBef>
                <a:spcPts val="800"/>
              </a:spcBef>
              <a:spcAft>
                <a:spcPct val="0"/>
              </a:spcAft>
              <a:buFont typeface="Arial" panose="020B0604020202020204" pitchFamily="34" charset="0"/>
              <a:buChar char="•"/>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Allows users to input text and receive feedback on depressive content, with supportive suggestions if applicable. </a:t>
            </a:r>
          </a:p>
          <a:p>
            <a:pPr marL="342900" indent="-342900" defTabSz="914400" eaLnBrk="0" fontAlgn="base" hangingPunct="0">
              <a:spcBef>
                <a:spcPts val="800"/>
              </a:spcBef>
              <a:spcAft>
                <a:spcPct val="0"/>
              </a:spcAft>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an accurate, practical tool for detecting depression in social media text, offering supportive suggestions for user well-being.</a:t>
            </a: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pPr>
            <a:endParaRPr kumimoji="0" lang="en-GB"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pPr>
            <a:endPar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44ED40D-751E-7489-2FA8-22FF164B6AAF}"/>
              </a:ext>
            </a:extLst>
          </p:cNvPr>
          <p:cNvSpPr/>
          <p:nvPr/>
        </p:nvSpPr>
        <p:spPr>
          <a:xfrm>
            <a:off x="3382744" y="519029"/>
            <a:ext cx="4207312" cy="525959"/>
          </a:xfrm>
          <a:prstGeom prst="rect">
            <a:avLst/>
          </a:prstGeom>
          <a:noFill/>
          <a:ln/>
        </p:spPr>
        <p:txBody>
          <a:bodyPr wrap="none" lIns="0" tIns="0" rIns="0" bIns="0" rtlCol="0" anchor="t"/>
          <a:lstStyle/>
          <a:p>
            <a:pPr algn="ctr">
              <a:lnSpc>
                <a:spcPts val="4125"/>
              </a:lnSpc>
            </a:pPr>
            <a:r>
              <a:rPr lang="en-US" sz="3500" b="1" kern="0" spc="-33"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METHODOLOGY</a:t>
            </a:r>
            <a:endParaRPr lang="en-US" sz="35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3">
            <a:extLst>
              <a:ext uri="{FF2B5EF4-FFF2-40B4-BE49-F238E27FC236}">
                <a16:creationId xmlns:a16="http://schemas.microsoft.com/office/drawing/2014/main" id="{1865694A-CCD6-AAF3-68CA-4CA4B3CF0FAF}"/>
              </a:ext>
            </a:extLst>
          </p:cNvPr>
          <p:cNvSpPr>
            <a:spLocks noChangeArrowheads="1"/>
          </p:cNvSpPr>
          <p:nvPr/>
        </p:nvSpPr>
        <p:spPr bwMode="auto">
          <a:xfrm>
            <a:off x="729366" y="2762862"/>
            <a:ext cx="10243434" cy="417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indent="0"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altLang="en-US" sz="2400" b="1" dirty="0">
                <a:ln>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Data Collection and Preprocessing</a:t>
            </a:r>
            <a:r>
              <a:rPr lang="en-US"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a:t>
            </a:r>
          </a:p>
          <a:p>
            <a:pPr marR="0" lvl="0" indent="0" defTabSz="914400" rtl="0" eaLnBrk="0" fontAlgn="base" latinLnBrk="0" hangingPunct="0">
              <a:lnSpc>
                <a:spcPct val="100000"/>
              </a:lnSpc>
              <a:spcBef>
                <a:spcPct val="0"/>
              </a:spcBef>
              <a:spcAft>
                <a:spcPct val="0"/>
              </a:spcAft>
              <a:buClrTx/>
              <a:buSzTx/>
            </a:pPr>
            <a:endPar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a:t>
            </a:r>
            <a:r>
              <a:rPr lang="en-US"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Analysis Dataset by BB Eye</a:t>
            </a:r>
            <a:r>
              <a:rPr kumimoji="0" lang="en-US"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from Kaggle.</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has </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10314 records and is structured into three columns: the text of the post or comment, a unique identifier (id), and a class label.</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Checked for missing values, duplicate values and dropped irrelevant features.</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missing values, duplicate values.</a:t>
            </a:r>
          </a:p>
          <a:p>
            <a:pPr marL="342900" marR="0" lvl="0" indent="-342900" defTabSz="914400" rtl="0" eaLnBrk="0" fontAlgn="base" latinLnBrk="0" hangingPunct="0">
              <a:lnSpc>
                <a:spcPct val="190000"/>
              </a:lnSpc>
              <a:spcBef>
                <a:spcPct val="0"/>
              </a:spcBef>
              <a:spcAft>
                <a:spcPct val="0"/>
              </a:spcAft>
              <a:buClrTx/>
              <a:buSzTx/>
              <a:buFont typeface="Arial" panose="020B0604020202020204" pitchFamily="34" charset="0"/>
              <a:buChar char="•"/>
            </a:pPr>
            <a:endPar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90000"/>
              </a:lnSpc>
              <a:spcBef>
                <a:spcPct val="0"/>
              </a:spcBef>
              <a:spcAft>
                <a:spcPct val="0"/>
              </a:spcAft>
              <a:buClrTx/>
              <a:buSzTx/>
              <a:buFont typeface="Arial" panose="020B0604020202020204" pitchFamily="34" charset="0"/>
              <a:buChar char="•"/>
            </a:pPr>
            <a:endPar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35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BF9BD-76F1-33DE-529C-9FB7535CE71B}"/>
              </a:ext>
            </a:extLst>
          </p:cNvPr>
          <p:cNvSpPr txBox="1"/>
          <p:nvPr/>
        </p:nvSpPr>
        <p:spPr>
          <a:xfrm>
            <a:off x="405114" y="393781"/>
            <a:ext cx="10428790" cy="7442037"/>
          </a:xfrm>
          <a:prstGeom prst="rect">
            <a:avLst/>
          </a:prstGeom>
          <a:noFill/>
        </p:spPr>
        <p:txBody>
          <a:bodyPr wrap="square">
            <a:spAutoFit/>
          </a:bodyPr>
          <a:lstStyle/>
          <a:p>
            <a:pPr marR="0" lvl="0" algn="l" defTabSz="914400" rtl="0" eaLnBrk="0" fontAlgn="base" latinLnBrk="0" hangingPunct="0">
              <a:lnSpc>
                <a:spcPct val="190000"/>
              </a:lnSpc>
              <a:spcBef>
                <a:spcPct val="0"/>
              </a:spcBef>
              <a:spcAft>
                <a:spcPct val="0"/>
              </a:spcAft>
              <a:buClrTx/>
              <a:buSzTx/>
            </a:pPr>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Preprocessing:</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Removing Extra Spaces, Mentions, and Hyperlinks: Regular expressions eliminate unnecessary spaces, mentions (e.g., '@user'), and hyperlinks.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Removing Punctuation, Numbers, and Capitalization: Punctuation and numbers are removed, and text is converted to lowercase to ensure consistency.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Tokenization: The cleaned messages are split into individual words.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Stemming: Words are reduced to their root forms using the Porter stemming algorithm.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Stopword</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Removal: Common </a:t>
            </a:r>
            <a:r>
              <a:rPr kumimoji="0" lang="en-US" altLang="en-US" sz="240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stopwords</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Twitter-specific terms are filtered out.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Update: The processed messages are added as a new column in the dataset for further analysis.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NLTK handles </a:t>
            </a:r>
            <a:r>
              <a:rPr kumimoji="0" lang="en-US" altLang="en-US" sz="240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stopwords</a:t>
            </a:r>
            <a:r>
              <a:rPr kumimoji="0" lang="en-US" altLang="en-US" sz="240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stemming, while the ‘re’ library manages string manipulation</a:t>
            </a:r>
          </a:p>
        </p:txBody>
      </p:sp>
    </p:spTree>
    <p:extLst>
      <p:ext uri="{BB962C8B-B14F-4D97-AF65-F5344CB8AC3E}">
        <p14:creationId xmlns:p14="http://schemas.microsoft.com/office/powerpoint/2010/main" val="25090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CDF537-0C3D-0974-B63E-E8FC29257A71}"/>
              </a:ext>
            </a:extLst>
          </p:cNvPr>
          <p:cNvSpPr txBox="1"/>
          <p:nvPr/>
        </p:nvSpPr>
        <p:spPr>
          <a:xfrm>
            <a:off x="405114" y="393781"/>
            <a:ext cx="10428790" cy="1392497"/>
          </a:xfrm>
          <a:prstGeom prst="rect">
            <a:avLst/>
          </a:prstGeom>
          <a:noFill/>
        </p:spPr>
        <p:txBody>
          <a:bodyPr wrap="square">
            <a:spAutoFit/>
          </a:bodyPr>
          <a:lstStyle/>
          <a:p>
            <a:pPr marL="342900" marR="0" lvl="0" indent="-342900" algn="l" defTabSz="914400" rtl="0" eaLnBrk="0" fontAlgn="base" latinLnBrk="0" hangingPunct="0">
              <a:lnSpc>
                <a:spcPct val="19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 Extraction:</a:t>
            </a:r>
            <a:endParaRPr lang="en-US"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90000"/>
              </a:lnSpc>
              <a:spcBef>
                <a:spcPct val="0"/>
              </a:spcBef>
              <a:spcAft>
                <a:spcPct val="0"/>
              </a:spcAft>
              <a:buClrTx/>
              <a:buSzTx/>
            </a:pPr>
            <a:endPar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2AEE90-89A3-0483-0EA5-246BCB25CF32}"/>
              </a:ext>
            </a:extLst>
          </p:cNvPr>
          <p:cNvSpPr txBox="1"/>
          <p:nvPr/>
        </p:nvSpPr>
        <p:spPr>
          <a:xfrm>
            <a:off x="405114" y="1299074"/>
            <a:ext cx="9433367" cy="6001643"/>
          </a:xfrm>
          <a:prstGeom prst="rect">
            <a:avLst/>
          </a:prstGeom>
          <a:noFill/>
        </p:spPr>
        <p:txBody>
          <a:bodyPr wrap="square">
            <a:spAutoFit/>
          </a:bodyPr>
          <a:lstStyle/>
          <a:p>
            <a:pPr marL="342900" indent="-342900">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TF-IDF (Term Frequency-Inverse Document Frequency) vectorization technique is employed to convert a collection of text documents into a numerical representation that is suitable for machine learning tasks. </a:t>
            </a:r>
          </a:p>
          <a:p>
            <a:endPar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code utilizes the </a:t>
            </a: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TfidfVectorizer</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class from scikit-learn to perform TF-IDF feature extraction on a dataset of processed messages. </a:t>
            </a:r>
          </a:p>
          <a:p>
            <a:endPar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Configuration parameters used: </a:t>
            </a:r>
          </a:p>
          <a:p>
            <a:pPr marL="800100" lvl="1" indent="-342900">
              <a:buFont typeface="Courier New" panose="02070309020205020404" pitchFamily="49" charset="0"/>
              <a:buChar char="o"/>
            </a:pP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ngram_range</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 2): To capture both single words and two-word combinations. </a:t>
            </a:r>
          </a:p>
          <a:p>
            <a:pPr marL="800100" lvl="1" indent="-342900">
              <a:buFont typeface="Courier New" panose="02070309020205020404" pitchFamily="49" charset="0"/>
              <a:buChar char="o"/>
            </a:pP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max_df</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0.75: To filter out words appearing in more than 75% of the documents. </a:t>
            </a: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min_df</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5: To exclude terms that appear in fewer than 5 documents. </a:t>
            </a:r>
          </a:p>
          <a:p>
            <a:pPr marL="800100" lvl="1" indent="-342900">
              <a:buFont typeface="Courier New" panose="02070309020205020404" pitchFamily="49" charset="0"/>
              <a:buChar char="o"/>
            </a:pP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max_features</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10,000: To limit the vocabulary size. The resultant TF-IDF matrix was converted into a Pandas </a:t>
            </a:r>
            <a:r>
              <a:rPr lang="en-GB" sz="2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DataFrame</a:t>
            </a:r>
            <a:r>
              <a:rPr lang="en-GB"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easy inspection and analysis.</a:t>
            </a:r>
          </a:p>
        </p:txBody>
      </p:sp>
    </p:spTree>
    <p:extLst>
      <p:ext uri="{BB962C8B-B14F-4D97-AF65-F5344CB8AC3E}">
        <p14:creationId xmlns:p14="http://schemas.microsoft.com/office/powerpoint/2010/main" val="221612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A4A32B-F957-52B5-C002-417A97E8F45F}"/>
              </a:ext>
            </a:extLst>
          </p:cNvPr>
          <p:cNvSpPr txBox="1"/>
          <p:nvPr/>
        </p:nvSpPr>
        <p:spPr>
          <a:xfrm>
            <a:off x="706055" y="1032936"/>
            <a:ext cx="9329196" cy="292387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lang="en-US" altLang="en-US" sz="2400" b="1" dirty="0">
                <a:ln>
                  <a:noFill/>
                </a:ln>
                <a:effectLst/>
                <a:latin typeface="Times New Roman" panose="02020603050405020304" charset="0"/>
                <a:cs typeface="Times New Roman" panose="02020603050405020304" charset="0"/>
                <a:sym typeface="+mn-ea"/>
              </a:rPr>
              <a:t>Model Selection and Evaluation:</a:t>
            </a:r>
            <a:endPar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R="0" lvl="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lang="en-US" altLang="en-US" sz="2400" dirty="0">
                <a:ln>
                  <a:noFill/>
                </a:ln>
                <a:effectLst/>
                <a:latin typeface="Times New Roman" panose="02020603050405020304" charset="0"/>
                <a:cs typeface="Times New Roman" panose="02020603050405020304" charset="0"/>
                <a:sym typeface="+mn-ea"/>
              </a:rPr>
              <a:t> Build and evaluate </a:t>
            </a:r>
            <a:r>
              <a:rPr lang="en-US" altLang="en-US" sz="2400" dirty="0">
                <a:latin typeface="Times New Roman" panose="02020603050405020304" charset="0"/>
                <a:cs typeface="Times New Roman" panose="02020603050405020304" charset="0"/>
                <a:sym typeface="+mn-ea"/>
              </a:rPr>
              <a:t>MLP</a:t>
            </a:r>
            <a:r>
              <a:rPr lang="en-US" altLang="en-US" sz="2400" dirty="0">
                <a:ln>
                  <a:noFill/>
                </a:ln>
                <a:effectLst/>
                <a:latin typeface="Times New Roman" panose="02020603050405020304" charset="0"/>
                <a:cs typeface="Times New Roman" panose="02020603050405020304" charset="0"/>
                <a:sym typeface="+mn-ea"/>
              </a:rPr>
              <a:t>, Decision Tree , and Random Forest  models using metrics like accuracy, precision, recall, and F1 score.</a:t>
            </a:r>
          </a:p>
          <a:p>
            <a:pPr marL="457200" lvl="1" indent="0" defTabSz="914400"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altLang="en-US" sz="2400" b="1" dirty="0">
                <a:ln>
                  <a:noFill/>
                </a:ln>
                <a:effectLst/>
                <a:latin typeface="Times New Roman" panose="02020603050405020304" charset="0"/>
                <a:cs typeface="Times New Roman" panose="02020603050405020304" charset="0"/>
                <a:sym typeface="+mn-ea"/>
              </a:rPr>
              <a:t> Deployment</a:t>
            </a:r>
            <a:r>
              <a:rPr lang="en-US" altLang="en-US" b="1" dirty="0">
                <a:ln>
                  <a:noFill/>
                </a:ln>
                <a:effectLst/>
                <a:latin typeface="Arial" panose="020B0604020202020204" pitchFamily="34" charset="0"/>
                <a:sym typeface="+mn-ea"/>
              </a:rPr>
              <a:t>:</a:t>
            </a:r>
            <a:r>
              <a:rPr lang="en-US" altLang="en-US" dirty="0">
                <a:ln>
                  <a:noFill/>
                </a:ln>
                <a:effectLst/>
                <a:latin typeface="Arial" panose="020B0604020202020204" pitchFamily="34" charset="0"/>
                <a:sym typeface="+mn-ea"/>
              </a:rPr>
              <a:t> </a:t>
            </a:r>
          </a:p>
          <a:p>
            <a:pPr defTabSz="914400" eaLnBrk="0" fontAlgn="base" hangingPunct="0">
              <a:spcBef>
                <a:spcPct val="0"/>
              </a:spcBef>
              <a:spcAft>
                <a:spcPct val="0"/>
              </a:spcAft>
              <a:buClrTx/>
              <a:buSzTx/>
            </a:pPr>
            <a:endParaRPr lang="en-US" altLang="en-US" sz="2400" dirty="0">
              <a:latin typeface="Times New Roman" panose="02020603050405020304" charset="0"/>
              <a:cs typeface="Times New Roman" panose="02020603050405020304" charset="0"/>
              <a:sym typeface="+mn-ea"/>
            </a:endParaRPr>
          </a:p>
          <a:p>
            <a:pPr defTabSz="914400" eaLnBrk="0" fontAlgn="base" hangingPunct="0">
              <a:spcBef>
                <a:spcPct val="0"/>
              </a:spcBef>
              <a:spcAft>
                <a:spcPct val="0"/>
              </a:spcAft>
              <a:buClrTx/>
              <a:buSzTx/>
            </a:pPr>
            <a:r>
              <a:rPr lang="en-US" altLang="en-US" sz="2400" dirty="0">
                <a:latin typeface="Times New Roman" panose="02020603050405020304" charset="0"/>
                <a:cs typeface="Times New Roman" panose="02020603050405020304" charset="0"/>
                <a:sym typeface="+mn-ea"/>
              </a:rPr>
              <a:t>        </a:t>
            </a:r>
            <a:r>
              <a:rPr lang="en-US" altLang="en-US" sz="2400" dirty="0">
                <a:ln>
                  <a:noFill/>
                </a:ln>
                <a:effectLst/>
                <a:latin typeface="Times New Roman" panose="02020603050405020304" charset="0"/>
                <a:cs typeface="Times New Roman" panose="02020603050405020304" charset="0"/>
                <a:sym typeface="+mn-ea"/>
              </a:rPr>
              <a:t>Best model selected and deployed through a web interface.</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16430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00237A1-7930-63FD-D041-6C75177C41C1}"/>
              </a:ext>
            </a:extLst>
          </p:cNvPr>
          <p:cNvSpPr/>
          <p:nvPr/>
        </p:nvSpPr>
        <p:spPr>
          <a:xfrm>
            <a:off x="3382744" y="519029"/>
            <a:ext cx="4207312" cy="525959"/>
          </a:xfrm>
          <a:prstGeom prst="rect">
            <a:avLst/>
          </a:prstGeom>
          <a:noFill/>
          <a:ln/>
        </p:spPr>
        <p:txBody>
          <a:bodyPr wrap="none" lIns="0" tIns="0" rIns="0" bIns="0" rtlCol="0" anchor="t"/>
          <a:lstStyle/>
          <a:p>
            <a:pPr algn="ctr">
              <a:lnSpc>
                <a:spcPts val="4125"/>
              </a:lnSpc>
            </a:pPr>
            <a:r>
              <a:rPr lang="en-US" sz="3500" b="1" kern="0" spc="-33"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RESULTS AND DISCUSSIONS</a:t>
            </a:r>
            <a:endParaRPr lang="en-US" sz="3500" dirty="0">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38A60E76-54FE-58EA-7ED5-F50C7BE66464}"/>
              </a:ext>
            </a:extLst>
          </p:cNvPr>
          <p:cNvGraphicFramePr>
            <a:graphicFrameLocks noGrp="1"/>
          </p:cNvGraphicFramePr>
          <p:nvPr>
            <p:extLst>
              <p:ext uri="{D42A27DB-BD31-4B8C-83A1-F6EECF244321}">
                <p14:modId xmlns:p14="http://schemas.microsoft.com/office/powerpoint/2010/main" val="875772291"/>
              </p:ext>
            </p:extLst>
          </p:nvPr>
        </p:nvGraphicFramePr>
        <p:xfrm>
          <a:off x="841085" y="1792073"/>
          <a:ext cx="9101568" cy="3034571"/>
        </p:xfrm>
        <a:graphic>
          <a:graphicData uri="http://schemas.openxmlformats.org/drawingml/2006/table">
            <a:tbl>
              <a:tblPr firstRow="1" firstCol="1" bandRow="1">
                <a:tableStyleId>{BC89EF96-8CEA-46FF-86C4-4CE0E7609802}</a:tableStyleId>
              </a:tblPr>
              <a:tblGrid>
                <a:gridCol w="3327999">
                  <a:extLst>
                    <a:ext uri="{9D8B030D-6E8A-4147-A177-3AD203B41FA5}">
                      <a16:colId xmlns:a16="http://schemas.microsoft.com/office/drawing/2014/main" val="2363661405"/>
                    </a:ext>
                  </a:extLst>
                </a:gridCol>
                <a:gridCol w="1678515">
                  <a:extLst>
                    <a:ext uri="{9D8B030D-6E8A-4147-A177-3AD203B41FA5}">
                      <a16:colId xmlns:a16="http://schemas.microsoft.com/office/drawing/2014/main" val="3937366239"/>
                    </a:ext>
                  </a:extLst>
                </a:gridCol>
                <a:gridCol w="1557414">
                  <a:extLst>
                    <a:ext uri="{9D8B030D-6E8A-4147-A177-3AD203B41FA5}">
                      <a16:colId xmlns:a16="http://schemas.microsoft.com/office/drawing/2014/main" val="1232805656"/>
                    </a:ext>
                  </a:extLst>
                </a:gridCol>
                <a:gridCol w="1470031">
                  <a:extLst>
                    <a:ext uri="{9D8B030D-6E8A-4147-A177-3AD203B41FA5}">
                      <a16:colId xmlns:a16="http://schemas.microsoft.com/office/drawing/2014/main" val="361750007"/>
                    </a:ext>
                  </a:extLst>
                </a:gridCol>
                <a:gridCol w="1067609">
                  <a:extLst>
                    <a:ext uri="{9D8B030D-6E8A-4147-A177-3AD203B41FA5}">
                      <a16:colId xmlns:a16="http://schemas.microsoft.com/office/drawing/2014/main" val="280485762"/>
                    </a:ext>
                  </a:extLst>
                </a:gridCol>
              </a:tblGrid>
              <a:tr h="829198">
                <a:tc>
                  <a:txBody>
                    <a:bodyPr/>
                    <a:lstStyle/>
                    <a:p>
                      <a:pPr marL="149225" algn="l">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Precision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Recall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F1-score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extLst>
                  <a:ext uri="{0D108BD9-81ED-4DB2-BD59-A6C34878D82A}">
                    <a16:rowId xmlns:a16="http://schemas.microsoft.com/office/drawing/2014/main" val="605940034"/>
                  </a:ext>
                </a:extLst>
              </a:tr>
              <a:tr h="829198">
                <a:tc>
                  <a:txBody>
                    <a:bodyPr/>
                    <a:lstStyle/>
                    <a:p>
                      <a:pPr marL="149225" algn="l">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Random Forest Classifier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91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extLst>
                  <a:ext uri="{0D108BD9-81ED-4DB2-BD59-A6C34878D82A}">
                    <a16:rowId xmlns:a16="http://schemas.microsoft.com/office/drawing/2014/main" val="153899442"/>
                  </a:ext>
                </a:extLst>
              </a:tr>
              <a:tr h="546977">
                <a:tc>
                  <a:txBody>
                    <a:bodyPr/>
                    <a:lstStyle/>
                    <a:p>
                      <a:pPr marL="149225" algn="l">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Decision Tree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extLst>
                  <a:ext uri="{0D108BD9-81ED-4DB2-BD59-A6C34878D82A}">
                    <a16:rowId xmlns:a16="http://schemas.microsoft.com/office/drawing/2014/main" val="1654647133"/>
                  </a:ext>
                </a:extLst>
              </a:tr>
              <a:tr h="829198">
                <a:tc>
                  <a:txBody>
                    <a:bodyPr/>
                    <a:lstStyle/>
                    <a:p>
                      <a:pPr marL="149225" algn="l">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Multilayer Perceptron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88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88 </a:t>
                      </a:r>
                      <a:endParaRPr lang="en-GB" sz="2500" kern="10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tc>
                  <a:txBody>
                    <a:bodyPr/>
                    <a:lstStyle/>
                    <a:p>
                      <a:pPr algn="ctr">
                        <a:lnSpc>
                          <a:spcPct val="107000"/>
                        </a:lnSpc>
                        <a:spcAft>
                          <a:spcPts val="800"/>
                        </a:spcAft>
                      </a:pPr>
                      <a:r>
                        <a:rPr lang="en-IN" sz="2500" kern="1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87 </a:t>
                      </a:r>
                      <a:endParaRPr lang="en-GB" sz="25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3025" marT="39370" marB="0"/>
                </a:tc>
                <a:extLst>
                  <a:ext uri="{0D108BD9-81ED-4DB2-BD59-A6C34878D82A}">
                    <a16:rowId xmlns:a16="http://schemas.microsoft.com/office/drawing/2014/main" val="2362604952"/>
                  </a:ext>
                </a:extLst>
              </a:tr>
            </a:tbl>
          </a:graphicData>
        </a:graphic>
      </p:graphicFrame>
      <p:sp>
        <p:nvSpPr>
          <p:cNvPr id="5" name="TextBox 4">
            <a:extLst>
              <a:ext uri="{FF2B5EF4-FFF2-40B4-BE49-F238E27FC236}">
                <a16:creationId xmlns:a16="http://schemas.microsoft.com/office/drawing/2014/main" id="{116D8F71-05BD-797F-C0E8-03777615E350}"/>
              </a:ext>
            </a:extLst>
          </p:cNvPr>
          <p:cNvSpPr txBox="1"/>
          <p:nvPr/>
        </p:nvSpPr>
        <p:spPr>
          <a:xfrm>
            <a:off x="1145894" y="5573729"/>
            <a:ext cx="8461094"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Random Forest </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provided the highest accuracy, indicating strong predictive capabilities when compared to DT and MLP.</a:t>
            </a:r>
          </a:p>
        </p:txBody>
      </p:sp>
    </p:spTree>
    <p:extLst>
      <p:ext uri="{BB962C8B-B14F-4D97-AF65-F5344CB8AC3E}">
        <p14:creationId xmlns:p14="http://schemas.microsoft.com/office/powerpoint/2010/main" val="269287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8F9F2F-1D82-D17E-37AE-35E0E88942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889" y="787312"/>
            <a:ext cx="4468531" cy="3713267"/>
          </a:xfrm>
          <a:prstGeom prst="rect">
            <a:avLst/>
          </a:prstGeom>
          <a:noFill/>
          <a:ln>
            <a:noFill/>
          </a:ln>
        </p:spPr>
      </p:pic>
      <p:sp>
        <p:nvSpPr>
          <p:cNvPr id="10" name="TextBox 9">
            <a:extLst>
              <a:ext uri="{FF2B5EF4-FFF2-40B4-BE49-F238E27FC236}">
                <a16:creationId xmlns:a16="http://schemas.microsoft.com/office/drawing/2014/main" id="{BE67D337-E14A-A33C-6573-2BE94442D377}"/>
              </a:ext>
            </a:extLst>
          </p:cNvPr>
          <p:cNvSpPr txBox="1"/>
          <p:nvPr/>
        </p:nvSpPr>
        <p:spPr>
          <a:xfrm>
            <a:off x="2400673" y="4891036"/>
            <a:ext cx="1388962" cy="400110"/>
          </a:xfrm>
          <a:prstGeom prst="rect">
            <a:avLst/>
          </a:prstGeom>
          <a:noFill/>
        </p:spPr>
        <p:txBody>
          <a:bodyPr wrap="square" rtlCol="0">
            <a:spAutoFit/>
          </a:bodyPr>
          <a:lstStyle/>
          <a:p>
            <a:pPr algn="ctr"/>
            <a:r>
              <a:rPr lang="en-GB"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RF</a:t>
            </a:r>
          </a:p>
        </p:txBody>
      </p:sp>
      <p:pic>
        <p:nvPicPr>
          <p:cNvPr id="11" name="Picture 10">
            <a:extLst>
              <a:ext uri="{FF2B5EF4-FFF2-40B4-BE49-F238E27FC236}">
                <a16:creationId xmlns:a16="http://schemas.microsoft.com/office/drawing/2014/main" id="{4EAB70ED-AA38-898F-56D8-96733AB4914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7623" y="3277268"/>
            <a:ext cx="4369512" cy="3627646"/>
          </a:xfrm>
          <a:prstGeom prst="rect">
            <a:avLst/>
          </a:prstGeom>
          <a:noFill/>
          <a:ln>
            <a:noFill/>
          </a:ln>
        </p:spPr>
      </p:pic>
      <p:sp>
        <p:nvSpPr>
          <p:cNvPr id="12" name="TextBox 11">
            <a:extLst>
              <a:ext uri="{FF2B5EF4-FFF2-40B4-BE49-F238E27FC236}">
                <a16:creationId xmlns:a16="http://schemas.microsoft.com/office/drawing/2014/main" id="{C82654AB-F44E-D18E-752A-6619C9745257}"/>
              </a:ext>
            </a:extLst>
          </p:cNvPr>
          <p:cNvSpPr txBox="1"/>
          <p:nvPr/>
        </p:nvSpPr>
        <p:spPr>
          <a:xfrm>
            <a:off x="7662440" y="7076306"/>
            <a:ext cx="1666755" cy="400110"/>
          </a:xfrm>
          <a:prstGeom prst="rect">
            <a:avLst/>
          </a:prstGeom>
          <a:noFill/>
        </p:spPr>
        <p:txBody>
          <a:bodyPr wrap="square" rtlCol="0">
            <a:spAutoFit/>
          </a:bodyPr>
          <a:lstStyle/>
          <a:p>
            <a:pPr algn="ctr"/>
            <a:r>
              <a:rPr lang="en-GB"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DT</a:t>
            </a:r>
          </a:p>
        </p:txBody>
      </p:sp>
    </p:spTree>
    <p:extLst>
      <p:ext uri="{BB962C8B-B14F-4D97-AF65-F5344CB8AC3E}">
        <p14:creationId xmlns:p14="http://schemas.microsoft.com/office/powerpoint/2010/main" val="3557424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359</TotalTime>
  <Words>1032</Words>
  <Application>Microsoft Office PowerPoint</Application>
  <PresentationFormat>Custom</PresentationFormat>
  <Paragraphs>113</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Wingdings</vt:lpstr>
      <vt:lpstr>Courier New</vt:lpstr>
      <vt:lpstr>Arial</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Malavika P</cp:lastModifiedBy>
  <cp:revision>46</cp:revision>
  <dcterms:created xsi:type="dcterms:W3CDTF">2024-10-29T18:05:13Z</dcterms:created>
  <dcterms:modified xsi:type="dcterms:W3CDTF">2024-11-01T19:17:24Z</dcterms:modified>
</cp:coreProperties>
</file>