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6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42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2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9F94-6CCC-4277-BC63-ED2C4BC6453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3D26-E1D8-48AC-94B4-EB033B38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9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01" y="136478"/>
            <a:ext cx="113276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Garamond" panose="02020404030301010803" pitchFamily="18" charset="0"/>
              </a:rPr>
              <a:t>REGULAR EXPRESSION | REGEXES | REGEX PATTERNS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Highly specialized pattern matching embedded inside 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import re</a:t>
            </a:r>
            <a:r>
              <a:rPr lang="en-GB" sz="2800" b="1" dirty="0" smtClean="0">
                <a:latin typeface="Garamond" panose="02020404030301010803" pitchFamily="18" charset="0"/>
              </a:rPr>
              <a:t>		# import re module to work with regex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Raises </a:t>
            </a:r>
            <a:r>
              <a:rPr lang="en-GB" sz="28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re.error</a:t>
            </a:r>
            <a:r>
              <a:rPr lang="en-GB" sz="2800" b="1" dirty="0" smtClean="0">
                <a:latin typeface="Garamond" panose="02020404030301010803" pitchFamily="18" charset="0"/>
              </a:rPr>
              <a:t>; if error occurs in regular expression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Raw strings are represented as </a:t>
            </a:r>
            <a:r>
              <a:rPr lang="en-GB" sz="28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r’&lt;expression&gt;’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match() function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	match (&lt;pattern&gt;, &lt;string&gt;, &lt;flags&gt;=0)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Garamond" panose="02020404030301010803" pitchFamily="18" charset="0"/>
              </a:rPr>
              <a:t>	</a:t>
            </a:r>
            <a:r>
              <a:rPr lang="en-GB" sz="2800" b="1" dirty="0" smtClean="0">
                <a:latin typeface="Garamond" panose="02020404030301010803" pitchFamily="18" charset="0"/>
              </a:rPr>
              <a:t># returns </a:t>
            </a:r>
            <a:r>
              <a:rPr lang="en-GB" sz="28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MATCH OBJECT </a:t>
            </a:r>
            <a:r>
              <a:rPr lang="en-GB" sz="2800" b="1" dirty="0" smtClean="0">
                <a:latin typeface="Garamond" panose="02020404030301010803" pitchFamily="18" charset="0"/>
              </a:rPr>
              <a:t>on success else None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368"/>
            <a:ext cx="10515600" cy="551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>
                <a:latin typeface="Garamond" panose="02020404030301010803" pitchFamily="18" charset="0"/>
              </a:rPr>
              <a:t>f</a:t>
            </a:r>
            <a:r>
              <a:rPr lang="en-GB" b="1" dirty="0" err="1" smtClean="0">
                <a:latin typeface="Garamond" panose="02020404030301010803" pitchFamily="18" charset="0"/>
              </a:rPr>
              <a:t>indall</a:t>
            </a:r>
            <a:r>
              <a:rPr lang="en-GB" b="1" dirty="0" smtClean="0">
                <a:latin typeface="Garamond" panose="02020404030301010803" pitchFamily="18" charset="0"/>
              </a:rPr>
              <a:t>()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Syntax: 	</a:t>
            </a:r>
            <a:r>
              <a:rPr lang="en-GB" b="1" dirty="0" err="1" smtClean="0">
                <a:latin typeface="Garamond" panose="02020404030301010803" pitchFamily="18" charset="0"/>
              </a:rPr>
              <a:t>findall</a:t>
            </a:r>
            <a:r>
              <a:rPr lang="en-GB" b="1" dirty="0" smtClean="0">
                <a:latin typeface="Garamond" panose="02020404030301010803" pitchFamily="18" charset="0"/>
              </a:rPr>
              <a:t>( pattern, string, flag)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latin typeface="Garamond" panose="02020404030301010803" pitchFamily="18" charset="0"/>
              </a:rPr>
              <a:t>	# returns match objects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Example:</a:t>
            </a:r>
          </a:p>
          <a:p>
            <a:pPr marL="514350" indent="-514350">
              <a:buAutoNum type="arabicParenBoth"/>
            </a:pPr>
            <a:r>
              <a:rPr lang="en-GB" b="1" dirty="0" smtClean="0">
                <a:latin typeface="Garamond" panose="02020404030301010803" pitchFamily="18" charset="0"/>
              </a:rPr>
              <a:t>a = ‘toy 123 rabbit carrot 606 van 1’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print(</a:t>
            </a:r>
            <a:r>
              <a:rPr lang="en-GB" b="1" dirty="0" err="1" smtClean="0">
                <a:latin typeface="Garamond" panose="02020404030301010803" pitchFamily="18" charset="0"/>
              </a:rPr>
              <a:t>re.findall</a:t>
            </a:r>
            <a:r>
              <a:rPr lang="en-GB" b="1" dirty="0" smtClean="0">
                <a:latin typeface="Garamond" panose="02020404030301010803" pitchFamily="18" charset="0"/>
              </a:rPr>
              <a:t>(‘\d+’, a))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(2) print(</a:t>
            </a:r>
            <a:r>
              <a:rPr lang="en-GB" b="1" dirty="0" err="1" smtClean="0">
                <a:latin typeface="Garamond" panose="02020404030301010803" pitchFamily="18" charset="0"/>
              </a:rPr>
              <a:t>re.findall</a:t>
            </a:r>
            <a:r>
              <a:rPr lang="en-GB" b="1" dirty="0" smtClean="0">
                <a:latin typeface="Garamond" panose="02020404030301010803" pitchFamily="18" charset="0"/>
              </a:rPr>
              <a:t>(‘car’, ‘Carry the Bacardi to the car’,</a:t>
            </a:r>
            <a:r>
              <a:rPr lang="en-GB" b="1" dirty="0" err="1" smtClean="0">
                <a:latin typeface="Garamond" panose="02020404030301010803" pitchFamily="18" charset="0"/>
              </a:rPr>
              <a:t>re.I</a:t>
            </a:r>
            <a:r>
              <a:rPr lang="en-GB" b="1" dirty="0" smtClean="0">
                <a:latin typeface="Garamond" panose="02020404030301010803" pitchFamily="18" charset="0"/>
              </a:rPr>
              <a:t>))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					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36313" y="4269604"/>
            <a:ext cx="2706624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[‘123’, ’606’, ’1’]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6313" y="5223283"/>
            <a:ext cx="2706624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[‘Car’, ‘car’, ‘car’]</a:t>
            </a:r>
          </a:p>
        </p:txBody>
      </p:sp>
    </p:spTree>
    <p:extLst>
      <p:ext uri="{BB962C8B-B14F-4D97-AF65-F5344CB8AC3E}">
        <p14:creationId xmlns:p14="http://schemas.microsoft.com/office/powerpoint/2010/main" val="33975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sub()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Example: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514350" indent="-514350">
              <a:buAutoNum type="arabicParenBoth"/>
            </a:pPr>
            <a:r>
              <a:rPr lang="en-GB" b="1" dirty="0" smtClean="0">
                <a:latin typeface="Garamond" panose="02020404030301010803" pitchFamily="18" charset="0"/>
              </a:rPr>
              <a:t>Today = ‘07/11/2020’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print(</a:t>
            </a:r>
            <a:r>
              <a:rPr lang="en-GB" b="1" dirty="0" err="1" smtClean="0">
                <a:latin typeface="Garamond" panose="02020404030301010803" pitchFamily="18" charset="0"/>
              </a:rPr>
              <a:t>re.sub</a:t>
            </a:r>
            <a:r>
              <a:rPr lang="en-GB" b="1" dirty="0" smtClean="0">
                <a:latin typeface="Garamond" panose="02020404030301010803" pitchFamily="18" charset="0"/>
              </a:rPr>
              <a:t>(r’\D’, ‘-’,Today))		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(2) print( </a:t>
            </a:r>
            <a:r>
              <a:rPr lang="en-GB" b="1" dirty="0" err="1" smtClean="0">
                <a:latin typeface="Garamond" panose="02020404030301010803" pitchFamily="18" charset="0"/>
              </a:rPr>
              <a:t>re.sub</a:t>
            </a:r>
            <a:r>
              <a:rPr lang="en-GB" b="1" dirty="0" smtClean="0">
                <a:latin typeface="Garamond" panose="02020404030301010803" pitchFamily="18" charset="0"/>
              </a:rPr>
              <a:t>(‘x’, ‘</a:t>
            </a:r>
            <a:r>
              <a:rPr lang="en-GB" b="1" dirty="0" err="1" smtClean="0">
                <a:latin typeface="Garamond" panose="02020404030301010803" pitchFamily="18" charset="0"/>
              </a:rPr>
              <a:t>Mr.</a:t>
            </a:r>
            <a:r>
              <a:rPr lang="en-GB" b="1" dirty="0" smtClean="0">
                <a:latin typeface="Garamond" panose="02020404030301010803" pitchFamily="18" charset="0"/>
              </a:rPr>
              <a:t> Jack’, ‘Dear x, Welcome x … Nice x’)) 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		</a:t>
            </a:r>
            <a:endParaRPr lang="en-GB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(3) </a:t>
            </a:r>
            <a:r>
              <a:rPr lang="en-GB" b="1" dirty="0">
                <a:latin typeface="Garamond" panose="02020404030301010803" pitchFamily="18" charset="0"/>
              </a:rPr>
              <a:t>print( </a:t>
            </a:r>
            <a:r>
              <a:rPr lang="en-GB" b="1" dirty="0" err="1" smtClean="0">
                <a:latin typeface="Garamond" panose="02020404030301010803" pitchFamily="18" charset="0"/>
              </a:rPr>
              <a:t>re.subn</a:t>
            </a:r>
            <a:r>
              <a:rPr lang="en-GB" b="1" dirty="0" smtClean="0">
                <a:latin typeface="Garamond" panose="02020404030301010803" pitchFamily="18" charset="0"/>
              </a:rPr>
              <a:t>(‘</a:t>
            </a:r>
            <a:r>
              <a:rPr lang="en-GB" b="1" dirty="0">
                <a:latin typeface="Garamond" panose="02020404030301010803" pitchFamily="18" charset="0"/>
              </a:rPr>
              <a:t>x’, ‘</a:t>
            </a:r>
            <a:r>
              <a:rPr lang="en-GB" b="1" dirty="0" err="1">
                <a:latin typeface="Garamond" panose="02020404030301010803" pitchFamily="18" charset="0"/>
              </a:rPr>
              <a:t>Mr.</a:t>
            </a:r>
            <a:r>
              <a:rPr lang="en-GB" b="1" dirty="0">
                <a:latin typeface="Garamond" panose="02020404030301010803" pitchFamily="18" charset="0"/>
              </a:rPr>
              <a:t> Jack’, ‘Dear x, Welcome x … Nice x</a:t>
            </a:r>
            <a:r>
              <a:rPr lang="en-GB" b="1" dirty="0" smtClean="0">
                <a:latin typeface="Garamond" panose="02020404030301010803" pitchFamily="18" charset="0"/>
              </a:rPr>
              <a:t>’,2)) 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	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4496" y="414528"/>
            <a:ext cx="5754624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split()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	&gt;&gt;&gt; </a:t>
            </a:r>
            <a:r>
              <a:rPr lang="en-GB" sz="2400" b="1" dirty="0" err="1">
                <a:latin typeface="Garamond" panose="02020404030301010803" pitchFamily="18" charset="0"/>
              </a:rPr>
              <a:t>re.split</a:t>
            </a:r>
            <a:r>
              <a:rPr lang="en-GB" sz="2400" b="1" dirty="0">
                <a:latin typeface="Garamond" panose="02020404030301010803" pitchFamily="18" charset="0"/>
              </a:rPr>
              <a:t>(‘/’ , ‘07/11/2020’]	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		 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    [‘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07’, ’11’, ’2020’]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4812" y="2914135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07-11-2020</a:t>
            </a:r>
            <a:endParaRPr lang="en-GB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0504" y="3849743"/>
            <a:ext cx="6763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Dear </a:t>
            </a:r>
            <a:r>
              <a:rPr lang="en-GB" sz="24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Mr.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 Jack, Welcome </a:t>
            </a:r>
            <a:r>
              <a:rPr lang="en-GB" sz="24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Mr.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 Jack … Nice </a:t>
            </a:r>
            <a:r>
              <a:rPr lang="en-GB" sz="24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Mr.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 Jack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0504" y="5407314"/>
            <a:ext cx="6502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(‘Dear </a:t>
            </a:r>
            <a:r>
              <a:rPr lang="en-GB" sz="24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Mr.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 Jack, Welcome </a:t>
            </a:r>
            <a:r>
              <a:rPr lang="en-GB" sz="24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Mr.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 Jack … Nice x’, 2)</a:t>
            </a:r>
          </a:p>
        </p:txBody>
      </p:sp>
    </p:spTree>
    <p:extLst>
      <p:ext uri="{BB962C8B-B14F-4D97-AF65-F5344CB8AC3E}">
        <p14:creationId xmlns:p14="http://schemas.microsoft.com/office/powerpoint/2010/main" val="11818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5" y="193182"/>
            <a:ext cx="1081825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# Working with CSV files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import </a:t>
            </a:r>
            <a:r>
              <a:rPr lang="en-GB" sz="2400" b="1" dirty="0" err="1">
                <a:latin typeface="Garamond" panose="02020404030301010803" pitchFamily="18" charset="0"/>
              </a:rPr>
              <a:t>csv</a:t>
            </a:r>
            <a:r>
              <a:rPr lang="en-GB" sz="2400" b="1" dirty="0">
                <a:latin typeface="Garamond" panose="02020404030301010803" pitchFamily="18" charset="0"/>
              </a:rPr>
              <a:t>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field names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fields = ['Name', 'Department', </a:t>
            </a:r>
            <a:r>
              <a:rPr lang="en-GB" sz="2400" b="1" dirty="0" smtClean="0">
                <a:latin typeface="Garamond" panose="02020404030301010803" pitchFamily="18" charset="0"/>
              </a:rPr>
              <a:t>'Birthday </a:t>
            </a:r>
            <a:r>
              <a:rPr lang="en-GB" sz="2400" b="1" dirty="0">
                <a:latin typeface="Garamond" panose="02020404030301010803" pitchFamily="18" charset="0"/>
              </a:rPr>
              <a:t>Month']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data rows of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file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rows = [ ['</a:t>
            </a:r>
            <a:r>
              <a:rPr lang="en-GB" sz="2400" b="1" dirty="0" err="1">
                <a:latin typeface="Garamond" panose="02020404030301010803" pitchFamily="18" charset="0"/>
              </a:rPr>
              <a:t>Vineeth</a:t>
            </a:r>
            <a:r>
              <a:rPr lang="en-GB" sz="2400" b="1" dirty="0">
                <a:latin typeface="Garamond" panose="02020404030301010803" pitchFamily="18" charset="0"/>
              </a:rPr>
              <a:t>', 'Accounting', 'June</a:t>
            </a:r>
            <a:r>
              <a:rPr lang="en-GB" sz="2400" b="1" dirty="0" smtClean="0">
                <a:latin typeface="Garamond" panose="02020404030301010803" pitchFamily="18" charset="0"/>
              </a:rPr>
              <a:t>'], [</a:t>
            </a:r>
            <a:r>
              <a:rPr lang="en-GB" sz="2400" b="1" dirty="0">
                <a:latin typeface="Garamond" panose="02020404030301010803" pitchFamily="18" charset="0"/>
              </a:rPr>
              <a:t>'</a:t>
            </a:r>
            <a:r>
              <a:rPr lang="en-GB" sz="2400" b="1" dirty="0" err="1">
                <a:latin typeface="Garamond" panose="02020404030301010803" pitchFamily="18" charset="0"/>
              </a:rPr>
              <a:t>Vinsa</a:t>
            </a:r>
            <a:r>
              <a:rPr lang="en-GB" sz="2400" b="1" dirty="0">
                <a:latin typeface="Garamond" panose="02020404030301010803" pitchFamily="18" charset="0"/>
              </a:rPr>
              <a:t>', 'Finance', 'July']]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writing to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file </a:t>
            </a:r>
            <a:endParaRPr lang="en-GB" sz="2400" b="1" i="1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with open('abc.csv', 'w') as f: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	writer </a:t>
            </a:r>
            <a:r>
              <a:rPr lang="en-GB" sz="2400" b="1" dirty="0">
                <a:latin typeface="Garamond" panose="02020404030301010803" pitchFamily="18" charset="0"/>
              </a:rPr>
              <a:t>= </a:t>
            </a:r>
            <a:r>
              <a:rPr lang="en-GB" sz="2400" b="1" dirty="0" err="1">
                <a:latin typeface="Garamond" panose="02020404030301010803" pitchFamily="18" charset="0"/>
              </a:rPr>
              <a:t>csv.writer</a:t>
            </a:r>
            <a:r>
              <a:rPr lang="en-GB" sz="2400" b="1" dirty="0">
                <a:latin typeface="Garamond" panose="02020404030301010803" pitchFamily="18" charset="0"/>
              </a:rPr>
              <a:t>(f) </a:t>
            </a:r>
            <a:r>
              <a:rPr lang="en-GB" sz="2400" b="1" dirty="0" smtClean="0">
                <a:latin typeface="Garamond" panose="02020404030301010803" pitchFamily="18" charset="0"/>
              </a:rPr>
              <a:t>		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creating a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writer object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	</a:t>
            </a:r>
            <a:r>
              <a:rPr lang="en-GB" sz="2400" b="1" dirty="0" err="1" smtClean="0">
                <a:latin typeface="Garamond" panose="02020404030301010803" pitchFamily="18" charset="0"/>
              </a:rPr>
              <a:t>writer.writerow</a:t>
            </a:r>
            <a:r>
              <a:rPr lang="en-GB" sz="2400" b="1" dirty="0" smtClean="0">
                <a:latin typeface="Garamond" panose="02020404030301010803" pitchFamily="18" charset="0"/>
              </a:rPr>
              <a:t>(fields</a:t>
            </a:r>
            <a:r>
              <a:rPr lang="en-GB" sz="2400" b="1" dirty="0">
                <a:latin typeface="Garamond" panose="02020404030301010803" pitchFamily="18" charset="0"/>
              </a:rPr>
              <a:t>) </a:t>
            </a:r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writing 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fields </a:t>
            </a:r>
            <a:endParaRPr lang="en-GB" sz="24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   	</a:t>
            </a:r>
            <a:r>
              <a:rPr lang="en-GB" sz="2400" b="1" dirty="0" err="1" smtClean="0">
                <a:latin typeface="Garamond" panose="02020404030301010803" pitchFamily="18" charset="0"/>
              </a:rPr>
              <a:t>writer.writerows</a:t>
            </a:r>
            <a:r>
              <a:rPr lang="en-GB" sz="2400" b="1" dirty="0" smtClean="0">
                <a:latin typeface="Garamond" panose="02020404030301010803" pitchFamily="18" charset="0"/>
              </a:rPr>
              <a:t>(rows)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writing the data rows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dirty="0" err="1" smtClean="0">
                <a:latin typeface="Garamond" panose="02020404030301010803" pitchFamily="18" charset="0"/>
              </a:rPr>
              <a:t>f.close</a:t>
            </a:r>
            <a:r>
              <a:rPr lang="en-GB" sz="2400" b="1" dirty="0">
                <a:latin typeface="Garamond" panose="02020404030301010803" pitchFamily="18" charset="0"/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30" y="154545"/>
            <a:ext cx="4857351" cy="29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78" y="669700"/>
            <a:ext cx="10818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# Working with CSV files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opening the CSV file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with open('abc.csv', mode ='r')as f: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reading the CSV file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dirty="0" smtClean="0">
                <a:latin typeface="Garamond" panose="02020404030301010803" pitchFamily="18" charset="0"/>
              </a:rPr>
              <a:t>	file </a:t>
            </a:r>
            <a:r>
              <a:rPr lang="en-GB" sz="2400" b="1" dirty="0">
                <a:latin typeface="Garamond" panose="02020404030301010803" pitchFamily="18" charset="0"/>
              </a:rPr>
              <a:t>= </a:t>
            </a:r>
            <a:r>
              <a:rPr lang="en-GB" sz="2400" b="1" dirty="0" err="1">
                <a:latin typeface="Garamond" panose="02020404030301010803" pitchFamily="18" charset="0"/>
              </a:rPr>
              <a:t>csv.reader</a:t>
            </a:r>
            <a:r>
              <a:rPr lang="en-GB" sz="2400" b="1" dirty="0">
                <a:latin typeface="Garamond" panose="02020404030301010803" pitchFamily="18" charset="0"/>
              </a:rPr>
              <a:t>(f)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displaying the contents of the CSV file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dirty="0" smtClean="0">
                <a:latin typeface="Garamond" panose="02020404030301010803" pitchFamily="18" charset="0"/>
              </a:rPr>
              <a:t>	for </a:t>
            </a:r>
            <a:r>
              <a:rPr lang="en-GB" sz="2400" b="1" dirty="0">
                <a:latin typeface="Garamond" panose="02020404030301010803" pitchFamily="18" charset="0"/>
              </a:rPr>
              <a:t>lines in file: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</a:t>
            </a:r>
            <a:r>
              <a:rPr lang="en-GB" sz="2400" b="1" dirty="0" smtClean="0">
                <a:latin typeface="Garamond" panose="02020404030301010803" pitchFamily="18" charset="0"/>
              </a:rPr>
              <a:t>		if </a:t>
            </a:r>
            <a:r>
              <a:rPr lang="en-GB" sz="2400" b="1" dirty="0">
                <a:latin typeface="Garamond" panose="02020404030301010803" pitchFamily="18" charset="0"/>
              </a:rPr>
              <a:t>lines: print(lines[0],'\</a:t>
            </a:r>
            <a:r>
              <a:rPr lang="en-GB" sz="2400" b="1" dirty="0" err="1">
                <a:latin typeface="Garamond" panose="02020404030301010803" pitchFamily="18" charset="0"/>
              </a:rPr>
              <a:t>t',lines</a:t>
            </a:r>
            <a:r>
              <a:rPr lang="en-GB" sz="2400" b="1" dirty="0">
                <a:latin typeface="Garamond" panose="02020404030301010803" pitchFamily="18" charset="0"/>
              </a:rPr>
              <a:t>[1],'\</a:t>
            </a:r>
            <a:r>
              <a:rPr lang="en-GB" sz="2400" b="1" dirty="0" err="1">
                <a:latin typeface="Garamond" panose="02020404030301010803" pitchFamily="18" charset="0"/>
              </a:rPr>
              <a:t>t',lines</a:t>
            </a:r>
            <a:r>
              <a:rPr lang="en-GB" sz="2400" b="1" dirty="0">
                <a:latin typeface="Garamond" panose="02020404030301010803" pitchFamily="18" charset="0"/>
              </a:rPr>
              <a:t>[2])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7769" y="1339403"/>
            <a:ext cx="54864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Name     </a:t>
            </a:r>
            <a:r>
              <a:rPr lang="en-GB" sz="2400" dirty="0" smtClean="0"/>
              <a:t>  Department      Birthday </a:t>
            </a:r>
            <a:r>
              <a:rPr lang="en-GB" sz="2400" dirty="0"/>
              <a:t>Month</a:t>
            </a:r>
          </a:p>
          <a:p>
            <a:r>
              <a:rPr lang="en-GB" sz="2400" dirty="0" err="1"/>
              <a:t>Vineeth</a:t>
            </a:r>
            <a:r>
              <a:rPr lang="en-GB" sz="2400" dirty="0"/>
              <a:t>   </a:t>
            </a:r>
            <a:r>
              <a:rPr lang="en-GB" sz="2400" dirty="0" smtClean="0"/>
              <a:t> </a:t>
            </a:r>
            <a:r>
              <a:rPr lang="en-GB" sz="2400" dirty="0"/>
              <a:t>Accounting     </a:t>
            </a:r>
            <a:r>
              <a:rPr lang="en-GB" sz="2400" dirty="0" smtClean="0"/>
              <a:t>   </a:t>
            </a:r>
            <a:r>
              <a:rPr lang="en-GB" sz="2400" dirty="0"/>
              <a:t>June</a:t>
            </a:r>
          </a:p>
          <a:p>
            <a:r>
              <a:rPr lang="en-GB" sz="2400" dirty="0" err="1"/>
              <a:t>Vinsa</a:t>
            </a:r>
            <a:r>
              <a:rPr lang="en-GB" sz="2400" dirty="0"/>
              <a:t>    </a:t>
            </a:r>
            <a:r>
              <a:rPr lang="en-GB" sz="2400" dirty="0" smtClean="0"/>
              <a:t>    Finance              </a:t>
            </a:r>
            <a:r>
              <a:rPr lang="en-GB" sz="2400" dirty="0"/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33945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5" y="296212"/>
            <a:ext cx="1152659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# Working with CSV </a:t>
            </a:r>
            <a:r>
              <a:rPr lang="en-GB" sz="2400" b="1" dirty="0" err="1" smtClean="0">
                <a:latin typeface="Garamond" panose="02020404030301010803" pitchFamily="18" charset="0"/>
              </a:rPr>
              <a:t>dict</a:t>
            </a:r>
            <a:r>
              <a:rPr lang="en-GB" sz="2400" b="1" dirty="0" smtClean="0">
                <a:latin typeface="Garamond" panose="02020404030301010803" pitchFamily="18" charset="0"/>
              </a:rPr>
              <a:t> files</a:t>
            </a:r>
            <a:endParaRPr lang="en-GB" sz="2400" b="1" dirty="0">
              <a:latin typeface="Garamond" panose="02020404030301010803" pitchFamily="18" charset="0"/>
            </a:endParaRP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import </a:t>
            </a:r>
            <a:r>
              <a:rPr lang="en-GB" sz="2400" b="1" dirty="0" err="1">
                <a:latin typeface="Garamond" panose="02020404030301010803" pitchFamily="18" charset="0"/>
              </a:rPr>
              <a:t>csv</a:t>
            </a:r>
            <a:r>
              <a:rPr lang="en-GB" sz="2400" b="1" dirty="0">
                <a:latin typeface="Garamond" panose="02020404030301010803" pitchFamily="18" charset="0"/>
              </a:rPr>
              <a:t>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field names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fields = ['Name', 'Department', 'Birthday Month']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data rows of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dict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file </a:t>
            </a:r>
            <a:endParaRPr lang="en-GB" sz="24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rows = [ {'Name':'</a:t>
            </a:r>
            <a:r>
              <a:rPr lang="en-GB" sz="2400" b="1" dirty="0" err="1">
                <a:latin typeface="Garamond" panose="02020404030301010803" pitchFamily="18" charset="0"/>
              </a:rPr>
              <a:t>Vineeth</a:t>
            </a:r>
            <a:r>
              <a:rPr lang="en-GB" sz="2400" b="1" dirty="0">
                <a:latin typeface="Garamond" panose="02020404030301010803" pitchFamily="18" charset="0"/>
              </a:rPr>
              <a:t>', '</a:t>
            </a:r>
            <a:r>
              <a:rPr lang="en-GB" sz="2400" b="1" dirty="0" err="1">
                <a:latin typeface="Garamond" panose="02020404030301010803" pitchFamily="18" charset="0"/>
              </a:rPr>
              <a:t>Department':'Accounting</a:t>
            </a:r>
            <a:r>
              <a:rPr lang="en-GB" sz="2400" b="1" dirty="0">
                <a:latin typeface="Garamond" panose="02020404030301010803" pitchFamily="18" charset="0"/>
              </a:rPr>
              <a:t>', 'Birthday </a:t>
            </a:r>
            <a:r>
              <a:rPr lang="en-GB" sz="2400" b="1" dirty="0" err="1">
                <a:latin typeface="Garamond" panose="02020404030301010803" pitchFamily="18" charset="0"/>
              </a:rPr>
              <a:t>Month':'June</a:t>
            </a:r>
            <a:r>
              <a:rPr lang="en-GB" sz="2400" b="1" dirty="0">
                <a:latin typeface="Garamond" panose="02020404030301010803" pitchFamily="18" charset="0"/>
              </a:rPr>
              <a:t>'},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   {'Name':'</a:t>
            </a:r>
            <a:r>
              <a:rPr lang="en-GB" sz="2400" b="1" dirty="0" err="1">
                <a:latin typeface="Garamond" panose="02020404030301010803" pitchFamily="18" charset="0"/>
              </a:rPr>
              <a:t>Vinsa</a:t>
            </a:r>
            <a:r>
              <a:rPr lang="en-GB" sz="2400" b="1" dirty="0">
                <a:latin typeface="Garamond" panose="02020404030301010803" pitchFamily="18" charset="0"/>
              </a:rPr>
              <a:t>', '</a:t>
            </a:r>
            <a:r>
              <a:rPr lang="en-GB" sz="2400" b="1" dirty="0" err="1">
                <a:latin typeface="Garamond" panose="02020404030301010803" pitchFamily="18" charset="0"/>
              </a:rPr>
              <a:t>Department':'Finance</a:t>
            </a:r>
            <a:r>
              <a:rPr lang="en-GB" sz="2400" b="1" dirty="0">
                <a:latin typeface="Garamond" panose="02020404030301010803" pitchFamily="18" charset="0"/>
              </a:rPr>
              <a:t>', 'Birthday </a:t>
            </a:r>
            <a:r>
              <a:rPr lang="en-GB" sz="2400" b="1" dirty="0" err="1">
                <a:latin typeface="Garamond" panose="02020404030301010803" pitchFamily="18" charset="0"/>
              </a:rPr>
              <a:t>Month':'July</a:t>
            </a:r>
            <a:r>
              <a:rPr lang="en-GB" sz="2400" b="1" dirty="0">
                <a:latin typeface="Garamond" panose="02020404030301010803" pitchFamily="18" charset="0"/>
              </a:rPr>
              <a:t>'}]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writing to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dict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file </a:t>
            </a:r>
            <a:endParaRPr lang="en-GB" sz="24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with open('xyz.csv', 'w') as f: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	writer </a:t>
            </a:r>
            <a:r>
              <a:rPr lang="en-GB" sz="2400" b="1" dirty="0">
                <a:latin typeface="Garamond" panose="02020404030301010803" pitchFamily="18" charset="0"/>
              </a:rPr>
              <a:t>= </a:t>
            </a:r>
            <a:r>
              <a:rPr lang="en-GB" sz="2400" b="1" dirty="0" err="1">
                <a:latin typeface="Garamond" panose="02020404030301010803" pitchFamily="18" charset="0"/>
              </a:rPr>
              <a:t>csv.DictWriter</a:t>
            </a:r>
            <a:r>
              <a:rPr lang="en-GB" sz="2400" b="1" dirty="0">
                <a:latin typeface="Garamond" panose="02020404030301010803" pitchFamily="18" charset="0"/>
              </a:rPr>
              <a:t>(f, fieldnames=fields)  </a:t>
            </a:r>
            <a:r>
              <a:rPr lang="en-GB" sz="2400" b="1" dirty="0" smtClean="0">
                <a:latin typeface="Garamond" panose="02020404030301010803" pitchFamily="18" charset="0"/>
              </a:rPr>
              <a:t>   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creating a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csv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sz="24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dict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 writer object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  </a:t>
            </a:r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dirty="0" err="1" smtClean="0">
                <a:latin typeface="Garamond" panose="02020404030301010803" pitchFamily="18" charset="0"/>
              </a:rPr>
              <a:t>writer.writeheader</a:t>
            </a:r>
            <a:r>
              <a:rPr lang="en-GB" sz="2400" b="1" dirty="0">
                <a:latin typeface="Garamond" panose="02020404030301010803" pitchFamily="18" charset="0"/>
              </a:rPr>
              <a:t>() </a:t>
            </a:r>
            <a:r>
              <a:rPr lang="en-GB" sz="2400" b="1" dirty="0" smtClean="0">
                <a:latin typeface="Garamond" panose="02020404030301010803" pitchFamily="18" charset="0"/>
              </a:rPr>
              <a:t>			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   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writing headers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	</a:t>
            </a:r>
            <a:r>
              <a:rPr lang="en-GB" sz="2400" b="1" dirty="0" err="1" smtClean="0">
                <a:latin typeface="Garamond" panose="02020404030301010803" pitchFamily="18" charset="0"/>
              </a:rPr>
              <a:t>writer.writerows</a:t>
            </a:r>
            <a:r>
              <a:rPr lang="en-GB" sz="2400" b="1" dirty="0" smtClean="0">
                <a:latin typeface="Garamond" panose="02020404030301010803" pitchFamily="18" charset="0"/>
              </a:rPr>
              <a:t>(rows)		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    #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writing the data rows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	</a:t>
            </a:r>
            <a:r>
              <a:rPr lang="en-GB" sz="2400" b="1" dirty="0" err="1" smtClean="0">
                <a:latin typeface="Garamond" panose="02020404030301010803" pitchFamily="18" charset="0"/>
              </a:rPr>
              <a:t>f.close</a:t>
            </a:r>
            <a:r>
              <a:rPr lang="en-GB" sz="2400" b="1" dirty="0">
                <a:latin typeface="Garamond" panose="02020404030301010803" pitchFamily="18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30" y="154545"/>
            <a:ext cx="4857351" cy="29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5" y="296212"/>
            <a:ext cx="11526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# Working with CSV </a:t>
            </a:r>
            <a:r>
              <a:rPr lang="en-GB" sz="2400" b="1" dirty="0" err="1" smtClean="0">
                <a:latin typeface="Garamond" panose="02020404030301010803" pitchFamily="18" charset="0"/>
              </a:rPr>
              <a:t>dict</a:t>
            </a:r>
            <a:r>
              <a:rPr lang="en-GB" sz="2400" b="1" dirty="0" smtClean="0">
                <a:latin typeface="Garamond" panose="02020404030301010803" pitchFamily="18" charset="0"/>
              </a:rPr>
              <a:t> files</a:t>
            </a:r>
            <a:endParaRPr lang="en-GB" sz="2400" b="1" dirty="0">
              <a:latin typeface="Garamond" panose="02020404030301010803" pitchFamily="18" charset="0"/>
            </a:endParaRP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opening the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CSVdict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file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with open('xyz.csv', mode ='r')as f: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reading the CSV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dict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file </a:t>
            </a:r>
            <a:endParaRPr lang="en-GB" sz="24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latin typeface="Garamond" panose="02020404030301010803" pitchFamily="18" charset="0"/>
              </a:rPr>
              <a:t>  file = </a:t>
            </a:r>
            <a:r>
              <a:rPr lang="en-GB" sz="2400" b="1" dirty="0" err="1">
                <a:latin typeface="Garamond" panose="02020404030301010803" pitchFamily="18" charset="0"/>
              </a:rPr>
              <a:t>csv.DictReader</a:t>
            </a:r>
            <a:r>
              <a:rPr lang="en-GB" sz="2400" b="1" dirty="0">
                <a:latin typeface="Garamond" panose="02020404030301010803" pitchFamily="18" charset="0"/>
              </a:rPr>
              <a:t>(f)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</a:t>
            </a: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# displaying the contents of the CSV file 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for lines in file: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      if lines: print(lines['Name'],'\</a:t>
            </a:r>
            <a:r>
              <a:rPr lang="en-GB" sz="2400" b="1" dirty="0" err="1">
                <a:latin typeface="Garamond" panose="02020404030301010803" pitchFamily="18" charset="0"/>
              </a:rPr>
              <a:t>t',lines</a:t>
            </a:r>
            <a:r>
              <a:rPr lang="en-GB" sz="2400" b="1" dirty="0">
                <a:latin typeface="Garamond" panose="02020404030301010803" pitchFamily="18" charset="0"/>
              </a:rPr>
              <a:t>['Department'],'\</a:t>
            </a:r>
            <a:r>
              <a:rPr lang="en-GB" sz="2400" b="1" dirty="0" err="1">
                <a:latin typeface="Garamond" panose="02020404030301010803" pitchFamily="18" charset="0"/>
              </a:rPr>
              <a:t>t',lines</a:t>
            </a:r>
            <a:r>
              <a:rPr lang="en-GB" sz="2400" b="1" dirty="0">
                <a:latin typeface="Garamond" panose="02020404030301010803" pitchFamily="18" charset="0"/>
              </a:rPr>
              <a:t>['Birthday Month'])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5420" y="618186"/>
            <a:ext cx="54864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smtClean="0"/>
              <a:t>Vineeth</a:t>
            </a:r>
            <a:r>
              <a:rPr lang="en-GB" sz="2400" dirty="0" smtClean="0"/>
              <a:t>    </a:t>
            </a:r>
            <a:r>
              <a:rPr lang="en-GB" sz="2400" dirty="0"/>
              <a:t>Accounting     </a:t>
            </a:r>
            <a:r>
              <a:rPr lang="en-GB" sz="2400" dirty="0" smtClean="0"/>
              <a:t>   </a:t>
            </a:r>
            <a:r>
              <a:rPr lang="en-GB" sz="2400" dirty="0"/>
              <a:t>June</a:t>
            </a:r>
          </a:p>
          <a:p>
            <a:r>
              <a:rPr lang="en-GB" sz="2400" dirty="0" err="1"/>
              <a:t>Vinsa</a:t>
            </a:r>
            <a:r>
              <a:rPr lang="en-GB" sz="2400" dirty="0"/>
              <a:t>    </a:t>
            </a:r>
            <a:r>
              <a:rPr lang="en-GB" sz="2400" dirty="0" smtClean="0"/>
              <a:t>    Finance              </a:t>
            </a:r>
            <a:r>
              <a:rPr lang="en-GB" sz="2400" dirty="0"/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1160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01" y="136478"/>
            <a:ext cx="113276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Garamond" panose="02020404030301010803" pitchFamily="18" charset="0"/>
              </a:rPr>
              <a:t>Examples</a:t>
            </a:r>
          </a:p>
          <a:p>
            <a:pPr marL="971550" lvl="1" indent="-514350">
              <a:buAutoNum type="alphaLcParenBoth"/>
            </a:pPr>
            <a:r>
              <a:rPr lang="en-GB" sz="2800" b="1" dirty="0" smtClean="0">
                <a:latin typeface="Garamond" panose="02020404030301010803" pitchFamily="18" charset="0"/>
              </a:rPr>
              <a:t>import re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	m = </a:t>
            </a:r>
            <a:r>
              <a:rPr lang="en-GB" sz="28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800" b="1" dirty="0" smtClean="0">
                <a:latin typeface="Garamond" panose="02020404030301010803" pitchFamily="18" charset="0"/>
              </a:rPr>
              <a:t>( </a:t>
            </a:r>
            <a:r>
              <a:rPr lang="en-GB" sz="2800" b="1" dirty="0" err="1" smtClean="0">
                <a:latin typeface="Garamond" panose="02020404030301010803" pitchFamily="18" charset="0"/>
              </a:rPr>
              <a:t>r’cat</a:t>
            </a:r>
            <a:r>
              <a:rPr lang="en-GB" sz="2800" b="1" dirty="0" smtClean="0">
                <a:latin typeface="Garamond" panose="02020404030301010803" pitchFamily="18" charset="0"/>
              </a:rPr>
              <a:t>’, ‘cat’ )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	</a:t>
            </a:r>
            <a:r>
              <a:rPr lang="en-GB" sz="2800" b="1" dirty="0" smtClean="0">
                <a:latin typeface="Garamond" panose="02020404030301010803" pitchFamily="18" charset="0"/>
              </a:rPr>
              <a:t>if m is not None: print( </a:t>
            </a:r>
            <a:r>
              <a:rPr lang="en-GB" sz="2800" b="1" dirty="0" err="1" smtClean="0">
                <a:latin typeface="Garamond" panose="02020404030301010803" pitchFamily="18" charset="0"/>
              </a:rPr>
              <a:t>m.group</a:t>
            </a:r>
            <a:r>
              <a:rPr lang="en-GB" sz="2800" b="1" dirty="0" smtClean="0">
                <a:latin typeface="Garamond" panose="02020404030301010803" pitchFamily="18" charset="0"/>
              </a:rPr>
              <a:t>() ) 		# Get match expression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 </a:t>
            </a:r>
            <a:r>
              <a:rPr lang="en-GB" sz="2800" b="1" dirty="0" smtClean="0">
                <a:latin typeface="Garamond" panose="02020404030301010803" pitchFamily="18" charset="0"/>
              </a:rPr>
              <a:t>     (b) m = </a:t>
            </a:r>
            <a:r>
              <a:rPr lang="en-GB" sz="28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800" b="1" dirty="0" smtClean="0">
                <a:latin typeface="Garamond" panose="02020404030301010803" pitchFamily="18" charset="0"/>
              </a:rPr>
              <a:t>( </a:t>
            </a:r>
            <a:r>
              <a:rPr lang="en-GB" sz="2800" b="1" dirty="0" err="1" smtClean="0">
                <a:latin typeface="Garamond" panose="02020404030301010803" pitchFamily="18" charset="0"/>
              </a:rPr>
              <a:t>r’cat</a:t>
            </a:r>
            <a:r>
              <a:rPr lang="en-GB" sz="2800" b="1" dirty="0" smtClean="0">
                <a:latin typeface="Garamond" panose="02020404030301010803" pitchFamily="18" charset="0"/>
              </a:rPr>
              <a:t>| Cat’, ‘Cat’ )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	  if m is not None: print( </a:t>
            </a:r>
            <a:r>
              <a:rPr lang="en-GB" sz="2800" b="1" dirty="0" err="1" smtClean="0">
                <a:latin typeface="Garamond" panose="02020404030301010803" pitchFamily="18" charset="0"/>
              </a:rPr>
              <a:t>m.group</a:t>
            </a:r>
            <a:r>
              <a:rPr lang="en-GB" sz="2800" b="1" dirty="0" smtClean="0">
                <a:latin typeface="Garamond" panose="02020404030301010803" pitchFamily="18" charset="0"/>
              </a:rPr>
              <a:t>() ) 	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 </a:t>
            </a:r>
            <a:r>
              <a:rPr lang="en-GB" sz="2800" b="1" dirty="0" smtClean="0">
                <a:latin typeface="Garamond" panose="02020404030301010803" pitchFamily="18" charset="0"/>
              </a:rPr>
              <a:t>     (c) m = </a:t>
            </a:r>
            <a:r>
              <a:rPr lang="en-GB" sz="28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800" b="1" dirty="0" smtClean="0">
                <a:latin typeface="Garamond" panose="02020404030301010803" pitchFamily="18" charset="0"/>
              </a:rPr>
              <a:t>( </a:t>
            </a:r>
            <a:r>
              <a:rPr lang="en-GB" sz="2800" b="1" dirty="0" err="1" smtClean="0">
                <a:latin typeface="Garamond" panose="02020404030301010803" pitchFamily="18" charset="0"/>
              </a:rPr>
              <a:t>r’cat</a:t>
            </a:r>
            <a:r>
              <a:rPr lang="en-GB" sz="2800" b="1" dirty="0" smtClean="0">
                <a:latin typeface="Garamond" panose="02020404030301010803" pitchFamily="18" charset="0"/>
              </a:rPr>
              <a:t> | dog’, ‘dogs’ )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	  if m is not None: print( </a:t>
            </a:r>
            <a:r>
              <a:rPr lang="en-GB" sz="2800" b="1" dirty="0" err="1" smtClean="0">
                <a:latin typeface="Garamond" panose="02020404030301010803" pitchFamily="18" charset="0"/>
              </a:rPr>
              <a:t>m.group</a:t>
            </a:r>
            <a:r>
              <a:rPr lang="en-GB" sz="2800" b="1" dirty="0" smtClean="0">
                <a:latin typeface="Garamond" panose="02020404030301010803" pitchFamily="18" charset="0"/>
              </a:rPr>
              <a:t>() ) 	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 smtClean="0">
                <a:latin typeface="Garamond" panose="02020404030301010803" pitchFamily="18" charset="0"/>
              </a:rPr>
              <a:t>       (d) m = </a:t>
            </a:r>
            <a:r>
              <a:rPr lang="en-GB" sz="28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800" b="1" dirty="0" smtClean="0">
                <a:latin typeface="Garamond" panose="02020404030301010803" pitchFamily="18" charset="0"/>
              </a:rPr>
              <a:t>( </a:t>
            </a:r>
            <a:r>
              <a:rPr lang="en-GB" sz="2800" b="1" dirty="0" err="1" smtClean="0">
                <a:latin typeface="Garamond" panose="02020404030301010803" pitchFamily="18" charset="0"/>
              </a:rPr>
              <a:t>r’cat</a:t>
            </a:r>
            <a:r>
              <a:rPr lang="en-GB" sz="2800" b="1" dirty="0" smtClean="0">
                <a:latin typeface="Garamond" panose="02020404030301010803" pitchFamily="18" charset="0"/>
              </a:rPr>
              <a:t>’, ‘Cat’, </a:t>
            </a:r>
            <a:r>
              <a:rPr lang="en-GB" sz="2800" b="1" dirty="0" err="1" smtClean="0">
                <a:latin typeface="Garamond" panose="02020404030301010803" pitchFamily="18" charset="0"/>
              </a:rPr>
              <a:t>re.I</a:t>
            </a:r>
            <a:r>
              <a:rPr lang="en-GB" sz="2800" b="1" dirty="0" smtClean="0">
                <a:latin typeface="Garamond" panose="02020404030301010803" pitchFamily="18" charset="0"/>
              </a:rPr>
              <a:t>) 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	</a:t>
            </a:r>
            <a:r>
              <a:rPr lang="en-GB" sz="2800" b="1" dirty="0" smtClean="0">
                <a:latin typeface="Garamond" panose="02020404030301010803" pitchFamily="18" charset="0"/>
              </a:rPr>
              <a:t>	--or--	 m = </a:t>
            </a:r>
            <a:r>
              <a:rPr lang="en-GB" sz="28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800" b="1" dirty="0" smtClean="0">
                <a:latin typeface="Garamond" panose="02020404030301010803" pitchFamily="18" charset="0"/>
              </a:rPr>
              <a:t>( </a:t>
            </a:r>
            <a:r>
              <a:rPr lang="en-GB" sz="2800" b="1" dirty="0" err="1" smtClean="0">
                <a:latin typeface="Garamond" panose="02020404030301010803" pitchFamily="18" charset="0"/>
              </a:rPr>
              <a:t>r’cat</a:t>
            </a:r>
            <a:r>
              <a:rPr lang="en-GB" sz="2800" b="1" dirty="0" smtClean="0">
                <a:latin typeface="Garamond" panose="02020404030301010803" pitchFamily="18" charset="0"/>
              </a:rPr>
              <a:t>’, ‘Cat’, </a:t>
            </a:r>
            <a:r>
              <a:rPr lang="en-GB" sz="2800" b="1" dirty="0" err="1" smtClean="0">
                <a:latin typeface="Garamond" panose="02020404030301010803" pitchFamily="18" charset="0"/>
              </a:rPr>
              <a:t>re.IGNORECASE</a:t>
            </a:r>
            <a:r>
              <a:rPr lang="en-GB" sz="2800" b="1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GB" sz="2800" b="1" dirty="0" smtClean="0">
                <a:latin typeface="Garamond" panose="02020404030301010803" pitchFamily="18" charset="0"/>
              </a:rPr>
              <a:t>	   if m is not None: print( </a:t>
            </a:r>
            <a:r>
              <a:rPr lang="en-GB" sz="2800" b="1" dirty="0" err="1" smtClean="0">
                <a:latin typeface="Garamond" panose="02020404030301010803" pitchFamily="18" charset="0"/>
              </a:rPr>
              <a:t>m.group</a:t>
            </a:r>
            <a:r>
              <a:rPr lang="en-GB" sz="2800" b="1" dirty="0" smtClean="0">
                <a:latin typeface="Garamond" panose="02020404030301010803" pitchFamily="18" charset="0"/>
              </a:rPr>
              <a:t>() ) 		</a:t>
            </a:r>
            <a:endParaRPr lang="en-GB" sz="2800" b="1" dirty="0">
              <a:latin typeface="Garamond" panose="02020404030301010803" pitchFamily="18" charset="0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7124131" y="655093"/>
            <a:ext cx="1514902" cy="682388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cat</a:t>
            </a:r>
            <a:endParaRPr lang="en-GB" sz="2800" dirty="0"/>
          </a:p>
        </p:txBody>
      </p:sp>
      <p:sp>
        <p:nvSpPr>
          <p:cNvPr id="5" name="Cloud Callout 4"/>
          <p:cNvSpPr/>
          <p:nvPr/>
        </p:nvSpPr>
        <p:spPr>
          <a:xfrm>
            <a:off x="7290179" y="2226860"/>
            <a:ext cx="1514902" cy="682388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</a:t>
            </a:r>
            <a:r>
              <a:rPr lang="en-GB" sz="2800" dirty="0" smtClean="0"/>
              <a:t>at</a:t>
            </a:r>
            <a:endParaRPr lang="en-GB" sz="2800" dirty="0"/>
          </a:p>
        </p:txBody>
      </p:sp>
      <p:sp>
        <p:nvSpPr>
          <p:cNvPr id="6" name="Cloud Callout 5"/>
          <p:cNvSpPr/>
          <p:nvPr/>
        </p:nvSpPr>
        <p:spPr>
          <a:xfrm>
            <a:off x="7508543" y="3751998"/>
            <a:ext cx="1514902" cy="682388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dog</a:t>
            </a:r>
            <a:endParaRPr lang="en-GB" sz="2800" dirty="0"/>
          </a:p>
        </p:txBody>
      </p:sp>
      <p:sp>
        <p:nvSpPr>
          <p:cNvPr id="7" name="Cloud Callout 6"/>
          <p:cNvSpPr/>
          <p:nvPr/>
        </p:nvSpPr>
        <p:spPr>
          <a:xfrm>
            <a:off x="7508543" y="4611807"/>
            <a:ext cx="1514902" cy="682388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</a:t>
            </a:r>
            <a:r>
              <a:rPr lang="en-GB" sz="2800" dirty="0" smtClean="0"/>
              <a:t>at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05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(e) </a:t>
            </a:r>
            <a:r>
              <a:rPr lang="en-GB" b="1" dirty="0">
                <a:latin typeface="Garamond" panose="02020404030301010803" pitchFamily="18" charset="0"/>
              </a:rPr>
              <a:t>m = </a:t>
            </a:r>
            <a:r>
              <a:rPr lang="en-GB" b="1" dirty="0" err="1">
                <a:latin typeface="Garamond" panose="02020404030301010803" pitchFamily="18" charset="0"/>
              </a:rPr>
              <a:t>re.match</a:t>
            </a:r>
            <a:r>
              <a:rPr lang="en-GB" b="1" dirty="0">
                <a:latin typeface="Garamond" panose="02020404030301010803" pitchFamily="18" charset="0"/>
              </a:rPr>
              <a:t>( </a:t>
            </a:r>
            <a:r>
              <a:rPr lang="en-GB" b="1" dirty="0" smtClean="0">
                <a:latin typeface="Garamond" panose="02020404030301010803" pitchFamily="18" charset="0"/>
              </a:rPr>
              <a:t>r’(</a:t>
            </a:r>
            <a:r>
              <a:rPr lang="en-GB" b="1" dirty="0" err="1" smtClean="0">
                <a:latin typeface="Garamond" panose="02020404030301010803" pitchFamily="18" charset="0"/>
              </a:rPr>
              <a:t>cow|dog</a:t>
            </a:r>
            <a:r>
              <a:rPr lang="en-GB" b="1" dirty="0" smtClean="0">
                <a:latin typeface="Garamond" panose="02020404030301010803" pitchFamily="18" charset="0"/>
              </a:rPr>
              <a:t> ) (</a:t>
            </a:r>
            <a:r>
              <a:rPr lang="en-GB" b="1" dirty="0" err="1" smtClean="0">
                <a:latin typeface="Garamond" panose="02020404030301010803" pitchFamily="18" charset="0"/>
              </a:rPr>
              <a:t>kennel|shed</a:t>
            </a:r>
            <a:r>
              <a:rPr lang="en-GB" b="1" dirty="0" smtClean="0">
                <a:latin typeface="Garamond" panose="02020404030301010803" pitchFamily="18" charset="0"/>
              </a:rPr>
              <a:t>)’, ‘Dog Kennel’, </a:t>
            </a:r>
            <a:r>
              <a:rPr lang="en-GB" b="1" dirty="0" err="1" smtClean="0">
                <a:latin typeface="Garamond" panose="02020404030301010803" pitchFamily="18" charset="0"/>
              </a:rPr>
              <a:t>re.I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	if </a:t>
            </a:r>
            <a:r>
              <a:rPr lang="en-GB" b="1" dirty="0">
                <a:latin typeface="Garamond" panose="02020404030301010803" pitchFamily="18" charset="0"/>
              </a:rPr>
              <a:t>m is not None: print( </a:t>
            </a:r>
            <a:r>
              <a:rPr lang="en-GB" b="1" dirty="0" err="1">
                <a:latin typeface="Garamond" panose="02020404030301010803" pitchFamily="18" charset="0"/>
              </a:rPr>
              <a:t>m.group</a:t>
            </a:r>
            <a:r>
              <a:rPr lang="en-GB" b="1" dirty="0">
                <a:latin typeface="Garamond" panose="02020404030301010803" pitchFamily="18" charset="0"/>
              </a:rPr>
              <a:t>() ) </a:t>
            </a:r>
            <a:r>
              <a:rPr lang="en-GB" b="1" dirty="0" smtClean="0">
                <a:latin typeface="Garamond" panose="02020404030301010803" pitchFamily="18" charset="0"/>
              </a:rPr>
              <a:t>	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--or-- if m is not None: print( </a:t>
            </a:r>
            <a:r>
              <a:rPr lang="en-GB" b="1" dirty="0" err="1" smtClean="0">
                <a:latin typeface="Garamond" panose="02020404030301010803" pitchFamily="18" charset="0"/>
              </a:rPr>
              <a:t>m.group</a:t>
            </a:r>
            <a:r>
              <a:rPr lang="en-GB" b="1" dirty="0" smtClean="0">
                <a:latin typeface="Garamond" panose="02020404030301010803" pitchFamily="18" charset="0"/>
              </a:rPr>
              <a:t>(1) 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--or-- if m is not None: print( </a:t>
            </a:r>
            <a:r>
              <a:rPr lang="en-GB" b="1" dirty="0" err="1" smtClean="0">
                <a:latin typeface="Garamond" panose="02020404030301010803" pitchFamily="18" charset="0"/>
              </a:rPr>
              <a:t>m.group</a:t>
            </a:r>
            <a:r>
              <a:rPr lang="en-GB" b="1" dirty="0" smtClean="0">
                <a:latin typeface="Garamond" panose="02020404030301010803" pitchFamily="18" charset="0"/>
              </a:rPr>
              <a:t>(2) ) 	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--or-- if m is not None: print( </a:t>
            </a:r>
            <a:r>
              <a:rPr lang="en-GB" b="1" dirty="0" err="1" smtClean="0">
                <a:latin typeface="Garamond" panose="02020404030301010803" pitchFamily="18" charset="0"/>
              </a:rPr>
              <a:t>m.groups</a:t>
            </a:r>
            <a:r>
              <a:rPr lang="en-GB" b="1" dirty="0" smtClean="0">
                <a:latin typeface="Garamond" panose="02020404030301010803" pitchFamily="18" charset="0"/>
              </a:rPr>
              <a:t>() ) 	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000" b="1" dirty="0" smtClean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sz="3000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sz="30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line = ‘Dog lives in Kennel’ </a:t>
            </a:r>
          </a:p>
          <a:p>
            <a:pPr marL="0" indent="0">
              <a:buNone/>
            </a:pPr>
            <a:r>
              <a:rPr lang="en-GB" sz="3000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sz="30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pattern = </a:t>
            </a:r>
            <a:r>
              <a:rPr lang="en-GB" sz="32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’(</a:t>
            </a:r>
            <a:r>
              <a:rPr lang="en-GB" sz="3200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cow|dog</a:t>
            </a:r>
            <a:r>
              <a:rPr lang="en-GB" sz="32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) lives in (</a:t>
            </a:r>
            <a:r>
              <a:rPr lang="en-GB" sz="3200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kennel|shed</a:t>
            </a:r>
            <a:r>
              <a:rPr lang="en-GB" sz="3200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)’</a:t>
            </a:r>
            <a:endParaRPr lang="en-GB" sz="3000" b="1" i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	m =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re.match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(pattern, line,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re.I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	if m is not None: print (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m.groups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() ) 		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113422" y="1271678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Dog </a:t>
            </a:r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Kennel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3422" y="1794232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Dog</a:t>
            </a:r>
            <a:endParaRPr lang="en-GB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9644" y="2299391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Kennel</a:t>
            </a:r>
            <a:endParaRPr lang="en-GB" sz="2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3422" y="2848043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(‘Dog’, ‘Kennel’) 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9644" y="5506213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(‘Dog’, ‘Kennel’)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0"/>
            <a:ext cx="10515600" cy="6434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(f) </a:t>
            </a:r>
            <a:r>
              <a:rPr lang="en-GB" sz="2600" b="1" dirty="0" smtClean="0">
                <a:latin typeface="Garamond" panose="02020404030301010803" pitchFamily="18" charset="0"/>
              </a:rPr>
              <a:t>	m </a:t>
            </a:r>
            <a:r>
              <a:rPr lang="en-GB" sz="2600" b="1" dirty="0">
                <a:latin typeface="Garamond" panose="02020404030301010803" pitchFamily="18" charset="0"/>
              </a:rPr>
              <a:t>= </a:t>
            </a:r>
            <a:r>
              <a:rPr lang="en-GB" sz="2600" b="1" dirty="0" err="1">
                <a:latin typeface="Garamond" panose="02020404030301010803" pitchFamily="18" charset="0"/>
              </a:rPr>
              <a:t>re.match</a:t>
            </a:r>
            <a:r>
              <a:rPr lang="en-GB" sz="2600" b="1" dirty="0">
                <a:latin typeface="Garamond" panose="02020404030301010803" pitchFamily="18" charset="0"/>
              </a:rPr>
              <a:t>( </a:t>
            </a:r>
            <a:r>
              <a:rPr lang="en-GB" sz="2600" b="1" dirty="0" smtClean="0">
                <a:latin typeface="Garamond" panose="02020404030301010803" pitchFamily="18" charset="0"/>
              </a:rPr>
              <a:t>r’(</a:t>
            </a:r>
            <a:r>
              <a:rPr lang="en-GB" sz="2600" b="1" dirty="0" err="1" smtClean="0">
                <a:latin typeface="Garamond" panose="02020404030301010803" pitchFamily="18" charset="0"/>
              </a:rPr>
              <a:t>cow|dog</a:t>
            </a:r>
            <a:r>
              <a:rPr lang="en-GB" sz="2600" b="1" dirty="0" smtClean="0">
                <a:latin typeface="Garamond" panose="02020404030301010803" pitchFamily="18" charset="0"/>
              </a:rPr>
              <a:t>).’, </a:t>
            </a:r>
            <a:r>
              <a:rPr lang="en-GB" sz="2600" b="1" dirty="0">
                <a:latin typeface="Garamond" panose="02020404030301010803" pitchFamily="18" charset="0"/>
              </a:rPr>
              <a:t>‘</a:t>
            </a:r>
            <a:r>
              <a:rPr lang="en-GB" sz="2600" b="1" dirty="0" smtClean="0">
                <a:latin typeface="Garamond" panose="02020404030301010803" pitchFamily="18" charset="0"/>
              </a:rPr>
              <a:t>Dogs </a:t>
            </a:r>
            <a:r>
              <a:rPr lang="en-GB" sz="2600" b="1" dirty="0">
                <a:latin typeface="Garamond" panose="02020404030301010803" pitchFamily="18" charset="0"/>
              </a:rPr>
              <a:t>Kennel’,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if m is not None: print( </a:t>
            </a:r>
            <a:r>
              <a:rPr lang="en-GB" sz="2600" b="1" dirty="0" err="1">
                <a:latin typeface="Garamond" panose="02020404030301010803" pitchFamily="18" charset="0"/>
              </a:rPr>
              <a:t>m.group</a:t>
            </a:r>
            <a:r>
              <a:rPr lang="en-GB" sz="2600" b="1" dirty="0">
                <a:latin typeface="Garamond" panose="02020404030301010803" pitchFamily="18" charset="0"/>
              </a:rPr>
              <a:t>() </a:t>
            </a:r>
            <a:r>
              <a:rPr lang="en-GB" sz="2600" b="1" dirty="0" smtClean="0">
                <a:latin typeface="Garamond" panose="02020404030301010803" pitchFamily="18" charset="0"/>
              </a:rPr>
              <a:t>)		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sz="2600" b="1" dirty="0" smtClean="0">
                <a:latin typeface="Garamond" panose="02020404030301010803" pitchFamily="18" charset="0"/>
              </a:rPr>
              <a:t>(g)   	</a:t>
            </a:r>
            <a:r>
              <a:rPr lang="en-GB" sz="2600" b="1" dirty="0">
                <a:latin typeface="Garamond" panose="02020404030301010803" pitchFamily="18" charset="0"/>
              </a:rPr>
              <a:t>m = </a:t>
            </a:r>
            <a:r>
              <a:rPr lang="en-GB" sz="26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600" b="1" dirty="0">
                <a:latin typeface="Garamond" panose="02020404030301010803" pitchFamily="18" charset="0"/>
              </a:rPr>
              <a:t>( </a:t>
            </a:r>
            <a:r>
              <a:rPr lang="en-GB" sz="2600" b="1" dirty="0" err="1" smtClean="0">
                <a:latin typeface="Garamond" panose="02020404030301010803" pitchFamily="18" charset="0"/>
              </a:rPr>
              <a:t>r’the</a:t>
            </a:r>
            <a:r>
              <a:rPr lang="en-GB" sz="2600" b="1" dirty="0" smtClean="0">
                <a:latin typeface="Garamond" panose="02020404030301010803" pitchFamily="18" charset="0"/>
              </a:rPr>
              <a:t> ’, ‘The red bell’,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if m is not None: print( </a:t>
            </a:r>
            <a:r>
              <a:rPr lang="en-GB" sz="2600" b="1" dirty="0" err="1">
                <a:latin typeface="Garamond" panose="02020404030301010803" pitchFamily="18" charset="0"/>
              </a:rPr>
              <a:t>m.group</a:t>
            </a:r>
            <a:r>
              <a:rPr lang="en-GB" sz="2600" b="1" dirty="0">
                <a:latin typeface="Garamond" panose="02020404030301010803" pitchFamily="18" charset="0"/>
              </a:rPr>
              <a:t>() )	</a:t>
            </a:r>
            <a:r>
              <a:rPr lang="en-GB" sz="2600" b="1" dirty="0" smtClean="0">
                <a:latin typeface="Garamond" panose="02020404030301010803" pitchFamily="18" charset="0"/>
              </a:rPr>
              <a:t>	</a:t>
            </a:r>
            <a:r>
              <a:rPr lang="en-GB" sz="2600" b="1" dirty="0">
                <a:latin typeface="Garamond" panose="02020404030301010803" pitchFamily="18" charset="0"/>
              </a:rPr>
              <a:t>	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(h)	</a:t>
            </a:r>
            <a:r>
              <a:rPr lang="en-GB" sz="2600" b="1" dirty="0">
                <a:latin typeface="Garamond" panose="02020404030301010803" pitchFamily="18" charset="0"/>
              </a:rPr>
              <a:t>m = </a:t>
            </a:r>
            <a:r>
              <a:rPr lang="en-GB" sz="2600" b="1" dirty="0" err="1">
                <a:latin typeface="Garamond" panose="02020404030301010803" pitchFamily="18" charset="0"/>
              </a:rPr>
              <a:t>re.match</a:t>
            </a:r>
            <a:r>
              <a:rPr lang="en-GB" sz="2600" b="1" dirty="0">
                <a:latin typeface="Garamond" panose="02020404030301010803" pitchFamily="18" charset="0"/>
              </a:rPr>
              <a:t>( </a:t>
            </a:r>
            <a:r>
              <a:rPr lang="en-GB" sz="2600" b="1" dirty="0" err="1" smtClean="0">
                <a:latin typeface="Garamond" panose="02020404030301010803" pitchFamily="18" charset="0"/>
              </a:rPr>
              <a:t>r’the</a:t>
            </a:r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dirty="0">
                <a:latin typeface="Garamond" panose="02020404030301010803" pitchFamily="18" charset="0"/>
              </a:rPr>
              <a:t>’, </a:t>
            </a:r>
            <a:r>
              <a:rPr lang="en-GB" sz="2600" b="1" dirty="0" smtClean="0">
                <a:latin typeface="Garamond" panose="02020404030301010803" pitchFamily="18" charset="0"/>
              </a:rPr>
              <a:t>‘A bell in the well’,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if m is not None: print( </a:t>
            </a:r>
            <a:r>
              <a:rPr lang="en-GB" sz="2600" b="1" dirty="0" err="1">
                <a:latin typeface="Garamond" panose="02020404030301010803" pitchFamily="18" charset="0"/>
              </a:rPr>
              <a:t>m.group</a:t>
            </a:r>
            <a:r>
              <a:rPr lang="en-GB" sz="2600" b="1" dirty="0">
                <a:latin typeface="Garamond" panose="02020404030301010803" pitchFamily="18" charset="0"/>
              </a:rPr>
              <a:t>() )		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Syntax:   search </a:t>
            </a:r>
            <a:r>
              <a:rPr lang="en-GB" sz="2600" b="1" dirty="0">
                <a:latin typeface="Garamond" panose="02020404030301010803" pitchFamily="18" charset="0"/>
              </a:rPr>
              <a:t>(&lt;pattern&gt;, &lt;string&gt;, &lt;flags&gt;=0</a:t>
            </a:r>
            <a:r>
              <a:rPr lang="en-GB" sz="26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600" b="1" dirty="0">
                <a:latin typeface="Garamond" panose="02020404030301010803" pitchFamily="18" charset="0"/>
              </a:rPr>
              <a:t>	</a:t>
            </a:r>
            <a:r>
              <a:rPr lang="en-GB" sz="2600" b="1" dirty="0" smtClean="0">
                <a:latin typeface="Garamond" panose="02020404030301010803" pitchFamily="18" charset="0"/>
              </a:rPr>
              <a:t>     # </a:t>
            </a:r>
            <a:r>
              <a:rPr lang="en-GB" sz="2600" b="1" dirty="0">
                <a:latin typeface="Garamond" panose="02020404030301010803" pitchFamily="18" charset="0"/>
              </a:rPr>
              <a:t>returns 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MATCH OBJECT </a:t>
            </a:r>
            <a:r>
              <a:rPr lang="en-GB" sz="2600" b="1" dirty="0">
                <a:latin typeface="Garamond" panose="02020404030301010803" pitchFamily="18" charset="0"/>
              </a:rPr>
              <a:t>on success else </a:t>
            </a:r>
            <a:r>
              <a:rPr lang="en-GB" sz="2600" b="1" dirty="0" smtClean="0">
                <a:latin typeface="Garamond" panose="02020404030301010803" pitchFamily="18" charset="0"/>
              </a:rPr>
              <a:t>None</a:t>
            </a:r>
          </a:p>
          <a:p>
            <a:pPr marL="0" indent="0">
              <a:buNone/>
            </a:pPr>
            <a:r>
              <a:rPr lang="en-GB" sz="2600" b="1" dirty="0" err="1" smtClean="0">
                <a:latin typeface="Garamond" panose="02020404030301010803" pitchFamily="18" charset="0"/>
              </a:rPr>
              <a:t>Eg</a:t>
            </a:r>
            <a:r>
              <a:rPr lang="en-GB" sz="2600" b="1" dirty="0" smtClean="0">
                <a:latin typeface="Garamond" panose="02020404030301010803" pitchFamily="18" charset="0"/>
              </a:rPr>
              <a:t>: </a:t>
            </a:r>
            <a:r>
              <a:rPr lang="en-GB" sz="2600" b="1" dirty="0">
                <a:latin typeface="Garamond" panose="02020404030301010803" pitchFamily="18" charset="0"/>
              </a:rPr>
              <a:t>	 m = </a:t>
            </a:r>
            <a:r>
              <a:rPr lang="en-GB" sz="2600" b="1" dirty="0" err="1" smtClean="0">
                <a:latin typeface="Garamond" panose="02020404030301010803" pitchFamily="18" charset="0"/>
              </a:rPr>
              <a:t>re.search</a:t>
            </a:r>
            <a:r>
              <a:rPr lang="en-GB" sz="2600" b="1" dirty="0">
                <a:latin typeface="Garamond" panose="02020404030301010803" pitchFamily="18" charset="0"/>
              </a:rPr>
              <a:t>( r </a:t>
            </a:r>
            <a:r>
              <a:rPr lang="en-GB" sz="2600" b="1" dirty="0" smtClean="0">
                <a:latin typeface="Garamond" panose="02020404030301010803" pitchFamily="18" charset="0"/>
              </a:rPr>
              <a:t>’The </a:t>
            </a:r>
            <a:r>
              <a:rPr lang="en-GB" sz="2600" b="1" dirty="0">
                <a:latin typeface="Garamond" panose="02020404030301010803" pitchFamily="18" charset="0"/>
              </a:rPr>
              <a:t>’, ‘A bell in the well’,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</a:t>
            </a:r>
            <a:r>
              <a:rPr lang="en-GB" sz="2600" b="1" dirty="0" smtClean="0">
                <a:latin typeface="Garamond" panose="02020404030301010803" pitchFamily="18" charset="0"/>
              </a:rPr>
              <a:t> if </a:t>
            </a:r>
            <a:r>
              <a:rPr lang="en-GB" sz="2600" b="1" dirty="0">
                <a:latin typeface="Garamond" panose="02020404030301010803" pitchFamily="18" charset="0"/>
              </a:rPr>
              <a:t>m is not None: print( </a:t>
            </a:r>
            <a:r>
              <a:rPr lang="en-GB" sz="2600" b="1" dirty="0" err="1">
                <a:latin typeface="Garamond" panose="02020404030301010803" pitchFamily="18" charset="0"/>
              </a:rPr>
              <a:t>m.group</a:t>
            </a:r>
            <a:r>
              <a:rPr lang="en-GB" sz="2600" b="1" dirty="0">
                <a:latin typeface="Garamond" panose="02020404030301010803" pitchFamily="18" charset="0"/>
              </a:rPr>
              <a:t>() )		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	</a:t>
            </a:r>
            <a:r>
              <a:rPr lang="en-GB" sz="2400" b="1" dirty="0">
                <a:latin typeface="Garamond" panose="02020404030301010803" pitchFamily="18" charset="0"/>
              </a:rPr>
              <a:t> m = </a:t>
            </a:r>
            <a:r>
              <a:rPr lang="en-GB" sz="2400" b="1" dirty="0" err="1" smtClean="0">
                <a:latin typeface="Garamond" panose="02020404030301010803" pitchFamily="18" charset="0"/>
              </a:rPr>
              <a:t>re.search</a:t>
            </a:r>
            <a:r>
              <a:rPr lang="en-GB" sz="2400" b="1" dirty="0">
                <a:latin typeface="Garamond" panose="02020404030301010803" pitchFamily="18" charset="0"/>
              </a:rPr>
              <a:t>( r </a:t>
            </a:r>
            <a:r>
              <a:rPr lang="en-GB" sz="2400" b="1" dirty="0" smtClean="0">
                <a:latin typeface="Garamond" panose="02020404030301010803" pitchFamily="18" charset="0"/>
              </a:rPr>
              <a:t>’^the </a:t>
            </a:r>
            <a:r>
              <a:rPr lang="en-GB" sz="2400" b="1" dirty="0">
                <a:latin typeface="Garamond" panose="02020404030301010803" pitchFamily="18" charset="0"/>
              </a:rPr>
              <a:t>’, ‘A bell in the well’, </a:t>
            </a:r>
            <a:r>
              <a:rPr lang="en-GB" sz="2400" b="1" dirty="0" err="1">
                <a:latin typeface="Garamond" panose="02020404030301010803" pitchFamily="18" charset="0"/>
              </a:rPr>
              <a:t>re.I</a:t>
            </a:r>
            <a:r>
              <a:rPr lang="en-GB" sz="2400" b="1" dirty="0" smtClean="0">
                <a:latin typeface="Garamond" panose="02020404030301010803" pitchFamily="18" charset="0"/>
              </a:rPr>
              <a:t>)   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# Matches beginning</a:t>
            </a:r>
            <a:endParaRPr lang="en-GB" sz="2400" b="1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latin typeface="Garamond" panose="02020404030301010803" pitchFamily="18" charset="0"/>
              </a:rPr>
              <a:t> if </a:t>
            </a:r>
            <a:r>
              <a:rPr lang="en-GB" sz="2400" b="1" dirty="0">
                <a:latin typeface="Garamond" panose="02020404030301010803" pitchFamily="18" charset="0"/>
              </a:rPr>
              <a:t>m is not None: print( </a:t>
            </a:r>
            <a:r>
              <a:rPr lang="en-GB" sz="2400" b="1" dirty="0" err="1">
                <a:latin typeface="Garamond" panose="02020404030301010803" pitchFamily="18" charset="0"/>
              </a:rPr>
              <a:t>m.group</a:t>
            </a:r>
            <a:r>
              <a:rPr lang="en-GB" sz="2400" b="1" dirty="0">
                <a:latin typeface="Garamond" panose="02020404030301010803" pitchFamily="18" charset="0"/>
              </a:rPr>
              <a:t>() )		</a:t>
            </a:r>
            <a:endParaRPr lang="en-GB" sz="26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27822" y="1006365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Dogs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0081" y="1820482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7822" y="2634599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None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0081" y="5076689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t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8718" y="5935281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None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</a:t>
            </a:r>
            <a:r>
              <a:rPr lang="en-GB" b="1" dirty="0" err="1" smtClean="0">
                <a:latin typeface="Garamond" panose="02020404030301010803" pitchFamily="18" charset="0"/>
              </a:rPr>
              <a:t>i</a:t>
            </a:r>
            <a:r>
              <a:rPr lang="en-GB" b="1" dirty="0" smtClean="0">
                <a:latin typeface="Garamond" panose="02020404030301010803" pitchFamily="18" charset="0"/>
              </a:rPr>
              <a:t>) 	m </a:t>
            </a:r>
            <a:r>
              <a:rPr lang="en-GB" b="1" dirty="0">
                <a:latin typeface="Garamond" panose="02020404030301010803" pitchFamily="18" charset="0"/>
              </a:rPr>
              <a:t>= </a:t>
            </a:r>
            <a:r>
              <a:rPr lang="en-GB" b="1" dirty="0" err="1" smtClean="0">
                <a:latin typeface="Garamond" panose="02020404030301010803" pitchFamily="18" charset="0"/>
              </a:rPr>
              <a:t>re.search</a:t>
            </a:r>
            <a:r>
              <a:rPr lang="en-GB" b="1" dirty="0">
                <a:latin typeface="Garamond" panose="02020404030301010803" pitchFamily="18" charset="0"/>
              </a:rPr>
              <a:t>( r </a:t>
            </a:r>
            <a:r>
              <a:rPr lang="en-GB" b="1" dirty="0" smtClean="0">
                <a:latin typeface="Garamond" panose="02020404030301010803" pitchFamily="18" charset="0"/>
              </a:rPr>
              <a:t>’\</a:t>
            </a:r>
            <a:r>
              <a:rPr lang="en-GB" b="1" dirty="0" err="1" smtClean="0">
                <a:latin typeface="Garamond" panose="02020404030301010803" pitchFamily="18" charset="0"/>
              </a:rPr>
              <a:t>bthe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>
                <a:latin typeface="Garamond" panose="02020404030301010803" pitchFamily="18" charset="0"/>
              </a:rPr>
              <a:t>’, ‘A bell in the well’,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if m is not None: print( </a:t>
            </a:r>
            <a:r>
              <a:rPr lang="en-GB" b="1" dirty="0" err="1">
                <a:latin typeface="Garamond" panose="02020404030301010803" pitchFamily="18" charset="0"/>
              </a:rPr>
              <a:t>m.group</a:t>
            </a:r>
            <a:r>
              <a:rPr lang="en-GB" b="1" dirty="0">
                <a:latin typeface="Garamond" panose="02020404030301010803" pitchFamily="18" charset="0"/>
              </a:rPr>
              <a:t>() )	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b="1" dirty="0" smtClean="0">
                <a:latin typeface="Garamond" panose="02020404030301010803" pitchFamily="18" charset="0"/>
              </a:rPr>
              <a:t>(j) 	</a:t>
            </a:r>
            <a:r>
              <a:rPr lang="en-GB" b="1" dirty="0">
                <a:latin typeface="Garamond" panose="02020404030301010803" pitchFamily="18" charset="0"/>
              </a:rPr>
              <a:t>m = 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>
                <a:latin typeface="Garamond" panose="02020404030301010803" pitchFamily="18" charset="0"/>
              </a:rPr>
              <a:t>( r </a:t>
            </a:r>
            <a:r>
              <a:rPr lang="en-GB" b="1" dirty="0" smtClean="0">
                <a:latin typeface="Garamond" panose="02020404030301010803" pitchFamily="18" charset="0"/>
              </a:rPr>
              <a:t>’the </a:t>
            </a:r>
            <a:r>
              <a:rPr lang="en-GB" b="1" dirty="0">
                <a:latin typeface="Garamond" panose="02020404030301010803" pitchFamily="18" charset="0"/>
              </a:rPr>
              <a:t>’, ‘A </a:t>
            </a:r>
            <a:r>
              <a:rPr lang="en-GB" b="1" dirty="0" smtClean="0">
                <a:latin typeface="Garamond" panose="02020404030301010803" pitchFamily="18" charset="0"/>
              </a:rPr>
              <a:t>deep breathe’,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if m is not None: print( </a:t>
            </a:r>
            <a:r>
              <a:rPr lang="en-GB" b="1" dirty="0" err="1">
                <a:latin typeface="Garamond" panose="02020404030301010803" pitchFamily="18" charset="0"/>
              </a:rPr>
              <a:t>m.group</a:t>
            </a:r>
            <a:r>
              <a:rPr lang="en-GB" b="1" dirty="0">
                <a:latin typeface="Garamond" panose="02020404030301010803" pitchFamily="18" charset="0"/>
              </a:rPr>
              <a:t>() )	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dirty="0" smtClean="0"/>
              <a:t>(k)	</a:t>
            </a:r>
            <a:r>
              <a:rPr lang="en-GB" b="1" dirty="0">
                <a:latin typeface="Garamond" panose="02020404030301010803" pitchFamily="18" charset="0"/>
              </a:rPr>
              <a:t>m = 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>
                <a:latin typeface="Garamond" panose="02020404030301010803" pitchFamily="18" charset="0"/>
              </a:rPr>
              <a:t>( r </a:t>
            </a:r>
            <a:r>
              <a:rPr lang="en-GB" b="1" dirty="0" smtClean="0">
                <a:latin typeface="Garamond" panose="02020404030301010803" pitchFamily="18" charset="0"/>
              </a:rPr>
              <a:t>’\</a:t>
            </a:r>
            <a:r>
              <a:rPr lang="en-GB" b="1" dirty="0" err="1" smtClean="0">
                <a:latin typeface="Garamond" panose="02020404030301010803" pitchFamily="18" charset="0"/>
              </a:rPr>
              <a:t>bthe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>
                <a:latin typeface="Garamond" panose="02020404030301010803" pitchFamily="18" charset="0"/>
              </a:rPr>
              <a:t>’, ‘A deep breathe’,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if m is not None: print( </a:t>
            </a:r>
            <a:r>
              <a:rPr lang="en-GB" b="1" dirty="0" err="1">
                <a:latin typeface="Garamond" panose="02020404030301010803" pitchFamily="18" charset="0"/>
              </a:rPr>
              <a:t>m.group</a:t>
            </a:r>
            <a:r>
              <a:rPr lang="en-GB" b="1" dirty="0">
                <a:latin typeface="Garamond" panose="02020404030301010803" pitchFamily="18" charset="0"/>
              </a:rPr>
              <a:t>() )	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b="1" dirty="0" smtClean="0">
                <a:latin typeface="Garamond" panose="02020404030301010803" pitchFamily="18" charset="0"/>
              </a:rPr>
              <a:t>(l)	</a:t>
            </a:r>
            <a:r>
              <a:rPr lang="en-GB" b="1" dirty="0">
                <a:latin typeface="Garamond" panose="02020404030301010803" pitchFamily="18" charset="0"/>
              </a:rPr>
              <a:t>m = 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>
                <a:latin typeface="Garamond" panose="02020404030301010803" pitchFamily="18" charset="0"/>
              </a:rPr>
              <a:t>( r </a:t>
            </a:r>
            <a:r>
              <a:rPr lang="en-GB" b="1" dirty="0" smtClean="0">
                <a:latin typeface="Garamond" panose="02020404030301010803" pitchFamily="18" charset="0"/>
              </a:rPr>
              <a:t>’\</a:t>
            </a:r>
            <a:r>
              <a:rPr lang="en-GB" b="1" dirty="0" err="1" smtClean="0">
                <a:latin typeface="Garamond" panose="02020404030301010803" pitchFamily="18" charset="0"/>
              </a:rPr>
              <a:t>Bthe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>
                <a:latin typeface="Garamond" panose="02020404030301010803" pitchFamily="18" charset="0"/>
              </a:rPr>
              <a:t>’, ‘A deep breathe’,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 smtClean="0">
                <a:latin typeface="Garamond" panose="02020404030301010803" pitchFamily="18" charset="0"/>
              </a:rPr>
              <a:t>) 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if m is not None: print( </a:t>
            </a:r>
            <a:r>
              <a:rPr lang="en-GB" b="1" dirty="0" err="1">
                <a:latin typeface="Garamond" panose="02020404030301010803" pitchFamily="18" charset="0"/>
              </a:rPr>
              <a:t>m.group</a:t>
            </a:r>
            <a:r>
              <a:rPr lang="en-GB" b="1" dirty="0">
                <a:latin typeface="Garamond" panose="02020404030301010803" pitchFamily="18" charset="0"/>
              </a:rPr>
              <a:t>() )	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  print(</a:t>
            </a:r>
            <a:r>
              <a:rPr lang="en-GB" b="1" dirty="0" err="1" smtClean="0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(‘.end’, ’bend’, </a:t>
            </a:r>
            <a:r>
              <a:rPr lang="en-GB" b="1" dirty="0" err="1" smtClean="0">
                <a:latin typeface="Garamond" panose="02020404030301010803" pitchFamily="18" charset="0"/>
              </a:rPr>
              <a:t>re.I</a:t>
            </a:r>
            <a:r>
              <a:rPr lang="en-GB" b="1" dirty="0" smtClean="0">
                <a:latin typeface="Garamond" panose="02020404030301010803" pitchFamily="18" charset="0"/>
              </a:rPr>
              <a:t>).group()) 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	print(</a:t>
            </a:r>
            <a:r>
              <a:rPr lang="en-GB" b="1" dirty="0" err="1" smtClean="0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(‘bye’, ’Bye, Good bye’,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	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>
                <a:latin typeface="Garamond" panose="02020404030301010803" pitchFamily="18" charset="0"/>
              </a:rPr>
              <a:t>(‘</a:t>
            </a:r>
            <a:r>
              <a:rPr lang="en-GB" b="1" dirty="0" smtClean="0">
                <a:latin typeface="Garamond" panose="02020404030301010803" pitchFamily="18" charset="0"/>
              </a:rPr>
              <a:t>bye$’, </a:t>
            </a:r>
            <a:r>
              <a:rPr lang="en-GB" b="1" dirty="0">
                <a:latin typeface="Garamond" panose="02020404030301010803" pitchFamily="18" charset="0"/>
              </a:rPr>
              <a:t>’Bye, Good bye’,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70772" y="3116956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None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0772" y="203298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0772" y="1106496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772" y="3970095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0772" y="461186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bend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0772" y="511196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Bye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2237" y="5649955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b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ye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118" y="354755"/>
            <a:ext cx="4991637" cy="3262504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Character Classes</a:t>
            </a:r>
          </a:p>
          <a:p>
            <a:pPr marL="0" indent="0">
              <a:buNone/>
            </a:pP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[</a:t>
            </a:r>
            <a:r>
              <a:rPr lang="en-GB" sz="2400" b="1" dirty="0" err="1" smtClean="0">
                <a:latin typeface="Garamond" panose="02020404030301010803" pitchFamily="18" charset="0"/>
              </a:rPr>
              <a:t>Pp</a:t>
            </a:r>
            <a:r>
              <a:rPr lang="en-GB" sz="2400" b="1" dirty="0" smtClean="0">
                <a:latin typeface="Garamond" panose="02020404030301010803" pitchFamily="18" charset="0"/>
              </a:rPr>
              <a:t>]</a:t>
            </a:r>
            <a:r>
              <a:rPr lang="en-GB" sz="2400" b="1" dirty="0" err="1" smtClean="0">
                <a:latin typeface="Garamond" panose="02020404030301010803" pitchFamily="18" charset="0"/>
              </a:rPr>
              <a:t>ython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[</a:t>
            </a:r>
            <a:r>
              <a:rPr lang="en-GB" sz="2400" b="1" dirty="0" err="1" smtClean="0">
                <a:latin typeface="Garamond" panose="02020404030301010803" pitchFamily="18" charset="0"/>
              </a:rPr>
              <a:t>aeiou</a:t>
            </a:r>
            <a:r>
              <a:rPr lang="en-GB" sz="2400" b="1" dirty="0" smtClean="0">
                <a:latin typeface="Garamond" panose="02020404030301010803" pitchFamily="18" charset="0"/>
              </a:rPr>
              <a:t>]		[^</a:t>
            </a:r>
            <a:r>
              <a:rPr lang="en-GB" sz="2400" b="1" dirty="0" err="1" smtClean="0">
                <a:latin typeface="Garamond" panose="02020404030301010803" pitchFamily="18" charset="0"/>
              </a:rPr>
              <a:t>aeiou</a:t>
            </a:r>
            <a:r>
              <a:rPr lang="en-GB" sz="2400" b="1" dirty="0">
                <a:latin typeface="Garamond" panose="02020404030301010803" pitchFamily="18" charset="0"/>
              </a:rPr>
              <a:t>]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[0-9]			[^0-9]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[A-Z][a-z]		[A-za-z0-9]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743" y="206062"/>
            <a:ext cx="5356539" cy="30469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Repetition Cases</a:t>
            </a:r>
          </a:p>
          <a:p>
            <a:endParaRPr lang="en-GB" sz="2400" b="1" dirty="0" smtClean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?</a:t>
            </a:r>
            <a:r>
              <a:rPr lang="en-GB" sz="2400" b="1" dirty="0" smtClean="0">
                <a:latin typeface="Garamond" panose="02020404030301010803" pitchFamily="18" charset="0"/>
              </a:rPr>
              <a:t> – Match 0 or 1 occurrence of preceding regex</a:t>
            </a: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*</a:t>
            </a:r>
            <a:r>
              <a:rPr lang="en-GB" sz="2400" b="1" dirty="0" smtClean="0">
                <a:latin typeface="Garamond" panose="02020404030301010803" pitchFamily="18" charset="0"/>
              </a:rPr>
              <a:t> - Match 0 or more occurrences</a:t>
            </a: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+</a:t>
            </a:r>
            <a:r>
              <a:rPr lang="en-GB" sz="2400" b="1" dirty="0" smtClean="0">
                <a:latin typeface="Garamond" panose="02020404030301010803" pitchFamily="18" charset="0"/>
              </a:rPr>
              <a:t> - Match 1 or more occurrences</a:t>
            </a: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{N} </a:t>
            </a:r>
            <a:r>
              <a:rPr lang="en-GB" sz="2400" b="1" dirty="0" smtClean="0">
                <a:latin typeface="Garamond" panose="02020404030301010803" pitchFamily="18" charset="0"/>
              </a:rPr>
              <a:t>– Match N occurrences</a:t>
            </a: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{M,N} </a:t>
            </a:r>
            <a:r>
              <a:rPr lang="en-GB" sz="2400" b="1" dirty="0" smtClean="0">
                <a:latin typeface="Garamond" panose="02020404030301010803" pitchFamily="18" charset="0"/>
              </a:rPr>
              <a:t>– Match M to N occurrences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636" y="3376196"/>
            <a:ext cx="7353301" cy="304698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Special Character Classes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\d </a:t>
            </a:r>
            <a:r>
              <a:rPr lang="en-GB" sz="2400" b="1" dirty="0" smtClean="0">
                <a:latin typeface="Garamond" panose="02020404030301010803" pitchFamily="18" charset="0"/>
              </a:rPr>
              <a:t>– Match any decimal digit		-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\D</a:t>
            </a: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\w</a:t>
            </a:r>
            <a:r>
              <a:rPr lang="en-GB" sz="2400" b="1" dirty="0" smtClean="0">
                <a:latin typeface="Garamond" panose="02020404030301010803" pitchFamily="18" charset="0"/>
              </a:rPr>
              <a:t> – Match any alphanumeric character 	- 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\W</a:t>
            </a: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\s</a:t>
            </a:r>
            <a:r>
              <a:rPr lang="en-GB" sz="2400" b="1" dirty="0" smtClean="0">
                <a:latin typeface="Garamond" panose="02020404030301010803" pitchFamily="18" charset="0"/>
              </a:rPr>
              <a:t> – Match any whitespace			-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\S</a:t>
            </a: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\b </a:t>
            </a:r>
            <a:r>
              <a:rPr lang="en-GB" sz="2400" b="1" dirty="0" smtClean="0">
                <a:latin typeface="Garamond" panose="02020404030301010803" pitchFamily="18" charset="0"/>
              </a:rPr>
              <a:t>– Match any word boundary		-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\B</a:t>
            </a: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\A</a:t>
            </a:r>
            <a:r>
              <a:rPr lang="en-GB" sz="2400" b="1" dirty="0" smtClean="0">
                <a:latin typeface="Garamond" panose="02020404030301010803" pitchFamily="18" charset="0"/>
              </a:rPr>
              <a:t> – match start of a string			-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^</a:t>
            </a:r>
          </a:p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\Z </a:t>
            </a:r>
            <a:r>
              <a:rPr lang="en-GB" sz="2400" b="1" dirty="0" smtClean="0">
                <a:latin typeface="Garamond" panose="02020404030301010803" pitchFamily="18" charset="0"/>
              </a:rPr>
              <a:t>– Match end of a string			-	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$</a:t>
            </a:r>
            <a:endParaRPr lang="en-GB" sz="2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416859"/>
            <a:ext cx="11066930" cy="5760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Examples</a:t>
            </a:r>
          </a:p>
          <a:p>
            <a:pPr marL="0" indent="0">
              <a:buNone/>
            </a:pPr>
            <a:r>
              <a:rPr lang="en-GB" dirty="0" smtClean="0"/>
              <a:t>(1) </a:t>
            </a:r>
            <a:r>
              <a:rPr lang="en-GB" b="1" dirty="0" smtClean="0">
                <a:latin typeface="Garamond" panose="02020404030301010803" pitchFamily="18" charset="0"/>
              </a:rPr>
              <a:t>print(</a:t>
            </a:r>
            <a:r>
              <a:rPr lang="en-GB" b="1" dirty="0" err="1" smtClean="0">
                <a:latin typeface="Garamond" panose="02020404030301010803" pitchFamily="18" charset="0"/>
              </a:rPr>
              <a:t>re.match</a:t>
            </a:r>
            <a:r>
              <a:rPr lang="en-GB" b="1" dirty="0" smtClean="0">
                <a:latin typeface="Garamond" panose="02020404030301010803" pitchFamily="18" charset="0"/>
              </a:rPr>
              <a:t>(‘b[</a:t>
            </a:r>
            <a:r>
              <a:rPr lang="en-GB" b="1" dirty="0" err="1" smtClean="0">
                <a:latin typeface="Garamond" panose="02020404030301010803" pitchFamily="18" charset="0"/>
              </a:rPr>
              <a:t>aeiu</a:t>
            </a:r>
            <a:r>
              <a:rPr lang="en-GB" b="1" dirty="0" smtClean="0">
                <a:latin typeface="Garamond" panose="02020404030301010803" pitchFamily="18" charset="0"/>
              </a:rPr>
              <a:t>]t’, ’Bat’,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</a:t>
            </a:r>
            <a:r>
              <a:rPr lang="en-GB" b="1" dirty="0" smtClean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 b="1" dirty="0" smtClean="0">
                <a:latin typeface="Garamond" panose="02020404030301010803" pitchFamily="18" charset="0"/>
              </a:rPr>
              <a:t>(2)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(‘[</a:t>
            </a:r>
            <a:r>
              <a:rPr lang="en-GB" b="1" dirty="0" err="1" smtClean="0">
                <a:latin typeface="Garamond" panose="02020404030301010803" pitchFamily="18" charset="0"/>
              </a:rPr>
              <a:t>hp</a:t>
            </a:r>
            <a:r>
              <a:rPr lang="en-GB" b="1" dirty="0" smtClean="0">
                <a:latin typeface="Garamond" panose="02020404030301010803" pitchFamily="18" charset="0"/>
              </a:rPr>
              <a:t>][</a:t>
            </a:r>
            <a:r>
              <a:rPr lang="en-GB" b="1" dirty="0" err="1" smtClean="0">
                <a:latin typeface="Garamond" panose="02020404030301010803" pitchFamily="18" charset="0"/>
              </a:rPr>
              <a:t>ao</a:t>
            </a:r>
            <a:r>
              <a:rPr lang="en-GB" b="1" dirty="0" smtClean="0">
                <a:latin typeface="Garamond" panose="02020404030301010803" pitchFamily="18" charset="0"/>
              </a:rPr>
              <a:t>]t’, ’Pot’,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smtClean="0"/>
              <a:t>(3)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(‘z.[0-9]’, ’z@1’,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</a:t>
            </a:r>
            <a:r>
              <a:rPr lang="en-GB" b="1" dirty="0" smtClean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(4)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(‘w[^</a:t>
            </a:r>
            <a:r>
              <a:rPr lang="en-GB" b="1" dirty="0" err="1" smtClean="0">
                <a:latin typeface="Garamond" panose="02020404030301010803" pitchFamily="18" charset="0"/>
              </a:rPr>
              <a:t>aeiou</a:t>
            </a:r>
            <a:r>
              <a:rPr lang="en-GB" b="1" dirty="0" smtClean="0">
                <a:latin typeface="Garamond" panose="02020404030301010803" pitchFamily="18" charset="0"/>
              </a:rPr>
              <a:t>][</a:t>
            </a:r>
            <a:r>
              <a:rPr lang="en-GB" b="1" dirty="0" err="1" smtClean="0">
                <a:latin typeface="Garamond" panose="02020404030301010803" pitchFamily="18" charset="0"/>
              </a:rPr>
              <a:t>aeiou</a:t>
            </a:r>
            <a:r>
              <a:rPr lang="en-GB" b="1" dirty="0" smtClean="0">
                <a:latin typeface="Garamond" panose="02020404030301010803" pitchFamily="18" charset="0"/>
              </a:rPr>
              <a:t>]</a:t>
            </a:r>
            <a:r>
              <a:rPr lang="en-GB" b="1" dirty="0" err="1" smtClean="0">
                <a:latin typeface="Garamond" panose="02020404030301010803" pitchFamily="18" charset="0"/>
              </a:rPr>
              <a:t>p’,’wrap</a:t>
            </a:r>
            <a:r>
              <a:rPr lang="en-GB" b="1" dirty="0" smtClean="0">
                <a:latin typeface="Garamond" panose="02020404030301010803" pitchFamily="18" charset="0"/>
              </a:rPr>
              <a:t>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(5)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(‘[</a:t>
            </a:r>
            <a:r>
              <a:rPr lang="en-GB" b="1" dirty="0" err="1" smtClean="0">
                <a:latin typeface="Garamond" panose="02020404030301010803" pitchFamily="18" charset="0"/>
              </a:rPr>
              <a:t>dn</a:t>
            </a:r>
            <a:r>
              <a:rPr lang="en-GB" b="1" dirty="0" smtClean="0">
                <a:latin typeface="Garamond" panose="02020404030301010803" pitchFamily="18" charset="0"/>
              </a:rPr>
              <a:t>]</a:t>
            </a:r>
            <a:r>
              <a:rPr lang="en-GB" b="1" dirty="0" err="1" smtClean="0">
                <a:latin typeface="Garamond" panose="02020404030301010803" pitchFamily="18" charset="0"/>
              </a:rPr>
              <a:t>ot</a:t>
            </a:r>
            <a:r>
              <a:rPr lang="en-GB" b="1" dirty="0" smtClean="0">
                <a:latin typeface="Garamond" panose="02020404030301010803" pitchFamily="18" charset="0"/>
              </a:rPr>
              <a:t>?’, ’do’,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</a:t>
            </a:r>
            <a:r>
              <a:rPr lang="en-GB" b="1" dirty="0" smtClean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(6)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(‘0?[1-9]’, ’8’,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</a:t>
            </a:r>
            <a:r>
              <a:rPr lang="en-GB" b="1" dirty="0" smtClean="0">
                <a:latin typeface="Garamond" panose="02020404030301010803" pitchFamily="18" charset="0"/>
              </a:rPr>
              <a:t>		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(7)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(‘^9[0-9]{9}’, ’9847496143’,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</a:t>
            </a:r>
            <a:r>
              <a:rPr lang="en-GB" b="1" dirty="0" smtClean="0">
                <a:latin typeface="Garamond" panose="02020404030301010803" pitchFamily="18" charset="0"/>
              </a:rPr>
              <a:t>())</a:t>
            </a:r>
            <a:endParaRPr lang="en-GB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(8)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(‘\w+-\d+’, ’?s?\.pm-123’,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(9)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(‘\d{4}-\d{7}’, ’0485-2822288’,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</a:t>
            </a: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(10) </a:t>
            </a:r>
            <a:r>
              <a:rPr lang="en-GB" b="1" dirty="0">
                <a:latin typeface="Garamond" panose="02020404030301010803" pitchFamily="18" charset="0"/>
              </a:rPr>
              <a:t>print(</a:t>
            </a:r>
            <a:r>
              <a:rPr lang="en-GB" b="1" dirty="0" err="1">
                <a:latin typeface="Garamond" panose="02020404030301010803" pitchFamily="18" charset="0"/>
              </a:rPr>
              <a:t>re.search</a:t>
            </a:r>
            <a:r>
              <a:rPr lang="en-GB" b="1" dirty="0" smtClean="0">
                <a:latin typeface="Garamond" panose="02020404030301010803" pitchFamily="18" charset="0"/>
              </a:rPr>
              <a:t>(‘\w+@\w+\.com’, ’sonianidhi@gmail.com’, </a:t>
            </a:r>
            <a:r>
              <a:rPr lang="en-GB" b="1" dirty="0" err="1">
                <a:latin typeface="Garamond" panose="02020404030301010803" pitchFamily="18" charset="0"/>
              </a:rPr>
              <a:t>re.I</a:t>
            </a:r>
            <a:r>
              <a:rPr lang="en-GB" b="1" dirty="0">
                <a:latin typeface="Garamond" panose="02020404030301010803" pitchFamily="18" charset="0"/>
              </a:rPr>
              <a:t>).group()) 				</a:t>
            </a:r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2547035" y="5365787"/>
            <a:ext cx="8497156" cy="677455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GB" sz="26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Mr?s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?\.)?[A-Z][a-z]* ([A-Z][a-z]*)*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6130" y="881081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Bat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7420" y="1265362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Pot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7420" y="1701107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z@1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3628" y="2137040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wrap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3628" y="266486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do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3628" y="3139301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8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3628" y="356227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9847496143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3577" y="3997234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p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m-123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408"/>
            <a:ext cx="10515600" cy="5579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Extension Notation</a:t>
            </a:r>
          </a:p>
          <a:p>
            <a:pPr marL="0" indent="0">
              <a:buNone/>
            </a:pPr>
            <a:endParaRPr lang="en-GB" sz="2600" b="1" dirty="0" smtClean="0">
              <a:latin typeface="Garamond" panose="02020404030301010803" pitchFamily="18" charset="0"/>
            </a:endParaRPr>
          </a:p>
          <a:p>
            <a:pPr marL="514350" indent="-514350">
              <a:buAutoNum type="arabicParenBoth"/>
            </a:pPr>
            <a:r>
              <a:rPr lang="en-GB" sz="2600" b="1" dirty="0" smtClean="0">
                <a:latin typeface="Garamond" panose="02020404030301010803" pitchFamily="18" charset="0"/>
              </a:rPr>
              <a:t>print(</a:t>
            </a:r>
            <a:r>
              <a:rPr lang="en-GB" sz="26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600" b="1" dirty="0" smtClean="0">
                <a:latin typeface="Garamond" panose="02020404030301010803" pitchFamily="18" charset="0"/>
              </a:rPr>
              <a:t>(‘</a:t>
            </a:r>
            <a:r>
              <a:rPr lang="en-GB" sz="2600" b="1" dirty="0" err="1" smtClean="0">
                <a:latin typeface="Garamond" panose="02020404030301010803" pitchFamily="18" charset="0"/>
              </a:rPr>
              <a:t>google</a:t>
            </a:r>
            <a:r>
              <a:rPr lang="en-GB" sz="2600" b="1" dirty="0" smtClean="0">
                <a:latin typeface="Garamond" panose="02020404030301010803" pitchFamily="18" charset="0"/>
              </a:rPr>
              <a:t>(?=.com)’, ’Google.com’,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).group()) 	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</a:t>
            </a:r>
            <a:r>
              <a:rPr lang="en-GB" sz="2600" b="1" dirty="0" smtClean="0">
                <a:latin typeface="Garamond" panose="02020404030301010803" pitchFamily="18" charset="0"/>
              </a:rPr>
              <a:t>					</a:t>
            </a:r>
            <a:r>
              <a:rPr lang="en-GB" sz="2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# Google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(2) print(</a:t>
            </a:r>
            <a:r>
              <a:rPr lang="en-GB" sz="2600" b="1" dirty="0" err="1" smtClean="0">
                <a:latin typeface="Garamond" panose="02020404030301010803" pitchFamily="18" charset="0"/>
              </a:rPr>
              <a:t>re.match</a:t>
            </a:r>
            <a:r>
              <a:rPr lang="en-GB" sz="2600" b="1" dirty="0" smtClean="0">
                <a:latin typeface="Garamond" panose="02020404030301010803" pitchFamily="18" charset="0"/>
              </a:rPr>
              <a:t>(‘</a:t>
            </a:r>
            <a:r>
              <a:rPr lang="en-GB" sz="2600" b="1" dirty="0" err="1" smtClean="0">
                <a:latin typeface="Garamond" panose="02020404030301010803" pitchFamily="18" charset="0"/>
              </a:rPr>
              <a:t>google</a:t>
            </a:r>
            <a:r>
              <a:rPr lang="en-GB" sz="2600" b="1" dirty="0" smtClean="0">
                <a:latin typeface="Garamond" panose="02020404030301010803" pitchFamily="18" charset="0"/>
              </a:rPr>
              <a:t>(?!=.com’, ’Google.in’, </a:t>
            </a:r>
            <a:r>
              <a:rPr lang="en-GB" sz="2600" b="1" dirty="0" err="1">
                <a:latin typeface="Garamond" panose="02020404030301010803" pitchFamily="18" charset="0"/>
              </a:rPr>
              <a:t>re.I</a:t>
            </a:r>
            <a:r>
              <a:rPr lang="en-GB" sz="2600" b="1" dirty="0">
                <a:latin typeface="Garamond" panose="02020404030301010803" pitchFamily="18" charset="0"/>
              </a:rPr>
              <a:t>).group()) 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>
                <a:latin typeface="Garamond" panose="02020404030301010803" pitchFamily="18" charset="0"/>
              </a:rPr>
              <a:t>	</a:t>
            </a:r>
            <a:r>
              <a:rPr lang="en-GB" sz="2600" b="1" dirty="0" smtClean="0">
                <a:latin typeface="Garamond" panose="02020404030301010803" pitchFamily="18" charset="0"/>
              </a:rPr>
              <a:t>					</a:t>
            </a:r>
            <a:r>
              <a:rPr lang="en-GB" sz="2600" b="1" dirty="0">
                <a:solidFill>
                  <a:srgbClr val="FF0000"/>
                </a:solidFill>
                <a:latin typeface="Garamond" panose="02020404030301010803" pitchFamily="18" charset="0"/>
              </a:rPr>
              <a:t> # Google </a:t>
            </a:r>
            <a:r>
              <a:rPr lang="en-GB" sz="2600" b="1" dirty="0">
                <a:latin typeface="Garamond" panose="02020404030301010803" pitchFamily="18" charset="0"/>
              </a:rPr>
              <a:t>	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094"/>
            <a:ext cx="10515600" cy="6297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compile()</a:t>
            </a:r>
          </a:p>
          <a:p>
            <a:pPr marL="0" indent="0">
              <a:buNone/>
            </a:pPr>
            <a:r>
              <a:rPr lang="en-GB" dirty="0" smtClean="0"/>
              <a:t>Syntax: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compile (pattern, flags=0)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-&gt; returns a regex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import re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inf</a:t>
            </a:r>
            <a:r>
              <a:rPr lang="en-GB" dirty="0" smtClean="0"/>
              <a:t> = open(‘abc.txt’, ’r’)</a:t>
            </a:r>
          </a:p>
          <a:p>
            <a:pPr marL="0" indent="0">
              <a:buNone/>
            </a:pPr>
            <a:r>
              <a:rPr lang="en-GB" dirty="0" smtClean="0"/>
              <a:t>	text = </a:t>
            </a:r>
            <a:r>
              <a:rPr lang="en-GB" dirty="0" err="1" smtClean="0"/>
              <a:t>inf.readlines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inf.close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key = </a:t>
            </a:r>
            <a:r>
              <a:rPr lang="en-GB" dirty="0" err="1" smtClean="0"/>
              <a:t>re.compile</a:t>
            </a:r>
            <a:r>
              <a:rPr lang="en-GB" dirty="0" smtClean="0"/>
              <a:t>(r ‘a’)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line in text: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if </a:t>
            </a:r>
            <a:r>
              <a:rPr lang="en-GB" dirty="0" err="1" smtClean="0"/>
              <a:t>key.search</a:t>
            </a:r>
            <a:r>
              <a:rPr lang="en-GB" dirty="0" smtClean="0"/>
              <a:t>(line):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print(line)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9040" y="1024128"/>
            <a:ext cx="2706624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Apple</a:t>
            </a: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Banana</a:t>
            </a: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Cherry</a:t>
            </a: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Dragon fruit</a:t>
            </a: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Fig</a:t>
            </a:r>
            <a:endParaRPr lang="en-GB" sz="24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9040" y="4022759"/>
            <a:ext cx="2706624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Banana</a:t>
            </a:r>
          </a:p>
          <a:p>
            <a:endParaRPr lang="en-GB" sz="2400" b="1" dirty="0" smtClean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Dragon fruit</a:t>
            </a:r>
          </a:p>
        </p:txBody>
      </p:sp>
    </p:spTree>
    <p:extLst>
      <p:ext uri="{BB962C8B-B14F-4D97-AF65-F5344CB8AC3E}">
        <p14:creationId xmlns:p14="http://schemas.microsoft.com/office/powerpoint/2010/main" val="4422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521</Words>
  <Application>Microsoft Office PowerPoint</Application>
  <PresentationFormat>Widescreen</PresentationFormat>
  <Paragraphs>241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64</cp:revision>
  <dcterms:created xsi:type="dcterms:W3CDTF">2020-11-04T16:55:25Z</dcterms:created>
  <dcterms:modified xsi:type="dcterms:W3CDTF">2023-02-17T05:53:17Z</dcterms:modified>
</cp:coreProperties>
</file>