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0" r:id="rId5"/>
    <p:sldId id="261" r:id="rId6"/>
    <p:sldId id="262" r:id="rId7"/>
    <p:sldId id="264" r:id="rId8"/>
    <p:sldId id="265" r:id="rId9"/>
    <p:sldId id="263"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911797-C963-4FBA-9481-17A53BD3693C}" type="datetimeFigureOut">
              <a:rPr lang="en-US" smtClean="0"/>
              <a:t>10/05/2020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7C830-9FA2-43CC-8C15-81A09A3C3B23}" type="slidenum">
              <a:rPr lang="en-US" smtClean="0"/>
              <a:t>‹#›</a:t>
            </a:fld>
            <a:endParaRPr lang="en-US"/>
          </a:p>
        </p:txBody>
      </p:sp>
    </p:spTree>
    <p:extLst>
      <p:ext uri="{BB962C8B-B14F-4D97-AF65-F5344CB8AC3E}">
        <p14:creationId xmlns:p14="http://schemas.microsoft.com/office/powerpoint/2010/main" val="2871077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911797-C963-4FBA-9481-17A53BD3693C}" type="datetimeFigureOut">
              <a:rPr lang="en-US" smtClean="0"/>
              <a:t>10/05/2020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7C830-9FA2-43CC-8C15-81A09A3C3B23}" type="slidenum">
              <a:rPr lang="en-US" smtClean="0"/>
              <a:t>‹#›</a:t>
            </a:fld>
            <a:endParaRPr lang="en-US"/>
          </a:p>
        </p:txBody>
      </p:sp>
    </p:spTree>
    <p:extLst>
      <p:ext uri="{BB962C8B-B14F-4D97-AF65-F5344CB8AC3E}">
        <p14:creationId xmlns:p14="http://schemas.microsoft.com/office/powerpoint/2010/main" val="3730506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911797-C963-4FBA-9481-17A53BD3693C}" type="datetimeFigureOut">
              <a:rPr lang="en-US" smtClean="0"/>
              <a:t>10/05/2020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7C830-9FA2-43CC-8C15-81A09A3C3B2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3073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911797-C963-4FBA-9481-17A53BD3693C}" type="datetimeFigureOut">
              <a:rPr lang="en-US" smtClean="0"/>
              <a:t>10/05/2020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7C830-9FA2-43CC-8C15-81A09A3C3B23}" type="slidenum">
              <a:rPr lang="en-US" smtClean="0"/>
              <a:t>‹#›</a:t>
            </a:fld>
            <a:endParaRPr lang="en-US"/>
          </a:p>
        </p:txBody>
      </p:sp>
    </p:spTree>
    <p:extLst>
      <p:ext uri="{BB962C8B-B14F-4D97-AF65-F5344CB8AC3E}">
        <p14:creationId xmlns:p14="http://schemas.microsoft.com/office/powerpoint/2010/main" val="2941017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911797-C963-4FBA-9481-17A53BD3693C}" type="datetimeFigureOut">
              <a:rPr lang="en-US" smtClean="0"/>
              <a:t>10/05/2020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7C830-9FA2-43CC-8C15-81A09A3C3B2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309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911797-C963-4FBA-9481-17A53BD3693C}" type="datetimeFigureOut">
              <a:rPr lang="en-US" smtClean="0"/>
              <a:t>10/05/2020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7C830-9FA2-43CC-8C15-81A09A3C3B23}" type="slidenum">
              <a:rPr lang="en-US" smtClean="0"/>
              <a:t>‹#›</a:t>
            </a:fld>
            <a:endParaRPr lang="en-US"/>
          </a:p>
        </p:txBody>
      </p:sp>
    </p:spTree>
    <p:extLst>
      <p:ext uri="{BB962C8B-B14F-4D97-AF65-F5344CB8AC3E}">
        <p14:creationId xmlns:p14="http://schemas.microsoft.com/office/powerpoint/2010/main" val="2536524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11797-C963-4FBA-9481-17A53BD3693C}" type="datetimeFigureOut">
              <a:rPr lang="en-US" smtClean="0"/>
              <a:t>10/05/2020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7C830-9FA2-43CC-8C15-81A09A3C3B23}" type="slidenum">
              <a:rPr lang="en-US" smtClean="0"/>
              <a:t>‹#›</a:t>
            </a:fld>
            <a:endParaRPr lang="en-US"/>
          </a:p>
        </p:txBody>
      </p:sp>
    </p:spTree>
    <p:extLst>
      <p:ext uri="{BB962C8B-B14F-4D97-AF65-F5344CB8AC3E}">
        <p14:creationId xmlns:p14="http://schemas.microsoft.com/office/powerpoint/2010/main" val="1739481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11797-C963-4FBA-9481-17A53BD3693C}" type="datetimeFigureOut">
              <a:rPr lang="en-US" smtClean="0"/>
              <a:t>10/05/2020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7C830-9FA2-43CC-8C15-81A09A3C3B23}" type="slidenum">
              <a:rPr lang="en-US" smtClean="0"/>
              <a:t>‹#›</a:t>
            </a:fld>
            <a:endParaRPr lang="en-US"/>
          </a:p>
        </p:txBody>
      </p:sp>
    </p:spTree>
    <p:extLst>
      <p:ext uri="{BB962C8B-B14F-4D97-AF65-F5344CB8AC3E}">
        <p14:creationId xmlns:p14="http://schemas.microsoft.com/office/powerpoint/2010/main" val="4231916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11797-C963-4FBA-9481-17A53BD3693C}" type="datetimeFigureOut">
              <a:rPr lang="en-US" smtClean="0"/>
              <a:t>10/05/2020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7C830-9FA2-43CC-8C15-81A09A3C3B23}" type="slidenum">
              <a:rPr lang="en-US" smtClean="0"/>
              <a:t>‹#›</a:t>
            </a:fld>
            <a:endParaRPr lang="en-US"/>
          </a:p>
        </p:txBody>
      </p:sp>
    </p:spTree>
    <p:extLst>
      <p:ext uri="{BB962C8B-B14F-4D97-AF65-F5344CB8AC3E}">
        <p14:creationId xmlns:p14="http://schemas.microsoft.com/office/powerpoint/2010/main" val="2545674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911797-C963-4FBA-9481-17A53BD3693C}" type="datetimeFigureOut">
              <a:rPr lang="en-US" smtClean="0"/>
              <a:t>10/05/2020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7C830-9FA2-43CC-8C15-81A09A3C3B23}" type="slidenum">
              <a:rPr lang="en-US" smtClean="0"/>
              <a:t>‹#›</a:t>
            </a:fld>
            <a:endParaRPr lang="en-US"/>
          </a:p>
        </p:txBody>
      </p:sp>
    </p:spTree>
    <p:extLst>
      <p:ext uri="{BB962C8B-B14F-4D97-AF65-F5344CB8AC3E}">
        <p14:creationId xmlns:p14="http://schemas.microsoft.com/office/powerpoint/2010/main" val="2250363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911797-C963-4FBA-9481-17A53BD3693C}" type="datetimeFigureOut">
              <a:rPr lang="en-US" smtClean="0"/>
              <a:t>10/05/2020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7C830-9FA2-43CC-8C15-81A09A3C3B23}" type="slidenum">
              <a:rPr lang="en-US" smtClean="0"/>
              <a:t>‹#›</a:t>
            </a:fld>
            <a:endParaRPr lang="en-US"/>
          </a:p>
        </p:txBody>
      </p:sp>
    </p:spTree>
    <p:extLst>
      <p:ext uri="{BB962C8B-B14F-4D97-AF65-F5344CB8AC3E}">
        <p14:creationId xmlns:p14="http://schemas.microsoft.com/office/powerpoint/2010/main" val="370545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911797-C963-4FBA-9481-17A53BD3693C}" type="datetimeFigureOut">
              <a:rPr lang="en-US" smtClean="0"/>
              <a:t>10/05/2020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D7C830-9FA2-43CC-8C15-81A09A3C3B23}" type="slidenum">
              <a:rPr lang="en-US" smtClean="0"/>
              <a:t>‹#›</a:t>
            </a:fld>
            <a:endParaRPr lang="en-US"/>
          </a:p>
        </p:txBody>
      </p:sp>
    </p:spTree>
    <p:extLst>
      <p:ext uri="{BB962C8B-B14F-4D97-AF65-F5344CB8AC3E}">
        <p14:creationId xmlns:p14="http://schemas.microsoft.com/office/powerpoint/2010/main" val="3053253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911797-C963-4FBA-9481-17A53BD3693C}" type="datetimeFigureOut">
              <a:rPr lang="en-US" smtClean="0"/>
              <a:t>10/05/2020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D7C830-9FA2-43CC-8C15-81A09A3C3B23}" type="slidenum">
              <a:rPr lang="en-US" smtClean="0"/>
              <a:t>‹#›</a:t>
            </a:fld>
            <a:endParaRPr lang="en-US"/>
          </a:p>
        </p:txBody>
      </p:sp>
    </p:spTree>
    <p:extLst>
      <p:ext uri="{BB962C8B-B14F-4D97-AF65-F5344CB8AC3E}">
        <p14:creationId xmlns:p14="http://schemas.microsoft.com/office/powerpoint/2010/main" val="3241723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11797-C963-4FBA-9481-17A53BD3693C}" type="datetimeFigureOut">
              <a:rPr lang="en-US" smtClean="0"/>
              <a:t>10/05/2020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D7C830-9FA2-43CC-8C15-81A09A3C3B23}" type="slidenum">
              <a:rPr lang="en-US" smtClean="0"/>
              <a:t>‹#›</a:t>
            </a:fld>
            <a:endParaRPr lang="en-US"/>
          </a:p>
        </p:txBody>
      </p:sp>
    </p:spTree>
    <p:extLst>
      <p:ext uri="{BB962C8B-B14F-4D97-AF65-F5344CB8AC3E}">
        <p14:creationId xmlns:p14="http://schemas.microsoft.com/office/powerpoint/2010/main" val="3627586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911797-C963-4FBA-9481-17A53BD3693C}" type="datetimeFigureOut">
              <a:rPr lang="en-US" smtClean="0"/>
              <a:t>10/05/2020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7C830-9FA2-43CC-8C15-81A09A3C3B23}" type="slidenum">
              <a:rPr lang="en-US" smtClean="0"/>
              <a:t>‹#›</a:t>
            </a:fld>
            <a:endParaRPr lang="en-US"/>
          </a:p>
        </p:txBody>
      </p:sp>
    </p:spTree>
    <p:extLst>
      <p:ext uri="{BB962C8B-B14F-4D97-AF65-F5344CB8AC3E}">
        <p14:creationId xmlns:p14="http://schemas.microsoft.com/office/powerpoint/2010/main" val="815402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911797-C963-4FBA-9481-17A53BD3693C}" type="datetimeFigureOut">
              <a:rPr lang="en-US" smtClean="0"/>
              <a:t>10/05/2020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7C830-9FA2-43CC-8C15-81A09A3C3B23}" type="slidenum">
              <a:rPr lang="en-US" smtClean="0"/>
              <a:t>‹#›</a:t>
            </a:fld>
            <a:endParaRPr lang="en-US"/>
          </a:p>
        </p:txBody>
      </p:sp>
    </p:spTree>
    <p:extLst>
      <p:ext uri="{BB962C8B-B14F-4D97-AF65-F5344CB8AC3E}">
        <p14:creationId xmlns:p14="http://schemas.microsoft.com/office/powerpoint/2010/main" val="2655062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911797-C963-4FBA-9481-17A53BD3693C}" type="datetimeFigureOut">
              <a:rPr lang="en-US" smtClean="0"/>
              <a:t>10/05/2020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4D7C830-9FA2-43CC-8C15-81A09A3C3B23}" type="slidenum">
              <a:rPr lang="en-US" smtClean="0"/>
              <a:t>‹#›</a:t>
            </a:fld>
            <a:endParaRPr lang="en-US"/>
          </a:p>
        </p:txBody>
      </p:sp>
    </p:spTree>
    <p:extLst>
      <p:ext uri="{BB962C8B-B14F-4D97-AF65-F5344CB8AC3E}">
        <p14:creationId xmlns:p14="http://schemas.microsoft.com/office/powerpoint/2010/main" val="252487135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5BDEF-4A4C-4DDE-B1F8-62535D29EAE9}"/>
              </a:ext>
            </a:extLst>
          </p:cNvPr>
          <p:cNvSpPr>
            <a:spLocks noGrp="1"/>
          </p:cNvSpPr>
          <p:nvPr>
            <p:ph type="ctrTitle"/>
          </p:nvPr>
        </p:nvSpPr>
        <p:spPr/>
        <p:txBody>
          <a:bodyPr/>
          <a:lstStyle/>
          <a:p>
            <a:r>
              <a:rPr lang="en-US" dirty="0"/>
              <a:t>Wine variety Prediction</a:t>
            </a:r>
          </a:p>
        </p:txBody>
      </p:sp>
      <p:sp>
        <p:nvSpPr>
          <p:cNvPr id="3" name="Subtitle 2">
            <a:extLst>
              <a:ext uri="{FF2B5EF4-FFF2-40B4-BE49-F238E27FC236}">
                <a16:creationId xmlns:a16="http://schemas.microsoft.com/office/drawing/2014/main" id="{C0BC035F-9BDC-4AF6-A180-C7DE440E2C86}"/>
              </a:ext>
            </a:extLst>
          </p:cNvPr>
          <p:cNvSpPr>
            <a:spLocks noGrp="1"/>
          </p:cNvSpPr>
          <p:nvPr>
            <p:ph type="subTitle" idx="1"/>
          </p:nvPr>
        </p:nvSpPr>
        <p:spPr/>
        <p:txBody>
          <a:bodyPr/>
          <a:lstStyle/>
          <a:p>
            <a:r>
              <a:rPr lang="en-US" dirty="0">
                <a:solidFill>
                  <a:schemeClr val="bg1">
                    <a:lumMod val="50000"/>
                  </a:schemeClr>
                </a:solidFill>
              </a:rPr>
              <a:t>Malvika jadhav</a:t>
            </a:r>
          </a:p>
        </p:txBody>
      </p:sp>
    </p:spTree>
    <p:extLst>
      <p:ext uri="{BB962C8B-B14F-4D97-AF65-F5344CB8AC3E}">
        <p14:creationId xmlns:p14="http://schemas.microsoft.com/office/powerpoint/2010/main" val="88408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E09B-FD9A-4019-8797-7A215B278653}"/>
              </a:ext>
            </a:extLst>
          </p:cNvPr>
          <p:cNvSpPr>
            <a:spLocks noGrp="1"/>
          </p:cNvSpPr>
          <p:nvPr>
            <p:ph type="title"/>
          </p:nvPr>
        </p:nvSpPr>
        <p:spPr/>
        <p:txBody>
          <a:bodyPr/>
          <a:lstStyle/>
          <a:p>
            <a:r>
              <a:rPr lang="en-US" dirty="0"/>
              <a:t>Actionable Insights</a:t>
            </a:r>
          </a:p>
        </p:txBody>
      </p:sp>
      <p:sp>
        <p:nvSpPr>
          <p:cNvPr id="3" name="Content Placeholder 2">
            <a:extLst>
              <a:ext uri="{FF2B5EF4-FFF2-40B4-BE49-F238E27FC236}">
                <a16:creationId xmlns:a16="http://schemas.microsoft.com/office/drawing/2014/main" id="{71526400-1900-4454-8869-E6822534EA53}"/>
              </a:ext>
            </a:extLst>
          </p:cNvPr>
          <p:cNvSpPr>
            <a:spLocks noGrp="1"/>
          </p:cNvSpPr>
          <p:nvPr>
            <p:ph idx="1"/>
          </p:nvPr>
        </p:nvSpPr>
        <p:spPr>
          <a:xfrm>
            <a:off x="677334" y="1970216"/>
            <a:ext cx="8596668" cy="3880773"/>
          </a:xfrm>
        </p:spPr>
        <p:txBody>
          <a:bodyPr>
            <a:normAutofit/>
          </a:bodyPr>
          <a:lstStyle/>
          <a:p>
            <a:pPr marL="0" indent="0">
              <a:spcAft>
                <a:spcPts val="2500"/>
              </a:spcAft>
              <a:buNone/>
            </a:pPr>
            <a:r>
              <a:rPr lang="en-US" sz="2000" dirty="0">
                <a:solidFill>
                  <a:schemeClr val="accent1"/>
                </a:solidFill>
              </a:rPr>
              <a:t>4.</a:t>
            </a:r>
            <a:r>
              <a:rPr lang="en-US" dirty="0"/>
              <a:t>	‘Cabernet Sauvignon’ is the worst rated wine, from site’s perspective the action would be to decide whether or not to continue listing the wine (depending on other factors like its demand).</a:t>
            </a:r>
          </a:p>
          <a:p>
            <a:pPr marL="0" indent="0">
              <a:spcAft>
                <a:spcPts val="2500"/>
              </a:spcAft>
              <a:buNone/>
            </a:pPr>
            <a:r>
              <a:rPr lang="en-US" sz="2000" dirty="0">
                <a:solidFill>
                  <a:schemeClr val="accent1"/>
                </a:solidFill>
              </a:rPr>
              <a:t>5.</a:t>
            </a:r>
            <a:r>
              <a:rPr lang="en-US" dirty="0"/>
              <a:t>	‘Yao Ming’ is the winery with highest average price per wine bottle. All the listed bottles are of the variety ‘Cabernet Sauvignon’, but the prices are different. Before listing the wines on site information about this price difference needs to be collected from the winery. Similar approach should be adopted for more such cases</a:t>
            </a:r>
          </a:p>
        </p:txBody>
      </p:sp>
    </p:spTree>
    <p:extLst>
      <p:ext uri="{BB962C8B-B14F-4D97-AF65-F5344CB8AC3E}">
        <p14:creationId xmlns:p14="http://schemas.microsoft.com/office/powerpoint/2010/main" val="393780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E09B-FD9A-4019-8797-7A215B278653}"/>
              </a:ext>
            </a:extLst>
          </p:cNvPr>
          <p:cNvSpPr>
            <a:spLocks noGrp="1"/>
          </p:cNvSpPr>
          <p:nvPr>
            <p:ph type="title"/>
          </p:nvPr>
        </p:nvSpPr>
        <p:spPr/>
        <p:txBody>
          <a:bodyPr/>
          <a:lstStyle/>
          <a:p>
            <a:r>
              <a:rPr lang="en-US" dirty="0"/>
              <a:t>Models Used</a:t>
            </a:r>
          </a:p>
        </p:txBody>
      </p:sp>
      <p:sp>
        <p:nvSpPr>
          <p:cNvPr id="3" name="Content Placeholder 2">
            <a:extLst>
              <a:ext uri="{FF2B5EF4-FFF2-40B4-BE49-F238E27FC236}">
                <a16:creationId xmlns:a16="http://schemas.microsoft.com/office/drawing/2014/main" id="{71526400-1900-4454-8869-E6822534EA53}"/>
              </a:ext>
            </a:extLst>
          </p:cNvPr>
          <p:cNvSpPr>
            <a:spLocks noGrp="1"/>
          </p:cNvSpPr>
          <p:nvPr>
            <p:ph idx="1"/>
          </p:nvPr>
        </p:nvSpPr>
        <p:spPr>
          <a:xfrm>
            <a:off x="677334" y="2160590"/>
            <a:ext cx="8596668" cy="1670006"/>
          </a:xfrm>
        </p:spPr>
        <p:txBody>
          <a:bodyPr/>
          <a:lstStyle/>
          <a:p>
            <a:r>
              <a:rPr lang="en-US" dirty="0"/>
              <a:t>The following modelling algorithms have been used :</a:t>
            </a:r>
          </a:p>
          <a:p>
            <a:pPr lvl="1"/>
            <a:r>
              <a:rPr lang="en-US" dirty="0"/>
              <a:t>Decision tree Classifier</a:t>
            </a:r>
          </a:p>
          <a:p>
            <a:pPr lvl="1"/>
            <a:r>
              <a:rPr lang="en-US" dirty="0"/>
              <a:t>Random Forest Classifier</a:t>
            </a:r>
          </a:p>
          <a:p>
            <a:pPr lvl="1"/>
            <a:r>
              <a:rPr lang="en-US" dirty="0"/>
              <a:t>Adaboost Classifier</a:t>
            </a:r>
          </a:p>
        </p:txBody>
      </p:sp>
      <p:sp>
        <p:nvSpPr>
          <p:cNvPr id="4" name="Content Placeholder 2">
            <a:extLst>
              <a:ext uri="{FF2B5EF4-FFF2-40B4-BE49-F238E27FC236}">
                <a16:creationId xmlns:a16="http://schemas.microsoft.com/office/drawing/2014/main" id="{E91D8E99-FFDC-443B-BAC0-68EB23412BE4}"/>
              </a:ext>
            </a:extLst>
          </p:cNvPr>
          <p:cNvSpPr txBox="1">
            <a:spLocks/>
          </p:cNvSpPr>
          <p:nvPr/>
        </p:nvSpPr>
        <p:spPr>
          <a:xfrm>
            <a:off x="677334" y="4023717"/>
            <a:ext cx="8596668" cy="13715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We compare the above models and choose the one with the most favorable metric value</a:t>
            </a:r>
          </a:p>
          <a:p>
            <a:r>
              <a:rPr lang="en-US" dirty="0"/>
              <a:t>Here I have considered ‘accuracy’ as deciding metric</a:t>
            </a:r>
          </a:p>
        </p:txBody>
      </p:sp>
    </p:spTree>
    <p:extLst>
      <p:ext uri="{BB962C8B-B14F-4D97-AF65-F5344CB8AC3E}">
        <p14:creationId xmlns:p14="http://schemas.microsoft.com/office/powerpoint/2010/main" val="2350689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E09B-FD9A-4019-8797-7A215B278653}"/>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71526400-1900-4454-8869-E6822534EA53}"/>
              </a:ext>
            </a:extLst>
          </p:cNvPr>
          <p:cNvSpPr>
            <a:spLocks noGrp="1"/>
          </p:cNvSpPr>
          <p:nvPr>
            <p:ph idx="1"/>
          </p:nvPr>
        </p:nvSpPr>
        <p:spPr/>
        <p:txBody>
          <a:bodyPr/>
          <a:lstStyle/>
          <a:p>
            <a:r>
              <a:rPr lang="en-US" dirty="0"/>
              <a:t>The final list of features used for modeling is as follows:</a:t>
            </a:r>
          </a:p>
          <a:p>
            <a:pPr lvl="2"/>
            <a:r>
              <a:rPr lang="en-US" dirty="0"/>
              <a:t>country</a:t>
            </a:r>
          </a:p>
          <a:p>
            <a:pPr lvl="2"/>
            <a:r>
              <a:rPr lang="en-US" dirty="0"/>
              <a:t>designation</a:t>
            </a:r>
          </a:p>
          <a:p>
            <a:pPr lvl="2"/>
            <a:r>
              <a:rPr lang="en-US" dirty="0"/>
              <a:t>price</a:t>
            </a:r>
          </a:p>
          <a:p>
            <a:pPr lvl="2"/>
            <a:r>
              <a:rPr lang="en-US" dirty="0"/>
              <a:t>province</a:t>
            </a:r>
          </a:p>
          <a:p>
            <a:pPr lvl="2"/>
            <a:r>
              <a:rPr lang="en-US" dirty="0"/>
              <a:t>region_1</a:t>
            </a:r>
          </a:p>
          <a:p>
            <a:pPr lvl="2"/>
            <a:r>
              <a:rPr lang="en-US" dirty="0"/>
              <a:t>region_2</a:t>
            </a:r>
          </a:p>
          <a:p>
            <a:pPr lvl="2"/>
            <a:r>
              <a:rPr lang="en-US" dirty="0"/>
              <a:t>winery</a:t>
            </a:r>
          </a:p>
          <a:p>
            <a:pPr lvl="2"/>
            <a:r>
              <a:rPr lang="en-US" dirty="0"/>
              <a:t>description_length</a:t>
            </a:r>
          </a:p>
          <a:p>
            <a:pPr lvl="2"/>
            <a:endParaRPr lang="en-US" dirty="0"/>
          </a:p>
          <a:p>
            <a:pPr lvl="2"/>
            <a:endParaRPr lang="en-US" dirty="0"/>
          </a:p>
        </p:txBody>
      </p:sp>
    </p:spTree>
    <p:extLst>
      <p:ext uri="{BB962C8B-B14F-4D97-AF65-F5344CB8AC3E}">
        <p14:creationId xmlns:p14="http://schemas.microsoft.com/office/powerpoint/2010/main" val="328089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E09B-FD9A-4019-8797-7A215B278653}"/>
              </a:ext>
            </a:extLst>
          </p:cNvPr>
          <p:cNvSpPr>
            <a:spLocks noGrp="1"/>
          </p:cNvSpPr>
          <p:nvPr>
            <p:ph type="title"/>
          </p:nvPr>
        </p:nvSpPr>
        <p:spPr/>
        <p:txBody>
          <a:bodyPr/>
          <a:lstStyle/>
          <a:p>
            <a:r>
              <a:rPr lang="en-US" dirty="0"/>
              <a:t>Model Accuracy for train data</a:t>
            </a:r>
          </a:p>
        </p:txBody>
      </p:sp>
      <p:graphicFrame>
        <p:nvGraphicFramePr>
          <p:cNvPr id="4" name="Table 4">
            <a:extLst>
              <a:ext uri="{FF2B5EF4-FFF2-40B4-BE49-F238E27FC236}">
                <a16:creationId xmlns:a16="http://schemas.microsoft.com/office/drawing/2014/main" id="{632B6A6B-4B85-47CA-9FC1-88E7BD4D2014}"/>
              </a:ext>
            </a:extLst>
          </p:cNvPr>
          <p:cNvGraphicFramePr>
            <a:graphicFrameLocks noGrp="1"/>
          </p:cNvGraphicFramePr>
          <p:nvPr>
            <p:ph idx="1"/>
            <p:extLst>
              <p:ext uri="{D42A27DB-BD31-4B8C-83A1-F6EECF244321}">
                <p14:modId xmlns:p14="http://schemas.microsoft.com/office/powerpoint/2010/main" val="1232435868"/>
              </p:ext>
            </p:extLst>
          </p:nvPr>
        </p:nvGraphicFramePr>
        <p:xfrm>
          <a:off x="677334" y="2160588"/>
          <a:ext cx="5105628" cy="2349628"/>
        </p:xfrm>
        <a:graphic>
          <a:graphicData uri="http://schemas.openxmlformats.org/drawingml/2006/table">
            <a:tbl>
              <a:tblPr firstRow="1" bandRow="1">
                <a:tableStyleId>{7DF18680-E054-41AD-8BC1-D1AEF772440D}</a:tableStyleId>
              </a:tblPr>
              <a:tblGrid>
                <a:gridCol w="3445853">
                  <a:extLst>
                    <a:ext uri="{9D8B030D-6E8A-4147-A177-3AD203B41FA5}">
                      <a16:colId xmlns:a16="http://schemas.microsoft.com/office/drawing/2014/main" val="2615689273"/>
                    </a:ext>
                  </a:extLst>
                </a:gridCol>
                <a:gridCol w="1659775">
                  <a:extLst>
                    <a:ext uri="{9D8B030D-6E8A-4147-A177-3AD203B41FA5}">
                      <a16:colId xmlns:a16="http://schemas.microsoft.com/office/drawing/2014/main" val="1181382491"/>
                    </a:ext>
                  </a:extLst>
                </a:gridCol>
              </a:tblGrid>
              <a:tr h="587407">
                <a:tc>
                  <a:txBody>
                    <a:bodyPr/>
                    <a:lstStyle/>
                    <a:p>
                      <a:pPr algn="ctr"/>
                      <a:r>
                        <a:rPr lang="en-US" dirty="0"/>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Accuracy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589345"/>
                  </a:ext>
                </a:extLst>
              </a:tr>
              <a:tr h="587407">
                <a:tc>
                  <a:txBody>
                    <a:bodyPr/>
                    <a:lstStyle/>
                    <a:p>
                      <a:pPr algn="ctr"/>
                      <a:r>
                        <a:rPr lang="en-US" dirty="0"/>
                        <a:t>Decision tree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6918710"/>
                  </a:ext>
                </a:extLst>
              </a:tr>
              <a:tr h="587407">
                <a:tc>
                  <a:txBody>
                    <a:bodyPr/>
                    <a:lstStyle/>
                    <a:p>
                      <a:pPr algn="ctr"/>
                      <a:r>
                        <a:rPr lang="en-US" dirty="0"/>
                        <a:t>Random forest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9593820"/>
                  </a:ext>
                </a:extLst>
              </a:tr>
              <a:tr h="587407">
                <a:tc>
                  <a:txBody>
                    <a:bodyPr/>
                    <a:lstStyle/>
                    <a:p>
                      <a:pPr algn="ctr"/>
                      <a:r>
                        <a:rPr lang="en-US" dirty="0"/>
                        <a:t>Adaboost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677695"/>
                  </a:ext>
                </a:extLst>
              </a:tr>
            </a:tbl>
          </a:graphicData>
        </a:graphic>
      </p:graphicFrame>
    </p:spTree>
    <p:extLst>
      <p:ext uri="{BB962C8B-B14F-4D97-AF65-F5344CB8AC3E}">
        <p14:creationId xmlns:p14="http://schemas.microsoft.com/office/powerpoint/2010/main" val="311038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E09B-FD9A-4019-8797-7A215B278653}"/>
              </a:ext>
            </a:extLst>
          </p:cNvPr>
          <p:cNvSpPr>
            <a:spLocks noGrp="1"/>
          </p:cNvSpPr>
          <p:nvPr>
            <p:ph type="title"/>
          </p:nvPr>
        </p:nvSpPr>
        <p:spPr/>
        <p:txBody>
          <a:bodyPr/>
          <a:lstStyle/>
          <a:p>
            <a:r>
              <a:rPr lang="en-US" dirty="0"/>
              <a:t>Important visualizations: I</a:t>
            </a:r>
          </a:p>
        </p:txBody>
      </p:sp>
      <p:sp>
        <p:nvSpPr>
          <p:cNvPr id="3" name="Content Placeholder 2">
            <a:extLst>
              <a:ext uri="{FF2B5EF4-FFF2-40B4-BE49-F238E27FC236}">
                <a16:creationId xmlns:a16="http://schemas.microsoft.com/office/drawing/2014/main" id="{71526400-1900-4454-8869-E6822534EA53}"/>
              </a:ext>
            </a:extLst>
          </p:cNvPr>
          <p:cNvSpPr>
            <a:spLocks noGrp="1"/>
          </p:cNvSpPr>
          <p:nvPr>
            <p:ph idx="1"/>
          </p:nvPr>
        </p:nvSpPr>
        <p:spPr>
          <a:xfrm>
            <a:off x="677334" y="4927601"/>
            <a:ext cx="8596667" cy="1113761"/>
          </a:xfrm>
        </p:spPr>
        <p:txBody>
          <a:bodyPr/>
          <a:lstStyle/>
          <a:p>
            <a:r>
              <a:rPr lang="en-US" dirty="0"/>
              <a:t>The above plot is variation of points for different wine varieties as wee can see they are almost constant and hence ‘points’ cannot be considered a significant predictor</a:t>
            </a:r>
          </a:p>
        </p:txBody>
      </p:sp>
      <p:pic>
        <p:nvPicPr>
          <p:cNvPr id="4" name="Picture 3">
            <a:extLst>
              <a:ext uri="{FF2B5EF4-FFF2-40B4-BE49-F238E27FC236}">
                <a16:creationId xmlns:a16="http://schemas.microsoft.com/office/drawing/2014/main" id="{65FCA999-3525-4D86-BDAF-603459D1CD1E}"/>
              </a:ext>
            </a:extLst>
          </p:cNvPr>
          <p:cNvPicPr>
            <a:picLocks noChangeAspect="1"/>
          </p:cNvPicPr>
          <p:nvPr/>
        </p:nvPicPr>
        <p:blipFill>
          <a:blip r:embed="rId2"/>
          <a:stretch>
            <a:fillRect/>
          </a:stretch>
        </p:blipFill>
        <p:spPr>
          <a:xfrm>
            <a:off x="1450820" y="1433384"/>
            <a:ext cx="7049693" cy="3383007"/>
          </a:xfrm>
          <a:prstGeom prst="rect">
            <a:avLst/>
          </a:prstGeom>
        </p:spPr>
      </p:pic>
    </p:spTree>
    <p:extLst>
      <p:ext uri="{BB962C8B-B14F-4D97-AF65-F5344CB8AC3E}">
        <p14:creationId xmlns:p14="http://schemas.microsoft.com/office/powerpoint/2010/main" val="2380904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E09B-FD9A-4019-8797-7A215B278653}"/>
              </a:ext>
            </a:extLst>
          </p:cNvPr>
          <p:cNvSpPr>
            <a:spLocks noGrp="1"/>
          </p:cNvSpPr>
          <p:nvPr>
            <p:ph type="title"/>
          </p:nvPr>
        </p:nvSpPr>
        <p:spPr/>
        <p:txBody>
          <a:bodyPr/>
          <a:lstStyle/>
          <a:p>
            <a:r>
              <a:rPr lang="en-US" dirty="0"/>
              <a:t>Important visualizations: II</a:t>
            </a:r>
          </a:p>
        </p:txBody>
      </p:sp>
      <p:sp>
        <p:nvSpPr>
          <p:cNvPr id="3" name="Content Placeholder 2">
            <a:extLst>
              <a:ext uri="{FF2B5EF4-FFF2-40B4-BE49-F238E27FC236}">
                <a16:creationId xmlns:a16="http://schemas.microsoft.com/office/drawing/2014/main" id="{71526400-1900-4454-8869-E6822534EA53}"/>
              </a:ext>
            </a:extLst>
          </p:cNvPr>
          <p:cNvSpPr>
            <a:spLocks noGrp="1"/>
          </p:cNvSpPr>
          <p:nvPr>
            <p:ph idx="1"/>
          </p:nvPr>
        </p:nvSpPr>
        <p:spPr>
          <a:xfrm>
            <a:off x="677334" y="5016842"/>
            <a:ext cx="8596668" cy="1024519"/>
          </a:xfrm>
        </p:spPr>
        <p:txBody>
          <a:bodyPr/>
          <a:lstStyle/>
          <a:p>
            <a:r>
              <a:rPr lang="en-US" dirty="0"/>
              <a:t>Unlike conventional trend the highest amount of wine manufactured according to this data is from United States instead of Italy, France or Spain.</a:t>
            </a:r>
          </a:p>
        </p:txBody>
      </p:sp>
      <p:pic>
        <p:nvPicPr>
          <p:cNvPr id="4" name="Picture 3">
            <a:extLst>
              <a:ext uri="{FF2B5EF4-FFF2-40B4-BE49-F238E27FC236}">
                <a16:creationId xmlns:a16="http://schemas.microsoft.com/office/drawing/2014/main" id="{011485CD-C436-4335-B095-FB3F32DA704F}"/>
              </a:ext>
            </a:extLst>
          </p:cNvPr>
          <p:cNvPicPr>
            <a:picLocks noChangeAspect="1"/>
          </p:cNvPicPr>
          <p:nvPr/>
        </p:nvPicPr>
        <p:blipFill>
          <a:blip r:embed="rId2"/>
          <a:stretch>
            <a:fillRect/>
          </a:stretch>
        </p:blipFill>
        <p:spPr>
          <a:xfrm>
            <a:off x="1466040" y="1423708"/>
            <a:ext cx="7019255" cy="3184382"/>
          </a:xfrm>
          <a:prstGeom prst="rect">
            <a:avLst/>
          </a:prstGeom>
        </p:spPr>
      </p:pic>
    </p:spTree>
    <p:extLst>
      <p:ext uri="{BB962C8B-B14F-4D97-AF65-F5344CB8AC3E}">
        <p14:creationId xmlns:p14="http://schemas.microsoft.com/office/powerpoint/2010/main" val="3938917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E09B-FD9A-4019-8797-7A215B278653}"/>
              </a:ext>
            </a:extLst>
          </p:cNvPr>
          <p:cNvSpPr>
            <a:spLocks noGrp="1"/>
          </p:cNvSpPr>
          <p:nvPr>
            <p:ph type="title"/>
          </p:nvPr>
        </p:nvSpPr>
        <p:spPr/>
        <p:txBody>
          <a:bodyPr/>
          <a:lstStyle/>
          <a:p>
            <a:r>
              <a:rPr lang="en-US" dirty="0"/>
              <a:t>Important visualizations: III</a:t>
            </a:r>
          </a:p>
        </p:txBody>
      </p:sp>
      <p:sp>
        <p:nvSpPr>
          <p:cNvPr id="3" name="Content Placeholder 2">
            <a:extLst>
              <a:ext uri="{FF2B5EF4-FFF2-40B4-BE49-F238E27FC236}">
                <a16:creationId xmlns:a16="http://schemas.microsoft.com/office/drawing/2014/main" id="{71526400-1900-4454-8869-E6822534EA53}"/>
              </a:ext>
            </a:extLst>
          </p:cNvPr>
          <p:cNvSpPr>
            <a:spLocks noGrp="1"/>
          </p:cNvSpPr>
          <p:nvPr>
            <p:ph idx="1"/>
          </p:nvPr>
        </p:nvSpPr>
        <p:spPr>
          <a:xfrm>
            <a:off x="677334" y="4927601"/>
            <a:ext cx="8596668" cy="1113761"/>
          </a:xfrm>
        </p:spPr>
        <p:txBody>
          <a:bodyPr/>
          <a:lstStyle/>
          <a:p>
            <a:r>
              <a:rPr lang="en-US" dirty="0"/>
              <a:t>The word cloud for review descriptions indicates that the aroma (palate) and the finish note (lingering after taste) are the main factors that affect taster’s opinions about the wine</a:t>
            </a:r>
          </a:p>
        </p:txBody>
      </p:sp>
      <p:pic>
        <p:nvPicPr>
          <p:cNvPr id="4" name="Picture 3">
            <a:extLst>
              <a:ext uri="{FF2B5EF4-FFF2-40B4-BE49-F238E27FC236}">
                <a16:creationId xmlns:a16="http://schemas.microsoft.com/office/drawing/2014/main" id="{E3D83FBB-14E2-4A8D-85C9-DAD491C53A68}"/>
              </a:ext>
            </a:extLst>
          </p:cNvPr>
          <p:cNvPicPr>
            <a:picLocks noChangeAspect="1"/>
          </p:cNvPicPr>
          <p:nvPr/>
        </p:nvPicPr>
        <p:blipFill>
          <a:blip r:embed="rId2"/>
          <a:stretch>
            <a:fillRect/>
          </a:stretch>
        </p:blipFill>
        <p:spPr>
          <a:xfrm>
            <a:off x="2917998" y="1400385"/>
            <a:ext cx="3839860" cy="3280851"/>
          </a:xfrm>
          <a:prstGeom prst="rect">
            <a:avLst/>
          </a:prstGeom>
        </p:spPr>
      </p:pic>
    </p:spTree>
    <p:extLst>
      <p:ext uri="{BB962C8B-B14F-4D97-AF65-F5344CB8AC3E}">
        <p14:creationId xmlns:p14="http://schemas.microsoft.com/office/powerpoint/2010/main" val="797881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E09B-FD9A-4019-8797-7A215B278653}"/>
              </a:ext>
            </a:extLst>
          </p:cNvPr>
          <p:cNvSpPr>
            <a:spLocks noGrp="1"/>
          </p:cNvSpPr>
          <p:nvPr>
            <p:ph type="title"/>
          </p:nvPr>
        </p:nvSpPr>
        <p:spPr/>
        <p:txBody>
          <a:bodyPr/>
          <a:lstStyle/>
          <a:p>
            <a:r>
              <a:rPr lang="en-US" dirty="0"/>
              <a:t>Important visualizations: IV</a:t>
            </a:r>
          </a:p>
        </p:txBody>
      </p:sp>
      <p:sp>
        <p:nvSpPr>
          <p:cNvPr id="3" name="Content Placeholder 2">
            <a:extLst>
              <a:ext uri="{FF2B5EF4-FFF2-40B4-BE49-F238E27FC236}">
                <a16:creationId xmlns:a16="http://schemas.microsoft.com/office/drawing/2014/main" id="{71526400-1900-4454-8869-E6822534EA53}"/>
              </a:ext>
            </a:extLst>
          </p:cNvPr>
          <p:cNvSpPr>
            <a:spLocks noGrp="1"/>
          </p:cNvSpPr>
          <p:nvPr>
            <p:ph idx="1"/>
          </p:nvPr>
        </p:nvSpPr>
        <p:spPr>
          <a:xfrm>
            <a:off x="677334" y="4927601"/>
            <a:ext cx="8596668" cy="1113761"/>
          </a:xfrm>
        </p:spPr>
        <p:txBody>
          <a:bodyPr/>
          <a:lstStyle/>
          <a:p>
            <a:r>
              <a:rPr lang="en-US" dirty="0"/>
              <a:t>From the above word cloud we can see that Pinot Noir is the most reviewed wine variety</a:t>
            </a:r>
          </a:p>
        </p:txBody>
      </p:sp>
      <p:pic>
        <p:nvPicPr>
          <p:cNvPr id="5" name="Picture 4">
            <a:extLst>
              <a:ext uri="{FF2B5EF4-FFF2-40B4-BE49-F238E27FC236}">
                <a16:creationId xmlns:a16="http://schemas.microsoft.com/office/drawing/2014/main" id="{F71FBC50-EAC9-4235-8795-71B53BE6AC2E}"/>
              </a:ext>
            </a:extLst>
          </p:cNvPr>
          <p:cNvPicPr>
            <a:picLocks noChangeAspect="1"/>
          </p:cNvPicPr>
          <p:nvPr/>
        </p:nvPicPr>
        <p:blipFill>
          <a:blip r:embed="rId2"/>
          <a:stretch>
            <a:fillRect/>
          </a:stretch>
        </p:blipFill>
        <p:spPr>
          <a:xfrm>
            <a:off x="2607275" y="1206260"/>
            <a:ext cx="4275581" cy="3599715"/>
          </a:xfrm>
          <a:prstGeom prst="rect">
            <a:avLst/>
          </a:prstGeom>
        </p:spPr>
      </p:pic>
    </p:spTree>
    <p:extLst>
      <p:ext uri="{BB962C8B-B14F-4D97-AF65-F5344CB8AC3E}">
        <p14:creationId xmlns:p14="http://schemas.microsoft.com/office/powerpoint/2010/main" val="2839903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E09B-FD9A-4019-8797-7A215B278653}"/>
              </a:ext>
            </a:extLst>
          </p:cNvPr>
          <p:cNvSpPr>
            <a:spLocks noGrp="1"/>
          </p:cNvSpPr>
          <p:nvPr>
            <p:ph type="title"/>
          </p:nvPr>
        </p:nvSpPr>
        <p:spPr/>
        <p:txBody>
          <a:bodyPr/>
          <a:lstStyle/>
          <a:p>
            <a:r>
              <a:rPr lang="en-US" dirty="0"/>
              <a:t>Actionable Insights</a:t>
            </a:r>
          </a:p>
        </p:txBody>
      </p:sp>
      <p:sp>
        <p:nvSpPr>
          <p:cNvPr id="3" name="Content Placeholder 2">
            <a:extLst>
              <a:ext uri="{FF2B5EF4-FFF2-40B4-BE49-F238E27FC236}">
                <a16:creationId xmlns:a16="http://schemas.microsoft.com/office/drawing/2014/main" id="{71526400-1900-4454-8869-E6822534EA53}"/>
              </a:ext>
            </a:extLst>
          </p:cNvPr>
          <p:cNvSpPr>
            <a:spLocks noGrp="1"/>
          </p:cNvSpPr>
          <p:nvPr>
            <p:ph idx="1"/>
          </p:nvPr>
        </p:nvSpPr>
        <p:spPr>
          <a:xfrm>
            <a:off x="677334" y="1970216"/>
            <a:ext cx="8596668" cy="3880773"/>
          </a:xfrm>
        </p:spPr>
        <p:txBody>
          <a:bodyPr>
            <a:normAutofit fontScale="92500" lnSpcReduction="10000"/>
          </a:bodyPr>
          <a:lstStyle/>
          <a:p>
            <a:pPr marL="0" indent="0">
              <a:spcAft>
                <a:spcPts val="2500"/>
              </a:spcAft>
              <a:buNone/>
            </a:pPr>
            <a:r>
              <a:rPr lang="en-US" sz="2000" b="1" dirty="0">
                <a:solidFill>
                  <a:schemeClr val="accent1"/>
                </a:solidFill>
              </a:rPr>
              <a:t>1.	</a:t>
            </a:r>
            <a:r>
              <a:rPr lang="en-US" dirty="0"/>
              <a:t>The ratings given by the used are nearly around 90-100 for every wine, this means that the system of rating need to be updated or method of collection of rating points needs to be changed</a:t>
            </a:r>
          </a:p>
          <a:p>
            <a:pPr marL="0" indent="0">
              <a:spcAft>
                <a:spcPts val="2500"/>
              </a:spcAft>
              <a:buNone/>
            </a:pPr>
            <a:r>
              <a:rPr lang="en-US" sz="2000" b="1" dirty="0">
                <a:solidFill>
                  <a:schemeClr val="accent1"/>
                </a:solidFill>
              </a:rPr>
              <a:t>2.</a:t>
            </a:r>
            <a:r>
              <a:rPr lang="en-US" dirty="0"/>
              <a:t>	Palate and finish notes of a wine are key factors on which wine taster’s have formed their opinion as per review descriptions. Extra care can be taken before recommending wine to critics or frequent customers about preservation of aroma notes for wine.</a:t>
            </a:r>
          </a:p>
          <a:p>
            <a:pPr marL="0" indent="0">
              <a:spcAft>
                <a:spcPts val="2500"/>
              </a:spcAft>
              <a:buNone/>
            </a:pPr>
            <a:r>
              <a:rPr lang="en-US" sz="2000" dirty="0">
                <a:solidFill>
                  <a:schemeClr val="accent1"/>
                </a:solidFill>
              </a:rPr>
              <a:t>3.</a:t>
            </a:r>
            <a:r>
              <a:rPr lang="en-US" dirty="0"/>
              <a:t>	The best rated wine according to the data is ‘Bordeaux-style Red Blend’. Depending on the winery the same wine can be bought from 1500 to 150(currency unit). An economical shopper will compare prices before making a purchase so the description on the site must specify what factors make the prices so different.</a:t>
            </a:r>
          </a:p>
        </p:txBody>
      </p:sp>
    </p:spTree>
    <p:extLst>
      <p:ext uri="{BB962C8B-B14F-4D97-AF65-F5344CB8AC3E}">
        <p14:creationId xmlns:p14="http://schemas.microsoft.com/office/powerpoint/2010/main" val="3370320097"/>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568</TotalTime>
  <Words>471</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Wine variety Prediction</vt:lpstr>
      <vt:lpstr>Models Used</vt:lpstr>
      <vt:lpstr>Features</vt:lpstr>
      <vt:lpstr>Model Accuracy for train data</vt:lpstr>
      <vt:lpstr>Important visualizations: I</vt:lpstr>
      <vt:lpstr>Important visualizations: II</vt:lpstr>
      <vt:lpstr>Important visualizations: III</vt:lpstr>
      <vt:lpstr>Important visualizations: IV</vt:lpstr>
      <vt:lpstr>Actionable Insights</vt:lpstr>
      <vt:lpstr>Actionable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variety Prediction</dc:title>
  <dc:creator>malvika jadhav</dc:creator>
  <cp:lastModifiedBy>malvika jadhav</cp:lastModifiedBy>
  <cp:revision>14</cp:revision>
  <dcterms:created xsi:type="dcterms:W3CDTF">2020-05-10T09:51:05Z</dcterms:created>
  <dcterms:modified xsi:type="dcterms:W3CDTF">2020-05-10T20:09:23Z</dcterms:modified>
</cp:coreProperties>
</file>