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5" r:id="rId1"/>
  </p:sldMasterIdLst>
  <p:notesMasterIdLst>
    <p:notesMasterId r:id="rId142"/>
  </p:notesMasterIdLst>
  <p:sldIdLst>
    <p:sldId id="367" r:id="rId2"/>
    <p:sldId id="448" r:id="rId3"/>
    <p:sldId id="449" r:id="rId4"/>
    <p:sldId id="450" r:id="rId5"/>
    <p:sldId id="451" r:id="rId6"/>
    <p:sldId id="452" r:id="rId7"/>
    <p:sldId id="453" r:id="rId8"/>
    <p:sldId id="454" r:id="rId9"/>
    <p:sldId id="455" r:id="rId10"/>
    <p:sldId id="456" r:id="rId11"/>
    <p:sldId id="457" r:id="rId12"/>
    <p:sldId id="458" r:id="rId13"/>
    <p:sldId id="459" r:id="rId14"/>
    <p:sldId id="460" r:id="rId15"/>
    <p:sldId id="461" r:id="rId16"/>
    <p:sldId id="462" r:id="rId17"/>
    <p:sldId id="463"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 id="411" r:id="rId35"/>
    <p:sldId id="412" r:id="rId36"/>
    <p:sldId id="413" r:id="rId37"/>
    <p:sldId id="414" r:id="rId38"/>
    <p:sldId id="415" r:id="rId39"/>
    <p:sldId id="416" r:id="rId40"/>
    <p:sldId id="417" r:id="rId41"/>
    <p:sldId id="418" r:id="rId42"/>
    <p:sldId id="419" r:id="rId43"/>
    <p:sldId id="420" r:id="rId44"/>
    <p:sldId id="421" r:id="rId45"/>
    <p:sldId id="422" r:id="rId46"/>
    <p:sldId id="423" r:id="rId47"/>
    <p:sldId id="424" r:id="rId48"/>
    <p:sldId id="425" r:id="rId49"/>
    <p:sldId id="426" r:id="rId50"/>
    <p:sldId id="427" r:id="rId51"/>
    <p:sldId id="428" r:id="rId52"/>
    <p:sldId id="429" r:id="rId53"/>
    <p:sldId id="430" r:id="rId54"/>
    <p:sldId id="431" r:id="rId55"/>
    <p:sldId id="432" r:id="rId56"/>
    <p:sldId id="433" r:id="rId57"/>
    <p:sldId id="434" r:id="rId58"/>
    <p:sldId id="435" r:id="rId59"/>
    <p:sldId id="436" r:id="rId60"/>
    <p:sldId id="437" r:id="rId61"/>
    <p:sldId id="438" r:id="rId62"/>
    <p:sldId id="439" r:id="rId63"/>
    <p:sldId id="440" r:id="rId64"/>
    <p:sldId id="441" r:id="rId65"/>
    <p:sldId id="442" r:id="rId66"/>
    <p:sldId id="443" r:id="rId67"/>
    <p:sldId id="444" r:id="rId68"/>
    <p:sldId id="445" r:id="rId69"/>
    <p:sldId id="446" r:id="rId70"/>
    <p:sldId id="447" r:id="rId71"/>
    <p:sldId id="363" r:id="rId72"/>
    <p:sldId id="335" r:id="rId73"/>
    <p:sldId id="36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6" r:id="rId94"/>
    <p:sldId id="357" r:id="rId95"/>
    <p:sldId id="364" r:id="rId96"/>
    <p:sldId id="358" r:id="rId97"/>
    <p:sldId id="359" r:id="rId98"/>
    <p:sldId id="360" r:id="rId99"/>
    <p:sldId id="361" r:id="rId100"/>
    <p:sldId id="362" r:id="rId101"/>
    <p:sldId id="334" r:id="rId102"/>
    <p:sldId id="270" r:id="rId103"/>
    <p:sldId id="320" r:id="rId104"/>
    <p:sldId id="321" r:id="rId105"/>
    <p:sldId id="322" r:id="rId106"/>
    <p:sldId id="323" r:id="rId107"/>
    <p:sldId id="324" r:id="rId108"/>
    <p:sldId id="327" r:id="rId109"/>
    <p:sldId id="328" r:id="rId110"/>
    <p:sldId id="330" r:id="rId111"/>
    <p:sldId id="331" r:id="rId112"/>
    <p:sldId id="256" r:id="rId113"/>
    <p:sldId id="257" r:id="rId114"/>
    <p:sldId id="258" r:id="rId115"/>
    <p:sldId id="259" r:id="rId116"/>
    <p:sldId id="260" r:id="rId117"/>
    <p:sldId id="261" r:id="rId118"/>
    <p:sldId id="262" r:id="rId119"/>
    <p:sldId id="263" r:id="rId120"/>
    <p:sldId id="271" r:id="rId121"/>
    <p:sldId id="272" r:id="rId122"/>
    <p:sldId id="273" r:id="rId123"/>
    <p:sldId id="274" r:id="rId124"/>
    <p:sldId id="275" r:id="rId125"/>
    <p:sldId id="276" r:id="rId126"/>
    <p:sldId id="277" r:id="rId127"/>
    <p:sldId id="278" r:id="rId128"/>
    <p:sldId id="280" r:id="rId129"/>
    <p:sldId id="281" r:id="rId130"/>
    <p:sldId id="282" r:id="rId131"/>
    <p:sldId id="283" r:id="rId132"/>
    <p:sldId id="279" r:id="rId133"/>
    <p:sldId id="312" r:id="rId134"/>
    <p:sldId id="313" r:id="rId135"/>
    <p:sldId id="314" r:id="rId136"/>
    <p:sldId id="315" r:id="rId137"/>
    <p:sldId id="317" r:id="rId138"/>
    <p:sldId id="318" r:id="rId139"/>
    <p:sldId id="319" r:id="rId140"/>
    <p:sldId id="378" r:id="rId1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yan bhatt" initials="Ab" lastIdx="1" clrIdx="0">
    <p:extLst>
      <p:ext uri="{19B8F6BF-5375-455C-9EA6-DF929625EA0E}">
        <p15:presenceInfo xmlns:p15="http://schemas.microsoft.com/office/powerpoint/2012/main" userId="Aryan bhatt" providerId="None"/>
      </p:ext>
    </p:extLst>
  </p:cmAuthor>
  <p:cmAuthor id="2" name="Akshay Bhatt" initials="AB" lastIdx="1" clrIdx="1">
    <p:extLst>
      <p:ext uri="{19B8F6BF-5375-455C-9EA6-DF929625EA0E}">
        <p15:presenceInfo xmlns:p15="http://schemas.microsoft.com/office/powerpoint/2012/main" userId="0290185da5171e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4660"/>
  </p:normalViewPr>
  <p:slideViewPr>
    <p:cSldViewPr snapToGrid="0">
      <p:cViewPr varScale="1">
        <p:scale>
          <a:sx n="67" d="100"/>
          <a:sy n="67" d="100"/>
        </p:scale>
        <p:origin x="7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3D3D9-023C-433B-A6E8-FCD98FAE1A07}" type="datetimeFigureOut">
              <a:rPr lang="en-IN" smtClean="0"/>
              <a:t>22-10-2019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B92D4-4707-484D-B60F-26F1CA3B7966}" type="slidenum">
              <a:rPr lang="en-IN" smtClean="0"/>
              <a:t>‹#›</a:t>
            </a:fld>
            <a:endParaRPr lang="en-IN"/>
          </a:p>
        </p:txBody>
      </p:sp>
    </p:spTree>
    <p:extLst>
      <p:ext uri="{BB962C8B-B14F-4D97-AF65-F5344CB8AC3E}">
        <p14:creationId xmlns:p14="http://schemas.microsoft.com/office/powerpoint/2010/main" val="260926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5D6739C-38D8-4122-9B4C-CE2FBE77A107}" type="slidenum">
              <a:rPr lang="en-IN" smtClean="0">
                <a:solidFill>
                  <a:prstClr val="black"/>
                </a:solidFill>
              </a:rPr>
              <a:pPr/>
              <a:t>6</a:t>
            </a:fld>
            <a:endParaRPr lang="en-IN">
              <a:solidFill>
                <a:prstClr val="black"/>
              </a:solidFill>
            </a:endParaRPr>
          </a:p>
        </p:txBody>
      </p:sp>
    </p:spTree>
    <p:extLst>
      <p:ext uri="{BB962C8B-B14F-4D97-AF65-F5344CB8AC3E}">
        <p14:creationId xmlns:p14="http://schemas.microsoft.com/office/powerpoint/2010/main" val="3973373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6C683-2474-468E-98E1-713FC785C127}" type="slidenum">
              <a:rPr lang="en-US">
                <a:solidFill>
                  <a:srgbClr val="000000"/>
                </a:solidFill>
              </a:rPr>
              <a:pPr/>
              <a:t>25</a:t>
            </a:fld>
            <a:endParaRPr lang="en-US" dirty="0">
              <a:solidFill>
                <a:srgbClr val="000000"/>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004269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973517-3ED6-43DC-8B92-F9638EF93B6D}" type="slidenum">
              <a:rPr lang="en-US">
                <a:solidFill>
                  <a:srgbClr val="000000"/>
                </a:solidFill>
              </a:rPr>
              <a:pPr/>
              <a:t>34</a:t>
            </a:fld>
            <a:endParaRPr lang="en-US">
              <a:solidFill>
                <a:srgbClr val="000000"/>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026630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F83B3B-0385-46E0-966D-ACABA507088D}" type="slidenum">
              <a:rPr lang="en-US">
                <a:solidFill>
                  <a:srgbClr val="000000"/>
                </a:solidFill>
              </a:rPr>
              <a:pPr/>
              <a:t>35</a:t>
            </a:fld>
            <a:endParaRPr lang="en-US">
              <a:solidFill>
                <a:srgbClr val="000000"/>
              </a:solidFill>
            </a:endParaRPr>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535468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973517-3ED6-43DC-8B92-F9638EF93B6D}" type="slidenum">
              <a:rPr lang="en-US">
                <a:solidFill>
                  <a:srgbClr val="000000"/>
                </a:solidFill>
              </a:rPr>
              <a:pPr/>
              <a:t>36</a:t>
            </a:fld>
            <a:endParaRPr lang="en-US">
              <a:solidFill>
                <a:srgbClr val="000000"/>
              </a:solidFill>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291407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B5E550-72BC-442B-B0D6-0A664013B273}" type="slidenum">
              <a:rPr lang="en-US">
                <a:solidFill>
                  <a:srgbClr val="000000"/>
                </a:solidFill>
              </a:rPr>
              <a:pPr/>
              <a:t>40</a:t>
            </a:fld>
            <a:endParaRPr lang="en-US">
              <a:solidFill>
                <a:srgbClr val="000000"/>
              </a:solidFill>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565101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B5A027-64E1-4C9D-B5FD-E6924C0DF977}" type="slidenum">
              <a:rPr lang="en-US">
                <a:solidFill>
                  <a:srgbClr val="000000"/>
                </a:solidFill>
              </a:rPr>
              <a:pPr/>
              <a:t>44</a:t>
            </a:fld>
            <a:endParaRPr lang="en-US">
              <a:solidFill>
                <a:srgbClr val="000000"/>
              </a:solidFill>
            </a:endParaRPr>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096750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6BC7F-0194-4210-8505-702D079AD651}" type="slidenum">
              <a:rPr lang="en-US">
                <a:solidFill>
                  <a:srgbClr val="000000"/>
                </a:solidFill>
              </a:rPr>
              <a:pPr/>
              <a:t>45</a:t>
            </a:fld>
            <a:endParaRPr lang="en-US">
              <a:solidFill>
                <a:srgbClr val="000000"/>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009678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23141-856B-4F19-98CA-25BEE731ADF8}" type="slidenum">
              <a:rPr lang="en-US">
                <a:solidFill>
                  <a:srgbClr val="000000"/>
                </a:solidFill>
              </a:rPr>
              <a:pPr/>
              <a:t>47</a:t>
            </a:fld>
            <a:endParaRPr lang="en-US">
              <a:solidFill>
                <a:srgbClr val="000000"/>
              </a:solidFill>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45965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3E8D6-E1CB-464D-8D6E-3E2F4180755B}" type="slidenum">
              <a:rPr lang="en-US">
                <a:solidFill>
                  <a:prstClr val="black"/>
                </a:solidFill>
              </a:rPr>
              <a:pPr/>
              <a:t>14</a:t>
            </a:fld>
            <a:endParaRPr lang="en-US" dirty="0">
              <a:solidFill>
                <a:prstClr val="black"/>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750434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83E8D6-E1CB-464D-8D6E-3E2F4180755B}" type="slidenum">
              <a:rPr lang="en-US">
                <a:solidFill>
                  <a:prstClr val="black"/>
                </a:solidFill>
              </a:rPr>
              <a:pPr/>
              <a:t>15</a:t>
            </a:fld>
            <a:endParaRPr lang="en-US" dirty="0">
              <a:solidFill>
                <a:prstClr val="black"/>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204668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2F4374-E5A9-4CF4-AE49-51619B0F2551}" type="slidenum">
              <a:rPr lang="en-US">
                <a:solidFill>
                  <a:srgbClr val="000000"/>
                </a:solidFill>
              </a:rPr>
              <a:pPr/>
              <a:t>18</a:t>
            </a:fld>
            <a:endParaRPr lang="en-US">
              <a:solidFill>
                <a:srgbClr val="000000"/>
              </a:solidFill>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056354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ECE39B-FEF8-4595-9247-7786740C1F24}" type="slidenum">
              <a:rPr lang="en-US">
                <a:solidFill>
                  <a:srgbClr val="000000"/>
                </a:solidFill>
              </a:rPr>
              <a:pPr/>
              <a:t>19</a:t>
            </a:fld>
            <a:endParaRPr lang="en-US">
              <a:solidFill>
                <a:srgbClr val="000000"/>
              </a:solidFill>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984340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6C683-2474-468E-98E1-713FC785C127}" type="slidenum">
              <a:rPr lang="en-US">
                <a:solidFill>
                  <a:srgbClr val="000000"/>
                </a:solidFill>
              </a:rPr>
              <a:pPr/>
              <a:t>20</a:t>
            </a:fld>
            <a:endParaRPr lang="en-US">
              <a:solidFill>
                <a:srgbClr val="000000"/>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82172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87E85-3E29-4A04-AA56-5D5C2F9FD314}" type="slidenum">
              <a:rPr lang="en-US">
                <a:solidFill>
                  <a:srgbClr val="000000"/>
                </a:solidFill>
              </a:rPr>
              <a:pPr/>
              <a:t>21</a:t>
            </a:fld>
            <a:endParaRPr lang="en-US">
              <a:solidFill>
                <a:srgbClr val="000000"/>
              </a:solidFill>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159727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806E7-0835-495F-A65D-65D8D58D6466}" type="slidenum">
              <a:rPr lang="en-US">
                <a:solidFill>
                  <a:srgbClr val="000000"/>
                </a:solidFill>
              </a:rPr>
              <a:pPr/>
              <a:t>22</a:t>
            </a:fld>
            <a:endParaRPr lang="en-US">
              <a:solidFill>
                <a:srgbClr val="000000"/>
              </a:solidFill>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339703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1320C-D5C5-40B1-99FB-D0CEFF4FE3CE}" type="slidenum">
              <a:rPr lang="en-US">
                <a:solidFill>
                  <a:srgbClr val="000000"/>
                </a:solidFill>
              </a:rPr>
              <a:pPr/>
              <a:t>24</a:t>
            </a:fld>
            <a:endParaRPr lang="en-US" dirty="0">
              <a:solidFill>
                <a:srgbClr val="000000"/>
              </a:solidFill>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GB" dirty="0"/>
          </a:p>
        </p:txBody>
      </p:sp>
    </p:spTree>
    <p:extLst>
      <p:ext uri="{BB962C8B-B14F-4D97-AF65-F5344CB8AC3E}">
        <p14:creationId xmlns:p14="http://schemas.microsoft.com/office/powerpoint/2010/main" val="358188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62496947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03570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00112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540841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68909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68184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678914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809906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392363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77737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t>22-10-2019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20864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70089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B15CAD-251B-4F48-B8CE-83E02C6EE0F4}" type="datetimeFigureOut">
              <a:rPr lang="en-IN" smtClean="0"/>
              <a:t>22-10-2019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81818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B15CAD-251B-4F48-B8CE-83E02C6EE0F4}" type="datetimeFigureOut">
              <a:rPr lang="en-IN" smtClean="0"/>
              <a:t>22-10-2019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769938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t>22-10-2019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41509739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274336297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t>22-10-2019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t>‹#›</a:t>
            </a:fld>
            <a:endParaRPr lang="en-IN"/>
          </a:p>
        </p:txBody>
      </p:sp>
    </p:spTree>
    <p:extLst>
      <p:ext uri="{BB962C8B-B14F-4D97-AF65-F5344CB8AC3E}">
        <p14:creationId xmlns:p14="http://schemas.microsoft.com/office/powerpoint/2010/main" val="1302753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B15CAD-251B-4F48-B8CE-83E02C6EE0F4}" type="datetimeFigureOut">
              <a:rPr lang="en-IN" smtClean="0"/>
              <a:t>22-10-2019</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122D83-E3CD-4EE0-AD8C-9B0CD9EAD5A1}" type="slidenum">
              <a:rPr lang="en-IN" smtClean="0"/>
              <a:t>‹#›</a:t>
            </a:fld>
            <a:endParaRPr lang="en-IN"/>
          </a:p>
        </p:txBody>
      </p:sp>
    </p:spTree>
    <p:extLst>
      <p:ext uri="{BB962C8B-B14F-4D97-AF65-F5344CB8AC3E}">
        <p14:creationId xmlns:p14="http://schemas.microsoft.com/office/powerpoint/2010/main" val="2845823048"/>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 id="2147484087" r:id="rId12"/>
    <p:sldLayoutId id="2147484088" r:id="rId13"/>
    <p:sldLayoutId id="2147484089" r:id="rId14"/>
    <p:sldLayoutId id="2147484090" r:id="rId15"/>
    <p:sldLayoutId id="2147484091" r:id="rId16"/>
    <p:sldLayoutId id="214748409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hyperlink" Target="http://blog.nimbledroid.com/2016/05/23/memory-leaks.html" TargetMode="External"/><Relationship Id="rId2" Type="http://schemas.openxmlformats.org/officeDocument/2006/relationships/image" Target="../media/image36.jpeg"/><Relationship Id="rId1" Type="http://schemas.openxmlformats.org/officeDocument/2006/relationships/slideLayout" Target="../slideLayouts/slideLayout7.xml"/><Relationship Id="rId5" Type="http://schemas.openxmlformats.org/officeDocument/2006/relationships/hyperlink" Target="http://www.dreamstime.com/stock-image-computer-memory-pair-ram-white-background-image35076511" TargetMode="External"/><Relationship Id="rId4" Type="http://schemas.openxmlformats.org/officeDocument/2006/relationships/image" Target="../media/image37.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hyperlink" Target="https://www.britannica.com/technology/machine-language" TargetMode="External"/><Relationship Id="rId2" Type="http://schemas.openxmlformats.org/officeDocument/2006/relationships/hyperlink" Target="https://www.britannica.com/technology/microprocessor" TargetMode="Externa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hyperlink" Target="https://www.britannica.com/technology/EPR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hyperlink" Target="https://techterms.com/definition/cpu" TargetMode="External"/><Relationship Id="rId2" Type="http://schemas.openxmlformats.org/officeDocument/2006/relationships/hyperlink" Target="https://techterms.com/definition/ram" TargetMode="External"/><Relationship Id="rId1" Type="http://schemas.openxmlformats.org/officeDocument/2006/relationships/slideLayout" Target="../slideLayouts/slideLayout2.xml"/><Relationship Id="rId4" Type="http://schemas.openxmlformats.org/officeDocument/2006/relationships/hyperlink" Target="https://techterms.com/definition/ultradma" TargetMode="External"/></Relationships>
</file>

<file path=ppt/slides/_rels/slide8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57CD37B-85A8-43A0-9C20-FCFEA224D6FD}"/>
              </a:ext>
            </a:extLst>
          </p:cNvPr>
          <p:cNvSpPr/>
          <p:nvPr/>
        </p:nvSpPr>
        <p:spPr>
          <a:xfrm>
            <a:off x="3575720" y="2828836"/>
            <a:ext cx="4407890" cy="1200329"/>
          </a:xfrm>
          <a:prstGeom prst="rect">
            <a:avLst/>
          </a:prstGeom>
          <a:noFill/>
        </p:spPr>
        <p:txBody>
          <a:bodyPr wrap="square" lIns="91440" tIns="45720" rIns="91440" bIns="45720">
            <a:spAutoFit/>
          </a:bodyPr>
          <a:lstStyle/>
          <a:p>
            <a:pPr algn="ctr"/>
            <a:r>
              <a:rPr lang="en-US" sz="7200" b="1" u="sng" dirty="0">
                <a:ln w="0"/>
                <a:effectLst>
                  <a:outerShdw blurRad="38100" dist="19050" dir="2700000" algn="tl" rotWithShape="0">
                    <a:schemeClr val="dk1">
                      <a:alpha val="40000"/>
                    </a:schemeClr>
                  </a:outerShdw>
                </a:effectLst>
                <a:latin typeface="Arial Black" panose="020B0A04020102020204" pitchFamily="34" charset="0"/>
              </a:rPr>
              <a:t>UNIT</a:t>
            </a:r>
            <a:r>
              <a:rPr lang="en-US" sz="7200" dirty="0">
                <a:ln w="0"/>
                <a:effectLst>
                  <a:outerShdw blurRad="38100" dist="19050" dir="2700000" algn="tl" rotWithShape="0">
                    <a:schemeClr val="dk1">
                      <a:alpha val="40000"/>
                    </a:schemeClr>
                  </a:outerShdw>
                </a:effectLst>
                <a:latin typeface="Arial Black" panose="020B0A04020102020204" pitchFamily="34" charset="0"/>
              </a:rPr>
              <a:t> - 1</a:t>
            </a:r>
          </a:p>
        </p:txBody>
      </p:sp>
    </p:spTree>
    <p:extLst>
      <p:ext uri="{BB962C8B-B14F-4D97-AF65-F5344CB8AC3E}">
        <p14:creationId xmlns:p14="http://schemas.microsoft.com/office/powerpoint/2010/main" val="45235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9826171" cy="1325563"/>
          </a:xfrm>
        </p:spPr>
        <p:txBody>
          <a:bodyPr/>
          <a:lstStyle/>
          <a:p>
            <a:r>
              <a:rPr lang="en-GB" b="1" dirty="0" smtClean="0">
                <a:latin typeface="+mn-lt"/>
              </a:rPr>
              <a:t>Operations (b) Storage </a:t>
            </a:r>
            <a:endParaRPr lang="en-IN" b="1" dirty="0">
              <a:latin typeface="+mn-lt"/>
            </a:endParaRPr>
          </a:p>
        </p:txBody>
      </p:sp>
      <p:sp>
        <p:nvSpPr>
          <p:cNvPr id="4" name="Content Placeholder 3"/>
          <p:cNvSpPr>
            <a:spLocks noGrp="1"/>
          </p:cNvSpPr>
          <p:nvPr>
            <p:ph idx="1"/>
          </p:nvPr>
        </p:nvSpPr>
        <p:spPr/>
        <p:txBody>
          <a:bodyPr/>
          <a:lstStyle/>
          <a:p>
            <a:pPr marL="0" indent="0">
              <a:buNone/>
            </a:pPr>
            <a:r>
              <a:rPr lang="en-IN" dirty="0"/>
              <a:t> </a:t>
            </a:r>
            <a:r>
              <a:rPr lang="en-IN" dirty="0" smtClean="0"/>
              <a:t>      </a:t>
            </a:r>
            <a:endParaRPr lang="en-IN" dirty="0"/>
          </a:p>
        </p:txBody>
      </p:sp>
      <p:cxnSp>
        <p:nvCxnSpPr>
          <p:cNvPr id="5" name="Straight Connector 4"/>
          <p:cNvCxnSpPr/>
          <p:nvPr/>
        </p:nvCxnSpPr>
        <p:spPr>
          <a:xfrm>
            <a:off x="1683657" y="1074057"/>
            <a:ext cx="7590972" cy="0"/>
          </a:xfrm>
          <a:prstGeom prst="line">
            <a:avLst/>
          </a:prstGeom>
          <a:ln w="47625">
            <a:solidFill>
              <a:schemeClr val="dk1"/>
            </a:solidFill>
          </a:ln>
        </p:spPr>
        <p:style>
          <a:lnRef idx="1">
            <a:schemeClr val="dk1"/>
          </a:lnRef>
          <a:fillRef idx="0">
            <a:schemeClr val="dk1"/>
          </a:fillRef>
          <a:effectRef idx="0">
            <a:schemeClr val="dk1"/>
          </a:effectRef>
          <a:fontRef idx="minor">
            <a:schemeClr val="tx1"/>
          </a:fontRef>
        </p:style>
      </p:cxnSp>
      <p:pic>
        <p:nvPicPr>
          <p:cNvPr id="6" name="Picture 49"/>
          <p:cNvPicPr>
            <a:picLocks noChangeAspect="1" noChangeArrowheads="1"/>
          </p:cNvPicPr>
          <p:nvPr/>
        </p:nvPicPr>
        <p:blipFill>
          <a:blip r:embed="rId2">
            <a:extLst>
              <a:ext uri="{28A0092B-C50C-407E-A947-70E740481C1C}">
                <a14:useLocalDpi xmlns:a14="http://schemas.microsoft.com/office/drawing/2010/main" val="0"/>
              </a:ext>
            </a:extLst>
          </a:blip>
          <a:srcRect l="54970" t="6207" r="9694" b="58510"/>
          <a:stretch>
            <a:fillRect/>
          </a:stretch>
        </p:blipFill>
        <p:spPr bwMode="auto">
          <a:xfrm>
            <a:off x="3116944" y="1202763"/>
            <a:ext cx="4314370" cy="558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51199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Image result for scanner functionality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Image result for scanner functionality diagram"/>
          <p:cNvSpPr>
            <a:spLocks noChangeAspect="1" noChangeArrowheads="1"/>
          </p:cNvSpPr>
          <p:nvPr/>
        </p:nvSpPr>
        <p:spPr bwMode="auto">
          <a:xfrm>
            <a:off x="307974" y="7937"/>
            <a:ext cx="11884025" cy="41121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scanner functionality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Image result for scanner functionality diagram"/>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Content Placeholder 3" descr="scanner.png"/>
          <p:cNvPicPr>
            <a:picLocks noChangeAspect="1"/>
          </p:cNvPicPr>
          <p:nvPr/>
        </p:nvPicPr>
        <p:blipFill>
          <a:blip r:embed="rId2"/>
          <a:stretch>
            <a:fillRect/>
          </a:stretch>
        </p:blipFill>
        <p:spPr>
          <a:xfrm>
            <a:off x="3084786" y="706821"/>
            <a:ext cx="6781800" cy="563880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A980F89-2CB3-42F1-BB5A-243A325CD1C5}"/>
              </a:ext>
            </a:extLst>
          </p:cNvPr>
          <p:cNvSpPr/>
          <p:nvPr/>
        </p:nvSpPr>
        <p:spPr>
          <a:xfrm>
            <a:off x="4079094" y="2479064"/>
            <a:ext cx="3323603" cy="1107996"/>
          </a:xfrm>
          <a:prstGeom prst="rect">
            <a:avLst/>
          </a:prstGeom>
          <a:noFill/>
        </p:spPr>
        <p:txBody>
          <a:bodyPr wrap="none" lIns="91440" tIns="45720" rIns="91440" bIns="45720">
            <a:spAutoFit/>
          </a:bodyPr>
          <a:lstStyle/>
          <a:p>
            <a:pPr algn="ctr"/>
            <a:r>
              <a:rPr lang="en-US" sz="6600" b="1" u="sng"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UNIT</a:t>
            </a:r>
            <a:r>
              <a:rPr lang="en-US" sz="66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-3</a:t>
            </a:r>
          </a:p>
        </p:txBody>
      </p:sp>
    </p:spTree>
    <p:extLst>
      <p:ext uri="{BB962C8B-B14F-4D97-AF65-F5344CB8AC3E}">
        <p14:creationId xmlns:p14="http://schemas.microsoft.com/office/powerpoint/2010/main" val="31215880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133600" y="2325688"/>
            <a:ext cx="10058400" cy="1450975"/>
          </a:xfrm>
        </p:spPr>
        <p:txBody>
          <a:bodyPr/>
          <a:lstStyle/>
          <a:p>
            <a:pPr algn="ctr"/>
            <a:r>
              <a:rPr lang="en-US" dirty="0"/>
              <a:t> CONTROL UNIT</a:t>
            </a:r>
          </a:p>
        </p:txBody>
      </p:sp>
    </p:spTree>
    <p:extLst>
      <p:ext uri="{BB962C8B-B14F-4D97-AF65-F5344CB8AC3E}">
        <p14:creationId xmlns:p14="http://schemas.microsoft.com/office/powerpoint/2010/main" val="34170759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62400" y="115888"/>
            <a:ext cx="8229600" cy="1143000"/>
          </a:xfrm>
        </p:spPr>
        <p:txBody>
          <a:bodyPr/>
          <a:lstStyle/>
          <a:p>
            <a:r>
              <a:rPr lang="en-US" dirty="0"/>
              <a:t>Instruction Word Format</a:t>
            </a:r>
            <a:endParaRPr lang="en-IN" dirty="0"/>
          </a:p>
        </p:txBody>
      </p:sp>
      <p:sp>
        <p:nvSpPr>
          <p:cNvPr id="3" name="Content Placeholder 2"/>
          <p:cNvSpPr>
            <a:spLocks noGrp="1"/>
          </p:cNvSpPr>
          <p:nvPr>
            <p:ph idx="4294967295"/>
          </p:nvPr>
        </p:nvSpPr>
        <p:spPr>
          <a:xfrm>
            <a:off x="0" y="1944688"/>
            <a:ext cx="8229600" cy="4797425"/>
          </a:xfrm>
        </p:spPr>
        <p:txBody>
          <a:bodyPr>
            <a:noAutofit/>
          </a:bodyPr>
          <a:lstStyle/>
          <a:p>
            <a:pPr marL="0" indent="0">
              <a:buNone/>
            </a:pPr>
            <a:r>
              <a:rPr lang="en-US" sz="2400" b="1" dirty="0"/>
              <a:t>Instruction format</a:t>
            </a:r>
            <a:r>
              <a:rPr lang="en-US" sz="2400" dirty="0"/>
              <a:t> An instruction is normally made up of a combination of an operation code and some way of specifying an operand, most commonly by its location or address in memory though non memory reference instructions can exist. Some operation codes deal with more than one operand; the locations of these operands may be specified using any of the many addressing schemes . Classically, the number of address references has been used to specify something about the architecture of a particular computer. In some instruction formats and machine architectures, the number of operand references may be fixed; in others the number is variable.</a:t>
            </a:r>
            <a:r>
              <a:rPr lang="en-US" dirty="0"/>
              <a:t/>
            </a:r>
            <a:br>
              <a:rPr lang="en-US" dirty="0"/>
            </a:br>
            <a:endParaRPr lang="en-US" dirty="0"/>
          </a:p>
          <a:p>
            <a:pPr marL="0" indent="0">
              <a:buNone/>
            </a:pPr>
            <a:endParaRPr lang="en-IN" dirty="0"/>
          </a:p>
        </p:txBody>
      </p:sp>
    </p:spTree>
    <p:extLst>
      <p:ext uri="{BB962C8B-B14F-4D97-AF65-F5344CB8AC3E}">
        <p14:creationId xmlns:p14="http://schemas.microsoft.com/office/powerpoint/2010/main" val="25637018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1449387"/>
          </a:xfrm>
        </p:spPr>
        <p:txBody>
          <a:bodyPr/>
          <a:lstStyle/>
          <a:p>
            <a:r>
              <a:rPr lang="en-US" dirty="0"/>
              <a:t>Fetch Cycle</a:t>
            </a:r>
            <a:endParaRPr lang="en-IN" b="1" dirty="0"/>
          </a:p>
        </p:txBody>
      </p:sp>
      <p:sp>
        <p:nvSpPr>
          <p:cNvPr id="3" name="Content Placeholder 2"/>
          <p:cNvSpPr>
            <a:spLocks noGrp="1"/>
          </p:cNvSpPr>
          <p:nvPr>
            <p:ph idx="4294967295"/>
          </p:nvPr>
        </p:nvSpPr>
        <p:spPr>
          <a:xfrm>
            <a:off x="2133600" y="1846263"/>
            <a:ext cx="10058400" cy="4022725"/>
          </a:xfrm>
        </p:spPr>
        <p:txBody>
          <a:bodyPr>
            <a:normAutofit/>
          </a:bodyPr>
          <a:lstStyle/>
          <a:p>
            <a:r>
              <a:rPr lang="en-US" sz="2400" dirty="0"/>
              <a:t>The fetch execute cycle is the basic operation (instruction) cycle of a computer (also known as the fetch decode execute cycle).</a:t>
            </a:r>
          </a:p>
          <a:p>
            <a:r>
              <a:rPr lang="en-US" sz="2400" dirty="0"/>
              <a:t>During the fetch execute cycle, the computer retrieves a program instruction from its memory.  It then establishes and carries out the actions that are required for that instruction.</a:t>
            </a:r>
          </a:p>
          <a:p>
            <a:r>
              <a:rPr lang="en-US" sz="2400" dirty="0"/>
              <a:t>At the beginning of the fetch cycle, the address of the next instruction to be executed is in the Program Counter(PC).</a:t>
            </a:r>
            <a:endParaRPr lang="en-IN" sz="2400" dirty="0"/>
          </a:p>
        </p:txBody>
      </p:sp>
    </p:spTree>
    <p:extLst>
      <p:ext uri="{BB962C8B-B14F-4D97-AF65-F5344CB8AC3E}">
        <p14:creationId xmlns:p14="http://schemas.microsoft.com/office/powerpoint/2010/main" val="37478317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2133600" y="1808163"/>
            <a:ext cx="10058400" cy="4060825"/>
          </a:xfrm>
        </p:spPr>
        <p:txBody>
          <a:bodyPr>
            <a:normAutofit/>
          </a:bodyPr>
          <a:lstStyle/>
          <a:p>
            <a:pPr fontAlgn="base"/>
            <a:r>
              <a:rPr lang="en-US" sz="2400" dirty="0"/>
              <a:t>Step 1: The address in the program counter is moved to the memory address register(MAR), as this is the only register which is connected to address lines of the system bus.</a:t>
            </a:r>
          </a:p>
          <a:p>
            <a:r>
              <a:rPr lang="en-US" sz="2400" dirty="0"/>
              <a:t>Step 2: The address in MAR is placed on the address bus, now the control unit issues a READ command on the control bus, and the result appears on the data bus and is then copied into the memory buffer register(MBR). Program counter is incremented by one, to get ready for the next instruction.(These two action can be performed simultaneously to save time).</a:t>
            </a:r>
          </a:p>
          <a:p>
            <a:pPr fontAlgn="base"/>
            <a:r>
              <a:rPr lang="en-US" sz="2400" dirty="0"/>
              <a:t>Step 3: The content of the MBR is moved to the instruction register(IR).</a:t>
            </a:r>
          </a:p>
        </p:txBody>
      </p:sp>
    </p:spTree>
    <p:extLst>
      <p:ext uri="{BB962C8B-B14F-4D97-AF65-F5344CB8AC3E}">
        <p14:creationId xmlns:p14="http://schemas.microsoft.com/office/powerpoint/2010/main" val="29225564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1449387"/>
          </a:xfrm>
        </p:spPr>
        <p:txBody>
          <a:bodyPr/>
          <a:lstStyle/>
          <a:p>
            <a:r>
              <a:rPr lang="en-US" dirty="0"/>
              <a:t>Execution Cycle</a:t>
            </a:r>
          </a:p>
        </p:txBody>
      </p:sp>
      <p:sp>
        <p:nvSpPr>
          <p:cNvPr id="4" name="Content Placeholder 3"/>
          <p:cNvSpPr>
            <a:spLocks noGrp="1"/>
          </p:cNvSpPr>
          <p:nvPr>
            <p:ph idx="4294967295"/>
          </p:nvPr>
        </p:nvSpPr>
        <p:spPr>
          <a:xfrm>
            <a:off x="2133600" y="2197100"/>
            <a:ext cx="10058400" cy="3671888"/>
          </a:xfrm>
        </p:spPr>
        <p:txBody>
          <a:bodyPr>
            <a:normAutofit/>
          </a:bodyPr>
          <a:lstStyle/>
          <a:p>
            <a:r>
              <a:rPr lang="en-US" sz="2400" dirty="0"/>
              <a:t>It is the part of the cycle when data processing actually take place and the instruction is called upon data &amp; The result of this processing is stored in another register this is called Execution cycle. The other three cycles(Fetch, Indirect and Interrupt) are simple and predictable. Each of them requires simple, small and fixed sequence of micro-operation. In each case same micro-operation are repeated each time around.</a:t>
            </a:r>
            <a:br>
              <a:rPr lang="en-US" sz="2400" dirty="0"/>
            </a:br>
            <a:r>
              <a:rPr lang="en-US" sz="2400" dirty="0"/>
              <a:t>Execute Cycle is different from them. Like, for a machine with N different opcodes there are N different sequence of micro-operations that can occur .</a:t>
            </a:r>
          </a:p>
        </p:txBody>
      </p:sp>
    </p:spTree>
    <p:extLst>
      <p:ext uri="{BB962C8B-B14F-4D97-AF65-F5344CB8AC3E}">
        <p14:creationId xmlns:p14="http://schemas.microsoft.com/office/powerpoint/2010/main" val="40014442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1449387"/>
          </a:xfrm>
        </p:spPr>
        <p:txBody>
          <a:bodyPr/>
          <a:lstStyle/>
          <a:p>
            <a:r>
              <a:rPr lang="en-US" dirty="0"/>
              <a:t>Microprogramming Concepts</a:t>
            </a:r>
          </a:p>
        </p:txBody>
      </p:sp>
      <p:sp>
        <p:nvSpPr>
          <p:cNvPr id="4" name="Content Placeholder 3"/>
          <p:cNvSpPr>
            <a:spLocks noGrp="1"/>
          </p:cNvSpPr>
          <p:nvPr>
            <p:ph idx="4294967295"/>
          </p:nvPr>
        </p:nvSpPr>
        <p:spPr>
          <a:xfrm>
            <a:off x="2133600" y="2427288"/>
            <a:ext cx="10058400" cy="3441700"/>
          </a:xfrm>
        </p:spPr>
        <p:txBody>
          <a:bodyPr/>
          <a:lstStyle/>
          <a:p>
            <a:r>
              <a:rPr lang="en-US" dirty="0"/>
              <a:t> </a:t>
            </a:r>
            <a:r>
              <a:rPr lang="en-US" sz="2400" dirty="0"/>
              <a:t>Process of writing microcode for a microprocessor. Microcode is low-level code that defines how a microprocessor should function when it executes machine-language instructions. Typically, one machine-language instruction translates into several microcode instructions. On some computers, the microcode is stored in ROM and cannot be modified; on some larger computers, it is stored in EPROM and therefore can be replaced with newer versions.</a:t>
            </a:r>
          </a:p>
        </p:txBody>
      </p:sp>
    </p:spTree>
    <p:extLst>
      <p:ext uri="{BB962C8B-B14F-4D97-AF65-F5344CB8AC3E}">
        <p14:creationId xmlns:p14="http://schemas.microsoft.com/office/powerpoint/2010/main" val="13051974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1449387"/>
          </a:xfrm>
        </p:spPr>
        <p:txBody>
          <a:bodyPr/>
          <a:lstStyle/>
          <a:p>
            <a:r>
              <a:rPr lang="en-IN" b="1" dirty="0"/>
              <a:t>ADDRESSING MODES</a:t>
            </a:r>
          </a:p>
        </p:txBody>
      </p:sp>
      <p:sp>
        <p:nvSpPr>
          <p:cNvPr id="3" name="Content Placeholder 2"/>
          <p:cNvSpPr>
            <a:spLocks noGrp="1"/>
          </p:cNvSpPr>
          <p:nvPr>
            <p:ph idx="4294967295"/>
          </p:nvPr>
        </p:nvSpPr>
        <p:spPr>
          <a:xfrm>
            <a:off x="2133600" y="1846263"/>
            <a:ext cx="10058400" cy="4022725"/>
          </a:xfrm>
        </p:spPr>
        <p:txBody>
          <a:bodyPr>
            <a:normAutofit/>
          </a:bodyPr>
          <a:lstStyle/>
          <a:p>
            <a:r>
              <a:rPr lang="en-US" dirty="0"/>
              <a:t>The operation field of an instruction specifies the operation to be performed. This operation must</a:t>
            </a:r>
          </a:p>
          <a:p>
            <a:r>
              <a:rPr lang="en-US" dirty="0"/>
              <a:t>be executed on some data stored in computer registers or memory words. The way the operands</a:t>
            </a:r>
          </a:p>
          <a:p>
            <a:r>
              <a:rPr lang="en-US" dirty="0"/>
              <a:t>are chosen during program execution in dependent on the addressing mode of the instruction.</a:t>
            </a:r>
            <a:endParaRPr lang="en-IN" dirty="0"/>
          </a:p>
        </p:txBody>
      </p:sp>
    </p:spTree>
    <p:extLst>
      <p:ext uri="{BB962C8B-B14F-4D97-AF65-F5344CB8AC3E}">
        <p14:creationId xmlns:p14="http://schemas.microsoft.com/office/powerpoint/2010/main" val="20592622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049463"/>
            <a:ext cx="8229600" cy="3394075"/>
          </a:xfrm>
        </p:spPr>
        <p:txBody>
          <a:bodyPr>
            <a:normAutofit lnSpcReduction="10000"/>
          </a:bodyPr>
          <a:lstStyle/>
          <a:p>
            <a:pPr marL="0" indent="0">
              <a:buNone/>
            </a:pPr>
            <a:r>
              <a:rPr lang="en-US" dirty="0"/>
              <a:t>To understand the various addressing modes to be presented in this section, it is imperative that we understand the basic operation cycle of the computer. The control unit of a computer is designed to go through an instruction cycle that is divided into three major phases:</a:t>
            </a:r>
          </a:p>
          <a:p>
            <a:pPr marL="0" indent="0">
              <a:buNone/>
            </a:pPr>
            <a:r>
              <a:rPr lang="en-US" dirty="0"/>
              <a:t>	</a:t>
            </a:r>
            <a:r>
              <a:rPr lang="en-US" sz="2400" dirty="0"/>
              <a:t>1. Fetch the instruction from memory</a:t>
            </a:r>
          </a:p>
          <a:p>
            <a:pPr marL="0" indent="0">
              <a:buNone/>
            </a:pPr>
            <a:r>
              <a:rPr lang="en-IN" sz="2400" dirty="0"/>
              <a:t>	2. Decode the instruction.</a:t>
            </a:r>
          </a:p>
          <a:p>
            <a:pPr marL="0" indent="0">
              <a:buNone/>
            </a:pPr>
            <a:r>
              <a:rPr lang="en-IN" sz="2400" dirty="0"/>
              <a:t>	3. Execute the instruction.</a:t>
            </a:r>
          </a:p>
        </p:txBody>
      </p:sp>
    </p:spTree>
    <p:extLst>
      <p:ext uri="{BB962C8B-B14F-4D97-AF65-F5344CB8AC3E}">
        <p14:creationId xmlns:p14="http://schemas.microsoft.com/office/powerpoint/2010/main" val="950491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33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2"/>
            <a:ext cx="8737601" cy="1325563"/>
          </a:xfrm>
        </p:spPr>
        <p:txBody>
          <a:bodyPr/>
          <a:lstStyle/>
          <a:p>
            <a:r>
              <a:rPr lang="en-GB" b="1" dirty="0" smtClean="0">
                <a:latin typeface="+mn-lt"/>
              </a:rPr>
              <a:t>Operation (c) Processing from/to storage </a:t>
            </a:r>
            <a:endParaRPr lang="en-IN" b="1" dirty="0">
              <a:latin typeface="+mn-lt"/>
            </a:endParaRPr>
          </a:p>
        </p:txBody>
      </p:sp>
      <p:sp>
        <p:nvSpPr>
          <p:cNvPr id="4" name="Content Placeholder 3"/>
          <p:cNvSpPr>
            <a:spLocks noGrp="1"/>
          </p:cNvSpPr>
          <p:nvPr>
            <p:ph idx="1"/>
          </p:nvPr>
        </p:nvSpPr>
        <p:spPr/>
        <p:txBody>
          <a:bodyPr/>
          <a:lstStyle/>
          <a:p>
            <a:pPr marL="0" indent="0">
              <a:buNone/>
            </a:pPr>
            <a:r>
              <a:rPr lang="en-IN" dirty="0"/>
              <a:t> </a:t>
            </a:r>
            <a:r>
              <a:rPr lang="en-IN" dirty="0" smtClean="0"/>
              <a:t>      </a:t>
            </a:r>
            <a:endParaRPr lang="en-IN" dirty="0"/>
          </a:p>
        </p:txBody>
      </p:sp>
      <p:cxnSp>
        <p:nvCxnSpPr>
          <p:cNvPr id="5" name="Straight Connector 4"/>
          <p:cNvCxnSpPr/>
          <p:nvPr/>
        </p:nvCxnSpPr>
        <p:spPr>
          <a:xfrm flipV="1">
            <a:off x="1647371" y="1288239"/>
            <a:ext cx="7946572" cy="37326"/>
          </a:xfrm>
          <a:prstGeom prst="line">
            <a:avLst/>
          </a:prstGeom>
          <a:ln w="47625">
            <a:solidFill>
              <a:schemeClr val="dk1"/>
            </a:solidFill>
          </a:ln>
        </p:spPr>
        <p:style>
          <a:lnRef idx="1">
            <a:schemeClr val="dk1"/>
          </a:lnRef>
          <a:fillRef idx="0">
            <a:schemeClr val="dk1"/>
          </a:fillRef>
          <a:effectRef idx="0">
            <a:schemeClr val="dk1"/>
          </a:effectRef>
          <a:fontRef idx="minor">
            <a:schemeClr val="tx1"/>
          </a:fontRef>
        </p:style>
      </p:cxnSp>
      <p:pic>
        <p:nvPicPr>
          <p:cNvPr id="7" name="Picture 61"/>
          <p:cNvPicPr>
            <a:picLocks noChangeAspect="1" noChangeArrowheads="1"/>
          </p:cNvPicPr>
          <p:nvPr/>
        </p:nvPicPr>
        <p:blipFill>
          <a:blip r:embed="rId2">
            <a:extLst>
              <a:ext uri="{28A0092B-C50C-407E-A947-70E740481C1C}">
                <a14:useLocalDpi xmlns:a14="http://schemas.microsoft.com/office/drawing/2010/main" val="0"/>
              </a:ext>
            </a:extLst>
          </a:blip>
          <a:srcRect l="8772" t="50000" r="52945" b="13637"/>
          <a:stretch>
            <a:fillRect/>
          </a:stretch>
        </p:blipFill>
        <p:spPr bwMode="auto">
          <a:xfrm>
            <a:off x="3321957" y="1480457"/>
            <a:ext cx="4408714" cy="5233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659227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101850"/>
            <a:ext cx="8229600" cy="4013200"/>
          </a:xfrm>
        </p:spPr>
        <p:txBody>
          <a:bodyPr>
            <a:normAutofit/>
          </a:bodyPr>
          <a:lstStyle/>
          <a:p>
            <a:pPr marL="0" indent="0">
              <a:buNone/>
            </a:pPr>
            <a:r>
              <a:rPr lang="en-US" sz="2400" b="1" dirty="0"/>
              <a:t>Direct Address Mode: </a:t>
            </a:r>
            <a:r>
              <a:rPr lang="en-US" sz="2400" dirty="0"/>
              <a:t>In this mode the effective address is equal to the address part of the instruction. The operand resides in memory and its address is given directly by the address field of the instruction. In a branch-type instruction the address field specifies the actual branch </a:t>
            </a:r>
            <a:r>
              <a:rPr lang="en-IN" sz="2400" dirty="0"/>
              <a:t>address.</a:t>
            </a:r>
          </a:p>
          <a:p>
            <a:pPr marL="0" indent="0">
              <a:buNone/>
            </a:pPr>
            <a:r>
              <a:rPr lang="en-US" sz="2400" b="1" dirty="0"/>
              <a:t>Indirect Address Mode: </a:t>
            </a:r>
            <a:r>
              <a:rPr lang="en-US" sz="2400" dirty="0"/>
              <a:t>In this mode the address field of the instruction gives the address where the effective address is stored in memory. Control fetches the instruction from memory and uses its address part to access memory again to read the effective address.</a:t>
            </a:r>
          </a:p>
          <a:p>
            <a:pPr marL="0" indent="0">
              <a:buNone/>
            </a:pPr>
            <a:endParaRPr lang="en-US" dirty="0"/>
          </a:p>
        </p:txBody>
      </p:sp>
    </p:spTree>
    <p:extLst>
      <p:ext uri="{BB962C8B-B14F-4D97-AF65-F5344CB8AC3E}">
        <p14:creationId xmlns:p14="http://schemas.microsoft.com/office/powerpoint/2010/main" val="21849031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881188"/>
            <a:ext cx="8229600" cy="4392612"/>
          </a:xfrm>
        </p:spPr>
        <p:txBody>
          <a:bodyPr>
            <a:noAutofit/>
          </a:bodyPr>
          <a:lstStyle/>
          <a:p>
            <a:pPr marL="0" indent="0">
              <a:buNone/>
            </a:pPr>
            <a:r>
              <a:rPr lang="en-US" sz="2400" b="1" dirty="0"/>
              <a:t>Indexed Addressing Mode:</a:t>
            </a:r>
          </a:p>
          <a:p>
            <a:pPr marL="0" indent="0">
              <a:buNone/>
            </a:pPr>
            <a:r>
              <a:rPr lang="en-US" sz="2400" b="1" dirty="0"/>
              <a:t>	 </a:t>
            </a:r>
            <a:r>
              <a:rPr lang="en-US" sz="2400" dirty="0"/>
              <a:t>In this mode the content of an index register is added to the address part of the instruction to obtain the effective address. The index register is a special CPU register that contains an index value. The address field of the instruction defines the beginning address of a data array in memory. Each operand in the array is stored in memory relative to the beginning address. The distance between the beginning address and the address of the operand is the index value stores in the index register. Any operand in the array can be accessed with the same instruction provided that the index register contains the correct index value. The index register can be incremented to facilitate access to consecutive operands. </a:t>
            </a:r>
            <a:endParaRPr lang="en-IN" sz="2400" dirty="0"/>
          </a:p>
          <a:p>
            <a:pPr marL="0" indent="0">
              <a:buNone/>
            </a:pPr>
            <a:r>
              <a:rPr lang="en-US" sz="2400" dirty="0"/>
              <a:t>	</a:t>
            </a:r>
          </a:p>
        </p:txBody>
      </p:sp>
    </p:spTree>
    <p:extLst>
      <p:ext uri="{BB962C8B-B14F-4D97-AF65-F5344CB8AC3E}">
        <p14:creationId xmlns:p14="http://schemas.microsoft.com/office/powerpoint/2010/main" val="39371903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247B514-3ECF-4A13-BE24-56C8D8CFFFE5}"/>
              </a:ext>
            </a:extLst>
          </p:cNvPr>
          <p:cNvSpPr/>
          <p:nvPr/>
        </p:nvSpPr>
        <p:spPr>
          <a:xfrm>
            <a:off x="585926" y="2308194"/>
            <a:ext cx="10511161" cy="1631216"/>
          </a:xfrm>
          <a:prstGeom prst="rect">
            <a:avLst/>
          </a:prstGeom>
          <a:noFill/>
        </p:spPr>
        <p:txBody>
          <a:bodyPr wrap="square" lIns="91440" tIns="45720" rIns="91440" bIns="45720">
            <a:spAutoFit/>
          </a:bodyPr>
          <a:lstStyle/>
          <a:p>
            <a:pPr algn="ctr"/>
            <a:r>
              <a:rPr lang="en-US" sz="10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UNIT - 4</a:t>
            </a:r>
          </a:p>
        </p:txBody>
      </p:sp>
      <p:pic>
        <p:nvPicPr>
          <p:cNvPr id="14" name="Picture 13">
            <a:extLst>
              <a:ext uri="{FF2B5EF4-FFF2-40B4-BE49-F238E27FC236}">
                <a16:creationId xmlns:a16="http://schemas.microsoft.com/office/drawing/2014/main" xmlns="" id="{62EAC13E-3AFB-4097-91C2-DD2F9BEAF3F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0" y="4722829"/>
            <a:ext cx="1674405" cy="1409306"/>
          </a:xfrm>
          <a:prstGeom prst="rect">
            <a:avLst/>
          </a:prstGeom>
        </p:spPr>
      </p:pic>
      <p:pic>
        <p:nvPicPr>
          <p:cNvPr id="16" name="Picture 15">
            <a:extLst>
              <a:ext uri="{FF2B5EF4-FFF2-40B4-BE49-F238E27FC236}">
                <a16:creationId xmlns:a16="http://schemas.microsoft.com/office/drawing/2014/main" xmlns="" id="{2F55CB4D-0158-4016-A1FC-61298BFEEF8C}"/>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rcRect b="12826"/>
          <a:stretch/>
        </p:blipFill>
        <p:spPr>
          <a:xfrm>
            <a:off x="10439450" y="0"/>
            <a:ext cx="1752550" cy="1631217"/>
          </a:xfrm>
          <a:prstGeom prst="rect">
            <a:avLst/>
          </a:prstGeom>
        </p:spPr>
      </p:pic>
    </p:spTree>
    <p:extLst>
      <p:ext uri="{BB962C8B-B14F-4D97-AF65-F5344CB8AC3E}">
        <p14:creationId xmlns:p14="http://schemas.microsoft.com/office/powerpoint/2010/main" val="16111117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133600" y="287338"/>
            <a:ext cx="10058400" cy="1449387"/>
          </a:xfrm>
        </p:spPr>
        <p:txBody>
          <a:bodyPr/>
          <a:lstStyle/>
          <a:p>
            <a:r>
              <a:rPr lang="en-US" dirty="0"/>
              <a:t>MEMORY HIERARCHY</a:t>
            </a:r>
          </a:p>
        </p:txBody>
      </p:sp>
      <p:sp>
        <p:nvSpPr>
          <p:cNvPr id="4" name="Content Placeholder 3"/>
          <p:cNvSpPr>
            <a:spLocks noGrp="1"/>
          </p:cNvSpPr>
          <p:nvPr>
            <p:ph idx="4294967295"/>
          </p:nvPr>
        </p:nvSpPr>
        <p:spPr>
          <a:xfrm>
            <a:off x="2133600" y="2371725"/>
            <a:ext cx="10058400" cy="4022725"/>
          </a:xfrm>
        </p:spPr>
        <p:txBody>
          <a:bodyPr/>
          <a:lstStyle/>
          <a:p>
            <a:r>
              <a:rPr lang="en-US" sz="2400" dirty="0"/>
              <a:t>The memory hierarchy design in a computer system mainly includes different storage devices. Most of the computers were inbuilt with extra storage to run more powerfully beyond the main memory capacity. The following memory hierarchy diagram is a hierarchical pyramid for computer memory. The designing of the memory hierarchy is divided into two types such as primary (Internal) memory and secondary (External) memory.</a:t>
            </a:r>
          </a:p>
          <a:p>
            <a:endParaRPr lang="en-US" dirty="0"/>
          </a:p>
        </p:txBody>
      </p:sp>
    </p:spTree>
    <p:extLst>
      <p:ext uri="{BB962C8B-B14F-4D97-AF65-F5344CB8AC3E}">
        <p14:creationId xmlns:p14="http://schemas.microsoft.com/office/powerpoint/2010/main" val="1534562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mory-Hierarchy.jpg"/>
          <p:cNvPicPr>
            <a:picLocks noChangeAspect="1"/>
          </p:cNvPicPr>
          <p:nvPr/>
        </p:nvPicPr>
        <p:blipFill>
          <a:blip r:embed="rId2"/>
          <a:stretch>
            <a:fillRect/>
          </a:stretch>
        </p:blipFill>
        <p:spPr>
          <a:xfrm>
            <a:off x="1676400" y="228600"/>
            <a:ext cx="6334126" cy="6281738"/>
          </a:xfrm>
          <a:prstGeom prst="rect">
            <a:avLst/>
          </a:prstGeom>
        </p:spPr>
      </p:pic>
    </p:spTree>
    <p:extLst>
      <p:ext uri="{BB962C8B-B14F-4D97-AF65-F5344CB8AC3E}">
        <p14:creationId xmlns:p14="http://schemas.microsoft.com/office/powerpoint/2010/main" val="27631007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F9601661-E350-4111-99C2-D50109CE3949}"/>
              </a:ext>
            </a:extLst>
          </p:cNvPr>
          <p:cNvSpPr txBox="1"/>
          <p:nvPr/>
        </p:nvSpPr>
        <p:spPr>
          <a:xfrm>
            <a:off x="5649685" y="2971800"/>
            <a:ext cx="914400" cy="914400"/>
          </a:xfrm>
          <a:prstGeom prst="rect">
            <a:avLst/>
          </a:prstGeom>
          <a:noFill/>
        </p:spPr>
        <p:txBody>
          <a:bodyPr wrap="square" rtlCol="0">
            <a:spAutoFit/>
          </a:bodyPr>
          <a:lstStyle/>
          <a:p>
            <a:endParaRPr lang="en-IN" dirty="0"/>
          </a:p>
        </p:txBody>
      </p:sp>
      <p:sp>
        <p:nvSpPr>
          <p:cNvPr id="2" name="Title 1"/>
          <p:cNvSpPr>
            <a:spLocks noGrp="1"/>
          </p:cNvSpPr>
          <p:nvPr>
            <p:ph type="title" idx="4294967295"/>
          </p:nvPr>
        </p:nvSpPr>
        <p:spPr>
          <a:xfrm>
            <a:off x="2133600" y="287338"/>
            <a:ext cx="10058400" cy="1449387"/>
          </a:xfrm>
        </p:spPr>
        <p:txBody>
          <a:bodyPr/>
          <a:lstStyle/>
          <a:p>
            <a:r>
              <a:rPr lang="en-US" dirty="0"/>
              <a:t>INTERNAL MEMORY</a:t>
            </a:r>
          </a:p>
        </p:txBody>
      </p:sp>
      <p:sp>
        <p:nvSpPr>
          <p:cNvPr id="3" name="Content Placeholder 2"/>
          <p:cNvSpPr>
            <a:spLocks noGrp="1"/>
          </p:cNvSpPr>
          <p:nvPr>
            <p:ph idx="4294967295"/>
          </p:nvPr>
        </p:nvSpPr>
        <p:spPr>
          <a:xfrm>
            <a:off x="2133600" y="2276475"/>
            <a:ext cx="10058400" cy="4024313"/>
          </a:xfrm>
        </p:spPr>
        <p:txBody>
          <a:bodyPr/>
          <a:lstStyle/>
          <a:p>
            <a:r>
              <a:rPr lang="en-US" sz="2400" dirty="0"/>
              <a:t>Internal memory (also known as main memory or prime memory), often referred to simply as memory, is the only one directly accessible to the CPU. The CPU continuously reads instructions stored there and executes them as required. Any data actively operated on is also stored there in uniform manner.  </a:t>
            </a:r>
          </a:p>
          <a:p>
            <a:r>
              <a:rPr lang="en-US" sz="2400" dirty="0"/>
              <a:t>It typically refers to main memory (RAM), but may also refer to ROM and flash memory. In either case, internal memory generally refers to chips rather than disks or tapes.</a:t>
            </a:r>
          </a:p>
          <a:p>
            <a:endParaRPr lang="en-US" dirty="0"/>
          </a:p>
        </p:txBody>
      </p:sp>
    </p:spTree>
    <p:extLst>
      <p:ext uri="{BB962C8B-B14F-4D97-AF65-F5344CB8AC3E}">
        <p14:creationId xmlns:p14="http://schemas.microsoft.com/office/powerpoint/2010/main" val="8341543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a:extLst>
              <a:ext uri="{FF2B5EF4-FFF2-40B4-BE49-F238E27FC236}">
                <a16:creationId xmlns:a16="http://schemas.microsoft.com/office/drawing/2014/main" xmlns="" id="{6526DC52-B621-47E4-B072-F251967FDB83}"/>
              </a:ext>
            </a:extLst>
          </p:cNvPr>
          <p:cNvSpPr/>
          <p:nvPr/>
        </p:nvSpPr>
        <p:spPr>
          <a:xfrm>
            <a:off x="53265" y="186431"/>
            <a:ext cx="3746377" cy="310719"/>
          </a:xfrm>
          <a:prstGeom prst="arc">
            <a:avLst>
              <a:gd name="adj1" fmla="val 16200000"/>
              <a:gd name="adj2" fmla="val 16535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 name="Title 1"/>
          <p:cNvSpPr>
            <a:spLocks noGrp="1"/>
          </p:cNvSpPr>
          <p:nvPr>
            <p:ph type="title" idx="4294967295"/>
          </p:nvPr>
        </p:nvSpPr>
        <p:spPr>
          <a:xfrm>
            <a:off x="2133600" y="287338"/>
            <a:ext cx="10058400" cy="1449387"/>
          </a:xfrm>
        </p:spPr>
        <p:txBody>
          <a:bodyPr/>
          <a:lstStyle/>
          <a:p>
            <a:r>
              <a:rPr lang="en-US" dirty="0"/>
              <a:t>EXTERNAL MEMORY</a:t>
            </a:r>
          </a:p>
        </p:txBody>
      </p:sp>
      <p:sp>
        <p:nvSpPr>
          <p:cNvPr id="3" name="Content Placeholder 2"/>
          <p:cNvSpPr>
            <a:spLocks noGrp="1"/>
          </p:cNvSpPr>
          <p:nvPr>
            <p:ph idx="4294967295"/>
          </p:nvPr>
        </p:nvSpPr>
        <p:spPr>
          <a:xfrm>
            <a:off x="2133600" y="1951038"/>
            <a:ext cx="10058400" cy="4022725"/>
          </a:xfrm>
        </p:spPr>
        <p:txBody>
          <a:bodyPr>
            <a:normAutofit/>
          </a:bodyPr>
          <a:lstStyle/>
          <a:p>
            <a:r>
              <a:rPr lang="en-US" sz="2400" dirty="0"/>
              <a:t>Secondary storage (also known as external memory or auxiliary storage), differs from primary storage in that it is not directly accessible by the CPU. The computer usually uses its input/output channels to access secondary storage and transfer the desired data to primary storage. Secondary storage is non-volatile (retaining data when power is shut off). Modern computer systems typically have two orders of magnitude more secondary storage than primary storage because secondary storage is less expensive.</a:t>
            </a:r>
          </a:p>
          <a:p>
            <a:r>
              <a:rPr lang="en-US" sz="2400" dirty="0"/>
              <a:t>It typically refers to portable flash drive, hard drive or a memory card that is used in a device such as a camera. </a:t>
            </a:r>
          </a:p>
        </p:txBody>
      </p:sp>
    </p:spTree>
    <p:extLst>
      <p:ext uri="{BB962C8B-B14F-4D97-AF65-F5344CB8AC3E}">
        <p14:creationId xmlns:p14="http://schemas.microsoft.com/office/powerpoint/2010/main" val="32021510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64324"/>
          </a:xfrm>
        </p:spPr>
        <p:txBody>
          <a:bodyPr/>
          <a:lstStyle/>
          <a:p>
            <a:r>
              <a:rPr lang="en-US" dirty="0"/>
              <a:t>TYPES OF  PRIMARY MEMORY </a:t>
            </a:r>
          </a:p>
        </p:txBody>
      </p:sp>
      <p:sp>
        <p:nvSpPr>
          <p:cNvPr id="4" name="Content Placeholder 3"/>
          <p:cNvSpPr>
            <a:spLocks noGrp="1"/>
          </p:cNvSpPr>
          <p:nvPr>
            <p:ph idx="1"/>
          </p:nvPr>
        </p:nvSpPr>
        <p:spPr>
          <a:xfrm>
            <a:off x="1484310" y="2217683"/>
            <a:ext cx="10018713" cy="3573517"/>
          </a:xfrm>
        </p:spPr>
        <p:txBody>
          <a:bodyPr>
            <a:normAutofit lnSpcReduction="10000"/>
          </a:bodyPr>
          <a:lstStyle/>
          <a:p>
            <a:pPr>
              <a:buFont typeface="Arial" pitchFamily="34" charset="0"/>
              <a:buChar char="•"/>
            </a:pPr>
            <a:r>
              <a:rPr lang="en-US" dirty="0">
                <a:cs typeface="Calibri" pitchFamily="34" charset="0"/>
              </a:rPr>
              <a:t>ROM (Read only memory</a:t>
            </a:r>
            <a:r>
              <a:rPr lang="en-US" dirty="0" smtClean="0">
                <a:cs typeface="Calibri" pitchFamily="34" charset="0"/>
              </a:rPr>
              <a:t>)</a:t>
            </a:r>
          </a:p>
          <a:p>
            <a:pPr marL="0" indent="0">
              <a:buNone/>
            </a:pPr>
            <a:r>
              <a:rPr lang="en-US" dirty="0" smtClean="0">
                <a:cs typeface="Calibri" pitchFamily="34" charset="0"/>
              </a:rPr>
              <a:t>        </a:t>
            </a:r>
            <a:r>
              <a:rPr lang="en-US" dirty="0">
                <a:cs typeface="Calibri" pitchFamily="34" charset="0"/>
              </a:rPr>
              <a:t>PROM</a:t>
            </a:r>
          </a:p>
          <a:p>
            <a:pPr marL="0" indent="0">
              <a:buNone/>
            </a:pPr>
            <a:r>
              <a:rPr lang="en-US" dirty="0" smtClean="0">
                <a:cs typeface="Calibri" pitchFamily="34" charset="0"/>
              </a:rPr>
              <a:t>        EPROM</a:t>
            </a:r>
            <a:endParaRPr lang="en-US" dirty="0">
              <a:cs typeface="Calibri" pitchFamily="34" charset="0"/>
            </a:endParaRPr>
          </a:p>
          <a:p>
            <a:pPr marL="0" indent="0">
              <a:buNone/>
            </a:pPr>
            <a:r>
              <a:rPr lang="en-US" dirty="0" smtClean="0">
                <a:cs typeface="Calibri" pitchFamily="34" charset="0"/>
              </a:rPr>
              <a:t>        EEPR </a:t>
            </a:r>
            <a:r>
              <a:rPr lang="en-US" dirty="0">
                <a:cs typeface="Calibri" pitchFamily="34" charset="0"/>
              </a:rPr>
              <a:t>OM    </a:t>
            </a:r>
          </a:p>
          <a:p>
            <a:pPr>
              <a:buFont typeface="Arial" pitchFamily="34" charset="0"/>
              <a:buChar char="•"/>
            </a:pPr>
            <a:r>
              <a:rPr lang="en-US" dirty="0">
                <a:cs typeface="Calibri" pitchFamily="34" charset="0"/>
              </a:rPr>
              <a:t> RAM (Random access memory)  </a:t>
            </a:r>
          </a:p>
          <a:p>
            <a:pPr marL="0" indent="0">
              <a:buNone/>
            </a:pPr>
            <a:r>
              <a:rPr lang="en-US" dirty="0" smtClean="0">
                <a:cs typeface="Calibri" pitchFamily="34" charset="0"/>
              </a:rPr>
              <a:t>        SRAM</a:t>
            </a:r>
            <a:endParaRPr lang="en-US" dirty="0">
              <a:cs typeface="Calibri" pitchFamily="34" charset="0"/>
            </a:endParaRPr>
          </a:p>
          <a:p>
            <a:pPr marL="0" indent="0">
              <a:buNone/>
            </a:pPr>
            <a:r>
              <a:rPr lang="en-US" dirty="0" smtClean="0">
                <a:cs typeface="Calibri" pitchFamily="34" charset="0"/>
              </a:rPr>
              <a:t>        DRAM</a:t>
            </a:r>
            <a:endParaRPr lang="en-US" dirty="0">
              <a:cs typeface="Calibri" pitchFamily="34" charset="0"/>
            </a:endParaRPr>
          </a:p>
          <a:p>
            <a:endParaRPr lang="en-US" dirty="0"/>
          </a:p>
        </p:txBody>
      </p:sp>
    </p:spTree>
    <p:extLst>
      <p:ext uri="{BB962C8B-B14F-4D97-AF65-F5344CB8AC3E}">
        <p14:creationId xmlns:p14="http://schemas.microsoft.com/office/powerpoint/2010/main" val="23048014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2"/>
            <a:ext cx="10018713" cy="985344"/>
          </a:xfrm>
        </p:spPr>
        <p:txBody>
          <a:bodyPr/>
          <a:lstStyle/>
          <a:p>
            <a:r>
              <a:rPr lang="en-US" dirty="0"/>
              <a:t>ROM</a:t>
            </a:r>
          </a:p>
        </p:txBody>
      </p:sp>
      <p:sp>
        <p:nvSpPr>
          <p:cNvPr id="3" name="Content Placeholder 2"/>
          <p:cNvSpPr>
            <a:spLocks noGrp="1"/>
          </p:cNvSpPr>
          <p:nvPr>
            <p:ph idx="1"/>
          </p:nvPr>
        </p:nvSpPr>
        <p:spPr>
          <a:xfrm>
            <a:off x="1484310" y="2070539"/>
            <a:ext cx="10018713" cy="3720662"/>
          </a:xfrm>
        </p:spPr>
        <p:txBody>
          <a:bodyPr>
            <a:normAutofit fontScale="92500" lnSpcReduction="10000"/>
          </a:bodyPr>
          <a:lstStyle/>
          <a:p>
            <a:r>
              <a:rPr lang="en-US" sz="2600" dirty="0">
                <a:latin typeface="Calibri" pitchFamily="34" charset="0"/>
                <a:cs typeface="Calibri" pitchFamily="34" charset="0"/>
              </a:rPr>
              <a:t>Read-only memory, or ROM, is a type of computer storage containing non-volatile, permanent data that, normally, can only be read, not written to. ROM contains the programming that allows a computer to start up or regenerate each time it is turned on. ROM also performs large input/output (I/O) tasks and protects programs or software instructions. Once data is written on a ROM chip, it cannot be </a:t>
            </a:r>
            <a:r>
              <a:rPr lang="en-US" sz="2600" dirty="0" err="1">
                <a:latin typeface="Calibri" pitchFamily="34" charset="0"/>
                <a:cs typeface="Calibri" pitchFamily="34" charset="0"/>
              </a:rPr>
              <a:t>removed.It</a:t>
            </a:r>
            <a:r>
              <a:rPr lang="en-US" sz="2600" dirty="0">
                <a:latin typeface="Calibri" pitchFamily="34" charset="0"/>
                <a:cs typeface="Calibri" pitchFamily="34" charset="0"/>
              </a:rPr>
              <a:t> has 3 types –</a:t>
            </a:r>
          </a:p>
          <a:p>
            <a:r>
              <a:rPr lang="en-US" sz="2600" dirty="0">
                <a:latin typeface="Calibri" pitchFamily="34" charset="0"/>
                <a:cs typeface="Calibri" pitchFamily="34" charset="0"/>
              </a:rPr>
              <a:t>PROM</a:t>
            </a:r>
          </a:p>
          <a:p>
            <a:r>
              <a:rPr lang="en-US" sz="2600" dirty="0">
                <a:latin typeface="Calibri" pitchFamily="34" charset="0"/>
                <a:cs typeface="Calibri" pitchFamily="34" charset="0"/>
              </a:rPr>
              <a:t>EPROM</a:t>
            </a:r>
          </a:p>
          <a:p>
            <a:r>
              <a:rPr lang="en-US" sz="2600" dirty="0">
                <a:latin typeface="Calibri" pitchFamily="34" charset="0"/>
                <a:cs typeface="Calibri" pitchFamily="34" charset="0"/>
              </a:rPr>
              <a:t>EEPROM</a:t>
            </a:r>
          </a:p>
          <a:p>
            <a:endParaRPr lang="en-US" dirty="0"/>
          </a:p>
        </p:txBody>
      </p:sp>
    </p:spTree>
    <p:extLst>
      <p:ext uri="{BB962C8B-B14F-4D97-AF65-F5344CB8AC3E}">
        <p14:creationId xmlns:p14="http://schemas.microsoft.com/office/powerpoint/2010/main" val="18617827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4311" y="685800"/>
            <a:ext cx="10018713" cy="869731"/>
          </a:xfrm>
        </p:spPr>
        <p:txBody>
          <a:bodyPr/>
          <a:lstStyle/>
          <a:p>
            <a:r>
              <a:rPr lang="en-US" dirty="0"/>
              <a:t>PROM</a:t>
            </a:r>
          </a:p>
        </p:txBody>
      </p:sp>
      <p:sp>
        <p:nvSpPr>
          <p:cNvPr id="4" name="Content Placeholder 3"/>
          <p:cNvSpPr>
            <a:spLocks noGrp="1"/>
          </p:cNvSpPr>
          <p:nvPr>
            <p:ph idx="1"/>
          </p:nvPr>
        </p:nvSpPr>
        <p:spPr>
          <a:xfrm>
            <a:off x="1484310" y="1828801"/>
            <a:ext cx="10018713" cy="4393324"/>
          </a:xfrm>
        </p:spPr>
        <p:txBody>
          <a:bodyPr/>
          <a:lstStyle/>
          <a:p>
            <a:r>
              <a:rPr lang="en-US" dirty="0"/>
              <a:t>It  stands for programmable read-only memory, a memory chip on which data can be written only once. Once a program has been written onto a PROM, it remains there forever. Unlike RAM, PROMs retain their contents when the computer is turned off.</a:t>
            </a:r>
          </a:p>
          <a:p>
            <a:r>
              <a:rPr lang="en-US" dirty="0"/>
              <a:t>The difference between a PROM and a ROM (read-only memory) is that a PROM is manufactured as blank memory, whereas a ROM is programmed during the manufacturing process. To write data onto a PROM chip, you need a special device called a PROM programmer or PROM burner. The process </a:t>
            </a:r>
            <a:r>
              <a:rPr lang="en-US" dirty="0" smtClean="0"/>
              <a:t>of </a:t>
            </a:r>
            <a:r>
              <a:rPr lang="en-US" dirty="0"/>
              <a:t>programming a PROM is sometimes called burning the PROM.</a:t>
            </a:r>
          </a:p>
          <a:p>
            <a:endParaRPr lang="en-US" dirty="0"/>
          </a:p>
        </p:txBody>
      </p:sp>
    </p:spTree>
    <p:extLst>
      <p:ext uri="{BB962C8B-B14F-4D97-AF65-F5344CB8AC3E}">
        <p14:creationId xmlns:p14="http://schemas.microsoft.com/office/powerpoint/2010/main" val="2520427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38417"/>
            <a:ext cx="10515600" cy="1325563"/>
          </a:xfrm>
        </p:spPr>
        <p:txBody>
          <a:bodyPr>
            <a:normAutofit/>
          </a:bodyPr>
          <a:lstStyle/>
          <a:p>
            <a:r>
              <a:rPr lang="en-GB" b="1" dirty="0" smtClean="0">
                <a:latin typeface="+mn-lt"/>
              </a:rPr>
              <a:t>Operation (d)</a:t>
            </a:r>
            <a:br>
              <a:rPr lang="en-GB" b="1" dirty="0" smtClean="0">
                <a:latin typeface="+mn-lt"/>
              </a:rPr>
            </a:br>
            <a:r>
              <a:rPr lang="en-GB" b="1" dirty="0" smtClean="0">
                <a:latin typeface="+mn-lt"/>
              </a:rPr>
              <a:t>Processing from storage to I/O</a:t>
            </a:r>
            <a:endParaRPr lang="en-IN" b="1" dirty="0">
              <a:latin typeface="+mn-lt"/>
            </a:endParaRPr>
          </a:p>
        </p:txBody>
      </p:sp>
      <p:sp>
        <p:nvSpPr>
          <p:cNvPr id="4" name="Content Placeholder 3"/>
          <p:cNvSpPr>
            <a:spLocks noGrp="1"/>
          </p:cNvSpPr>
          <p:nvPr>
            <p:ph idx="1"/>
          </p:nvPr>
        </p:nvSpPr>
        <p:spPr/>
        <p:txBody>
          <a:bodyPr/>
          <a:lstStyle/>
          <a:p>
            <a:pPr marL="0" indent="0">
              <a:buNone/>
            </a:pPr>
            <a:r>
              <a:rPr lang="en-IN" dirty="0"/>
              <a:t> </a:t>
            </a:r>
            <a:r>
              <a:rPr lang="en-IN" dirty="0" smtClean="0"/>
              <a:t>      </a:t>
            </a:r>
            <a:endParaRPr lang="en-IN" dirty="0"/>
          </a:p>
        </p:txBody>
      </p:sp>
      <p:cxnSp>
        <p:nvCxnSpPr>
          <p:cNvPr id="5" name="Straight Connector 4"/>
          <p:cNvCxnSpPr/>
          <p:nvPr/>
        </p:nvCxnSpPr>
        <p:spPr>
          <a:xfrm>
            <a:off x="1679806" y="1349467"/>
            <a:ext cx="7260995" cy="14513"/>
          </a:xfrm>
          <a:prstGeom prst="line">
            <a:avLst/>
          </a:prstGeom>
          <a:ln w="47625">
            <a:solidFill>
              <a:schemeClr val="dk1"/>
            </a:solidFill>
          </a:ln>
        </p:spPr>
        <p:style>
          <a:lnRef idx="1">
            <a:schemeClr val="dk1"/>
          </a:lnRef>
          <a:fillRef idx="0">
            <a:schemeClr val="dk1"/>
          </a:fillRef>
          <a:effectRef idx="0">
            <a:schemeClr val="dk1"/>
          </a:effectRef>
          <a:fontRef idx="minor">
            <a:schemeClr val="tx1"/>
          </a:fontRef>
        </p:style>
      </p:cxnSp>
      <p:pic>
        <p:nvPicPr>
          <p:cNvPr id="9" name="Picture 62"/>
          <p:cNvPicPr>
            <a:picLocks noChangeAspect="1" noChangeArrowheads="1"/>
          </p:cNvPicPr>
          <p:nvPr/>
        </p:nvPicPr>
        <p:blipFill>
          <a:blip r:embed="rId2">
            <a:extLst>
              <a:ext uri="{28A0092B-C50C-407E-A947-70E740481C1C}">
                <a14:useLocalDpi xmlns:a14="http://schemas.microsoft.com/office/drawing/2010/main" val="0"/>
              </a:ext>
            </a:extLst>
          </a:blip>
          <a:srcRect l="54907" t="50000" r="7791" b="13637"/>
          <a:stretch>
            <a:fillRect/>
          </a:stretch>
        </p:blipFill>
        <p:spPr bwMode="auto">
          <a:xfrm>
            <a:off x="3216571" y="1453905"/>
            <a:ext cx="4258287" cy="5378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43035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911772"/>
          </a:xfrm>
        </p:spPr>
        <p:txBody>
          <a:bodyPr/>
          <a:lstStyle/>
          <a:p>
            <a:r>
              <a:rPr lang="en-US" dirty="0"/>
              <a:t>EPROM</a:t>
            </a:r>
          </a:p>
        </p:txBody>
      </p:sp>
      <p:sp>
        <p:nvSpPr>
          <p:cNvPr id="5" name="Content Placeholder 4"/>
          <p:cNvSpPr>
            <a:spLocks noGrp="1"/>
          </p:cNvSpPr>
          <p:nvPr>
            <p:ph idx="1"/>
          </p:nvPr>
        </p:nvSpPr>
        <p:spPr>
          <a:xfrm>
            <a:off x="1484310" y="2267606"/>
            <a:ext cx="10018713" cy="3555125"/>
          </a:xfrm>
        </p:spPr>
        <p:txBody>
          <a:bodyPr/>
          <a:lstStyle/>
          <a:p>
            <a:r>
              <a:rPr lang="en-US" dirty="0"/>
              <a:t>EPROM (erasable programmable read-only memory) is programmable read-only memory (programmable ROM) that can be erased and re-used. Erasure is caused by shining an intense ultraviolet light through a window that is designed into the memory chip. (Although ordinary room lighting does not contain enough ultraviolet light to cause erasure, bright sunlight can cause erasure).</a:t>
            </a:r>
          </a:p>
          <a:p>
            <a:endParaRPr lang="en-US" dirty="0"/>
          </a:p>
        </p:txBody>
      </p:sp>
    </p:spTree>
    <p:extLst>
      <p:ext uri="{BB962C8B-B14F-4D97-AF65-F5344CB8AC3E}">
        <p14:creationId xmlns:p14="http://schemas.microsoft.com/office/powerpoint/2010/main" val="96320773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84311" y="685801"/>
            <a:ext cx="10018713" cy="827690"/>
          </a:xfrm>
        </p:spPr>
        <p:txBody>
          <a:bodyPr/>
          <a:lstStyle/>
          <a:p>
            <a:r>
              <a:rPr lang="en-US" dirty="0"/>
              <a:t>EEPROM</a:t>
            </a:r>
          </a:p>
        </p:txBody>
      </p:sp>
      <p:sp>
        <p:nvSpPr>
          <p:cNvPr id="7" name="Content Placeholder 6"/>
          <p:cNvSpPr>
            <a:spLocks noGrp="1"/>
          </p:cNvSpPr>
          <p:nvPr>
            <p:ph idx="1"/>
          </p:nvPr>
        </p:nvSpPr>
        <p:spPr>
          <a:xfrm>
            <a:off x="1484310" y="2039007"/>
            <a:ext cx="10018713" cy="4235669"/>
          </a:xfrm>
        </p:spPr>
        <p:txBody>
          <a:bodyPr/>
          <a:lstStyle/>
          <a:p>
            <a:r>
              <a:rPr lang="en-US" dirty="0">
                <a:latin typeface="Calibri" pitchFamily="34" charset="0"/>
                <a:cs typeface="Calibri" pitchFamily="34" charset="0"/>
              </a:rPr>
              <a:t>EEPROM (electrically erasable programmable read-only memory) is user-modifiable read-only memory (</a:t>
            </a:r>
            <a:r>
              <a:rPr lang="en-US" u="sng" dirty="0">
                <a:latin typeface="Calibri" pitchFamily="34" charset="0"/>
                <a:cs typeface="Calibri" pitchFamily="34" charset="0"/>
              </a:rPr>
              <a:t>ROM</a:t>
            </a:r>
            <a:r>
              <a:rPr lang="en-US" dirty="0">
                <a:latin typeface="Calibri" pitchFamily="34" charset="0"/>
                <a:cs typeface="Calibri" pitchFamily="34" charset="0"/>
              </a:rPr>
              <a:t>) that can be erased and reprogrammed (written to) repeatedly through the application of higher than normal electrical voltage. Unlike </a:t>
            </a:r>
            <a:r>
              <a:rPr lang="en-US" u="sng" dirty="0">
                <a:latin typeface="Calibri" pitchFamily="34" charset="0"/>
                <a:cs typeface="Calibri" pitchFamily="34" charset="0"/>
              </a:rPr>
              <a:t>EPROM</a:t>
            </a:r>
            <a:r>
              <a:rPr lang="en-US" dirty="0">
                <a:latin typeface="Calibri" pitchFamily="34" charset="0"/>
                <a:cs typeface="Calibri" pitchFamily="34" charset="0"/>
              </a:rPr>
              <a:t> chips, EEPROMs do not need to be removed from the computer to be modified. However, an EEPROM chip has to be erased and reprogrammed in its entirety, not selectively. It also has a limited life - that is, the number of times it can be reprogrammed is limited to tens or hundreds of thousands of times. In an EEPROM that is frequently reprogrammed while the computer is in use, the life of the EEPROM can be an important design consideration</a:t>
            </a:r>
            <a:r>
              <a:rPr lang="en-US" sz="2800" dirty="0">
                <a:latin typeface="Calibri" pitchFamily="34" charset="0"/>
                <a:cs typeface="Calibri" pitchFamily="34" charset="0"/>
              </a:rPr>
              <a:t>.</a:t>
            </a:r>
            <a:endParaRPr lang="en-US" dirty="0"/>
          </a:p>
        </p:txBody>
      </p:sp>
    </p:spTree>
    <p:extLst>
      <p:ext uri="{BB962C8B-B14F-4D97-AF65-F5344CB8AC3E}">
        <p14:creationId xmlns:p14="http://schemas.microsoft.com/office/powerpoint/2010/main" val="168689289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1"/>
            <a:ext cx="10018713" cy="911772"/>
          </a:xfrm>
        </p:spPr>
        <p:txBody>
          <a:bodyPr/>
          <a:lstStyle/>
          <a:p>
            <a:r>
              <a:rPr lang="en-US" dirty="0"/>
              <a:t>RAM</a:t>
            </a:r>
          </a:p>
        </p:txBody>
      </p:sp>
      <p:sp>
        <p:nvSpPr>
          <p:cNvPr id="5" name="Content Placeholder 4"/>
          <p:cNvSpPr>
            <a:spLocks noGrp="1"/>
          </p:cNvSpPr>
          <p:nvPr>
            <p:ph idx="1"/>
          </p:nvPr>
        </p:nvSpPr>
        <p:spPr>
          <a:xfrm>
            <a:off x="1484310" y="1849821"/>
            <a:ext cx="10018713" cy="4056993"/>
          </a:xfrm>
        </p:spPr>
        <p:txBody>
          <a:bodyPr/>
          <a:lstStyle/>
          <a:p>
            <a:r>
              <a:rPr lang="en-US" dirty="0"/>
              <a:t>RAM (Random Access Memory) is the hardware in a computing device where the operating system (OS), application programs and data in current use are kept so they can be quickly reached by the device's </a:t>
            </a:r>
            <a:r>
              <a:rPr lang="en-US" u="sng" dirty="0"/>
              <a:t>processor</a:t>
            </a:r>
            <a:r>
              <a:rPr lang="en-US" dirty="0"/>
              <a:t>. RAM is the main memory in a computer, and it is much faster to read from and write to than other kinds of storage, such as a hard disk drive (HDD), solid-state drive (</a:t>
            </a:r>
            <a:r>
              <a:rPr lang="en-US" u="sng" dirty="0"/>
              <a:t>SSD</a:t>
            </a:r>
            <a:r>
              <a:rPr lang="en-US" dirty="0"/>
              <a:t>) or optical drive.</a:t>
            </a:r>
          </a:p>
        </p:txBody>
      </p:sp>
    </p:spTree>
    <p:extLst>
      <p:ext uri="{BB962C8B-B14F-4D97-AF65-F5344CB8AC3E}">
        <p14:creationId xmlns:p14="http://schemas.microsoft.com/office/powerpoint/2010/main" val="31016282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985345"/>
          </a:xfrm>
        </p:spPr>
        <p:txBody>
          <a:bodyPr/>
          <a:lstStyle/>
          <a:p>
            <a:r>
              <a:rPr lang="en-US" dirty="0"/>
              <a:t>DRAM</a:t>
            </a:r>
          </a:p>
        </p:txBody>
      </p:sp>
      <p:sp>
        <p:nvSpPr>
          <p:cNvPr id="5" name="Content Placeholder 4"/>
          <p:cNvSpPr>
            <a:spLocks noGrp="1"/>
          </p:cNvSpPr>
          <p:nvPr>
            <p:ph idx="1"/>
          </p:nvPr>
        </p:nvSpPr>
        <p:spPr>
          <a:xfrm>
            <a:off x="1484310" y="2112579"/>
            <a:ext cx="10018713" cy="3825766"/>
          </a:xfrm>
        </p:spPr>
        <p:txBody>
          <a:bodyPr/>
          <a:lstStyle/>
          <a:p>
            <a:r>
              <a:rPr lang="en-US" dirty="0"/>
              <a:t>Stands for "Dynamic Random Access Memory." DRAM is a type of RAM that stores each bit of data on a separate capacitor. This is an efficient way to store data in memory, because it requires less physical space to store the same amount of data than if it was stored statically. Therefore, a DRAM chip can hold more data than an SRAM (static RAM) chip of the same size can. However, the capacitors in DRAM need to constantly be refreshed to keep their charge, so DRAM requires more power than SRAM.</a:t>
            </a:r>
          </a:p>
          <a:p>
            <a:endParaRPr lang="en-US" dirty="0"/>
          </a:p>
        </p:txBody>
      </p:sp>
    </p:spTree>
    <p:extLst>
      <p:ext uri="{BB962C8B-B14F-4D97-AF65-F5344CB8AC3E}">
        <p14:creationId xmlns:p14="http://schemas.microsoft.com/office/powerpoint/2010/main" val="26652787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995855"/>
          </a:xfrm>
        </p:spPr>
        <p:txBody>
          <a:bodyPr/>
          <a:lstStyle/>
          <a:p>
            <a:r>
              <a:rPr lang="en-US" dirty="0"/>
              <a:t>SRAM</a:t>
            </a:r>
          </a:p>
        </p:txBody>
      </p:sp>
      <p:sp>
        <p:nvSpPr>
          <p:cNvPr id="5" name="Content Placeholder 4"/>
          <p:cNvSpPr>
            <a:spLocks noGrp="1"/>
          </p:cNvSpPr>
          <p:nvPr>
            <p:ph idx="1"/>
          </p:nvPr>
        </p:nvSpPr>
        <p:spPr>
          <a:xfrm>
            <a:off x="1484311" y="1933904"/>
            <a:ext cx="10018713" cy="3773213"/>
          </a:xfrm>
        </p:spPr>
        <p:txBody>
          <a:bodyPr/>
          <a:lstStyle/>
          <a:p>
            <a:r>
              <a:rPr lang="en-US" dirty="0"/>
              <a:t>SRAM (static RAM) is random access memory (RAM) that retains data bits in its memory as long as power is being supplied. Unlike dynamic RAM (DRAM), which stores bits in cells consisting of a capacitor and a transistor, SRAM does not have to be periodically refreshed. Static RAM provides faster access to data and is more expensive than DRAM. SRAM is used for a computer's cache memory and as part of the </a:t>
            </a:r>
            <a:r>
              <a:rPr lang="en-US" u="sng" dirty="0"/>
              <a:t>random access memory digital-to-analog converter</a:t>
            </a:r>
            <a:r>
              <a:rPr lang="en-US" dirty="0"/>
              <a:t> on a video card.</a:t>
            </a:r>
          </a:p>
          <a:p>
            <a:endParaRPr lang="en-US" dirty="0"/>
          </a:p>
        </p:txBody>
      </p:sp>
    </p:spTree>
    <p:extLst>
      <p:ext uri="{BB962C8B-B14F-4D97-AF65-F5344CB8AC3E}">
        <p14:creationId xmlns:p14="http://schemas.microsoft.com/office/powerpoint/2010/main" val="15847416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84311" y="685800"/>
            <a:ext cx="10018713" cy="1164021"/>
          </a:xfrm>
        </p:spPr>
        <p:txBody>
          <a:bodyPr/>
          <a:lstStyle/>
          <a:p>
            <a:r>
              <a:rPr lang="en-US" dirty="0"/>
              <a:t>CACHE MEMORY ORGANIZATION</a:t>
            </a:r>
          </a:p>
        </p:txBody>
      </p:sp>
      <p:sp>
        <p:nvSpPr>
          <p:cNvPr id="7" name="Content Placeholder 6"/>
          <p:cNvSpPr>
            <a:spLocks noGrp="1"/>
          </p:cNvSpPr>
          <p:nvPr>
            <p:ph idx="1"/>
          </p:nvPr>
        </p:nvSpPr>
        <p:spPr>
          <a:xfrm>
            <a:off x="1484310" y="2341178"/>
            <a:ext cx="10018713" cy="3124201"/>
          </a:xfrm>
        </p:spPr>
        <p:txBody>
          <a:bodyPr/>
          <a:lstStyle/>
          <a:p>
            <a:r>
              <a:rPr lang="en-US" dirty="0"/>
              <a:t>Cache Memory is a special very high-speed memory. It is used to speed up and synchronizing with high-speed CPU. Cache memory is costlier than main memory or disk memory but economical than CPU registers. Cache memory is an extremely fast memory type that acts as a buffer between RAM and the CPU. It holds frequently requested data and instructions so that they are immediately available to the CPU when needed.</a:t>
            </a:r>
          </a:p>
          <a:p>
            <a:endParaRPr lang="en-US" dirty="0"/>
          </a:p>
        </p:txBody>
      </p:sp>
    </p:spTree>
    <p:extLst>
      <p:ext uri="{BB962C8B-B14F-4D97-AF65-F5344CB8AC3E}">
        <p14:creationId xmlns:p14="http://schemas.microsoft.com/office/powerpoint/2010/main" val="10820044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che.png"/>
          <p:cNvPicPr>
            <a:picLocks noChangeAspect="1"/>
          </p:cNvPicPr>
          <p:nvPr/>
        </p:nvPicPr>
        <p:blipFill>
          <a:blip r:embed="rId2"/>
          <a:stretch>
            <a:fillRect/>
          </a:stretch>
        </p:blipFill>
        <p:spPr>
          <a:xfrm>
            <a:off x="2609193" y="1032642"/>
            <a:ext cx="8153400" cy="4648200"/>
          </a:xfrm>
          <a:prstGeom prst="rect">
            <a:avLst/>
          </a:prstGeom>
        </p:spPr>
      </p:pic>
    </p:spTree>
    <p:extLst>
      <p:ext uri="{BB962C8B-B14F-4D97-AF65-F5344CB8AC3E}">
        <p14:creationId xmlns:p14="http://schemas.microsoft.com/office/powerpoint/2010/main" val="249908515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xmlns="" id="{6A1818CB-3B2E-4F0B-9CBD-9459587FC258}"/>
              </a:ext>
            </a:extLst>
          </p:cNvPr>
          <p:cNvCxnSpPr>
            <a:cxnSpLocks/>
          </p:cNvCxnSpPr>
          <p:nvPr/>
        </p:nvCxnSpPr>
        <p:spPr>
          <a:xfrm>
            <a:off x="5864447" y="1047565"/>
            <a:ext cx="0" cy="5810435"/>
          </a:xfrm>
          <a:prstGeom prst="line">
            <a:avLst/>
          </a:prstGeom>
          <a:ln w="762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a:xfrm>
            <a:off x="1484311" y="685800"/>
            <a:ext cx="10018713" cy="1037897"/>
          </a:xfrm>
        </p:spPr>
        <p:txBody>
          <a:bodyPr/>
          <a:lstStyle/>
          <a:p>
            <a:r>
              <a:rPr lang="en-US" dirty="0"/>
              <a:t>VIRTUAL MEMORY</a:t>
            </a:r>
          </a:p>
        </p:txBody>
      </p:sp>
      <p:sp>
        <p:nvSpPr>
          <p:cNvPr id="4" name="Content Placeholder 3"/>
          <p:cNvSpPr>
            <a:spLocks noGrp="1"/>
          </p:cNvSpPr>
          <p:nvPr>
            <p:ph idx="1"/>
          </p:nvPr>
        </p:nvSpPr>
        <p:spPr>
          <a:xfrm>
            <a:off x="1578903" y="2427889"/>
            <a:ext cx="10018713" cy="3584028"/>
          </a:xfrm>
        </p:spPr>
        <p:txBody>
          <a:bodyPr/>
          <a:lstStyle/>
          <a:p>
            <a:r>
              <a:rPr lang="en-US" dirty="0"/>
              <a:t>Virtual Memory is a storage allocation scheme in which secondary memory can be addressed as though it were part of main memory. The addresses a program may use to reference memory are distinguished from the addresses the memory system uses to identify physical storage sites, and program generated addresses are translated automatically to the corresponding machine </a:t>
            </a:r>
            <a:r>
              <a:rPr lang="en-US" dirty="0" smtClean="0"/>
              <a:t>address. The </a:t>
            </a:r>
            <a:r>
              <a:rPr lang="en-US" dirty="0"/>
              <a:t>size of virtual storage is limited by the addressing scheme of the computer system and amount of secondary memory is available not by the actual number of the main storage locations.</a:t>
            </a:r>
          </a:p>
          <a:p>
            <a:endParaRPr lang="en-US" dirty="0"/>
          </a:p>
        </p:txBody>
      </p:sp>
    </p:spTree>
    <p:extLst>
      <p:ext uri="{BB962C8B-B14F-4D97-AF65-F5344CB8AC3E}">
        <p14:creationId xmlns:p14="http://schemas.microsoft.com/office/powerpoint/2010/main" val="29357642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1605455"/>
          </a:xfrm>
        </p:spPr>
        <p:txBody>
          <a:bodyPr/>
          <a:lstStyle/>
          <a:p>
            <a:r>
              <a:rPr lang="en-US" dirty="0"/>
              <a:t>TYPES OF SECONDARY STORAGE</a:t>
            </a:r>
          </a:p>
        </p:txBody>
      </p:sp>
      <p:sp>
        <p:nvSpPr>
          <p:cNvPr id="5" name="Content Placeholder 4"/>
          <p:cNvSpPr>
            <a:spLocks noGrp="1"/>
          </p:cNvSpPr>
          <p:nvPr>
            <p:ph idx="1"/>
          </p:nvPr>
        </p:nvSpPr>
        <p:spPr/>
        <p:txBody>
          <a:bodyPr>
            <a:normAutofit fontScale="92500" lnSpcReduction="20000"/>
          </a:bodyPr>
          <a:lstStyle/>
          <a:p>
            <a:r>
              <a:rPr lang="en-US" dirty="0"/>
              <a:t>MAGNETIC DISKS.</a:t>
            </a:r>
          </a:p>
          <a:p>
            <a:endParaRPr lang="en-US" dirty="0"/>
          </a:p>
          <a:p>
            <a:r>
              <a:rPr lang="en-US" dirty="0"/>
              <a:t>MAGNETIC TAPES.</a:t>
            </a:r>
          </a:p>
          <a:p>
            <a:endParaRPr lang="en-US" dirty="0"/>
          </a:p>
          <a:p>
            <a:r>
              <a:rPr lang="en-US" dirty="0"/>
              <a:t>OPTICAL MEMORY.</a:t>
            </a:r>
          </a:p>
          <a:p>
            <a:endParaRPr lang="en-US" dirty="0"/>
          </a:p>
          <a:p>
            <a:r>
              <a:rPr lang="en-US" dirty="0"/>
              <a:t>DVD.</a:t>
            </a:r>
            <a:br>
              <a:rPr lang="en-US" dirty="0"/>
            </a:br>
            <a:endParaRPr lang="en-US" dirty="0"/>
          </a:p>
        </p:txBody>
      </p:sp>
    </p:spTree>
    <p:extLst>
      <p:ext uri="{BB962C8B-B14F-4D97-AF65-F5344CB8AC3E}">
        <p14:creationId xmlns:p14="http://schemas.microsoft.com/office/powerpoint/2010/main" val="19438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09" y="454573"/>
            <a:ext cx="10018713" cy="1164020"/>
          </a:xfrm>
        </p:spPr>
        <p:txBody>
          <a:bodyPr/>
          <a:lstStyle/>
          <a:p>
            <a:r>
              <a:rPr lang="en-US" dirty="0"/>
              <a:t>MAGNETIC DISKS</a:t>
            </a:r>
          </a:p>
        </p:txBody>
      </p:sp>
      <p:sp>
        <p:nvSpPr>
          <p:cNvPr id="5" name="Content Placeholder 4"/>
          <p:cNvSpPr>
            <a:spLocks noGrp="1"/>
          </p:cNvSpPr>
          <p:nvPr>
            <p:ph idx="1"/>
          </p:nvPr>
        </p:nvSpPr>
        <p:spPr>
          <a:xfrm>
            <a:off x="1484309" y="2375339"/>
            <a:ext cx="10018713" cy="3647090"/>
          </a:xfrm>
        </p:spPr>
        <p:txBody>
          <a:bodyPr>
            <a:noAutofit/>
          </a:bodyPr>
          <a:lstStyle/>
          <a:p>
            <a:r>
              <a:rPr lang="en-US" dirty="0"/>
              <a:t>A magnetic disk is a storage device that uses a magnetization process to write, rewrite and access data. A magnetic disk primarily consists of a rotating magnetic surface and a mechanical arm that moves over it. The mechanical arm is used to read from and write to the disk. The data on a magnetic disk is read and written using a magnetization process. Data is organized on the disk in the form of tracks and sectors, where tracks are the circular divisions of the disk. Tracks are further divided into sectors that contain blocks of data. All read and write operations on the magnetic disk are performed on the sectors.</a:t>
            </a:r>
          </a:p>
          <a:p>
            <a:endParaRPr lang="en-US" dirty="0"/>
          </a:p>
        </p:txBody>
      </p:sp>
    </p:spTree>
    <p:extLst>
      <p:ext uri="{BB962C8B-B14F-4D97-AF65-F5344CB8AC3E}">
        <p14:creationId xmlns:p14="http://schemas.microsoft.com/office/powerpoint/2010/main" val="62815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1658037" y="-114110"/>
            <a:ext cx="10515600" cy="1188000"/>
          </a:xfrm>
        </p:spPr>
        <p:txBody>
          <a:bodyPr/>
          <a:lstStyle/>
          <a:p>
            <a:r>
              <a:rPr lang="en-GB" b="1" dirty="0" smtClean="0">
                <a:latin typeface="+mn-lt"/>
              </a:rPr>
              <a:t>Structure</a:t>
            </a:r>
            <a:r>
              <a:rPr lang="en-GB" b="1" dirty="0" smtClean="0"/>
              <a:t> - Top Level</a:t>
            </a:r>
            <a:endParaRPr lang="en-IN" b="1" dirty="0"/>
          </a:p>
        </p:txBody>
      </p:sp>
      <p:sp>
        <p:nvSpPr>
          <p:cNvPr id="6" name="Content Placeholder 5"/>
          <p:cNvSpPr>
            <a:spLocks noGrp="1"/>
          </p:cNvSpPr>
          <p:nvPr>
            <p:ph idx="1"/>
          </p:nvPr>
        </p:nvSpPr>
        <p:spPr>
          <a:xfrm>
            <a:off x="3357336" y="1656666"/>
            <a:ext cx="7886700" cy="4351338"/>
          </a:xfrm>
        </p:spPr>
        <p:txBody>
          <a:bodyPr/>
          <a:lstStyle/>
          <a:p>
            <a:pPr marL="0" indent="0">
              <a:buNone/>
            </a:pPr>
            <a:r>
              <a:rPr lang="en-IN" smtClean="0"/>
              <a:t>  </a:t>
            </a:r>
            <a:endParaRPr lang="en-IN" dirty="0"/>
          </a:p>
        </p:txBody>
      </p:sp>
      <p:cxnSp>
        <p:nvCxnSpPr>
          <p:cNvPr id="8" name="Straight Connector 7"/>
          <p:cNvCxnSpPr/>
          <p:nvPr/>
        </p:nvCxnSpPr>
        <p:spPr>
          <a:xfrm flipV="1">
            <a:off x="1776359" y="783771"/>
            <a:ext cx="7338613" cy="63638"/>
          </a:xfrm>
          <a:prstGeom prst="line">
            <a:avLst/>
          </a:prstGeom>
          <a:ln w="47625">
            <a:solidFill>
              <a:schemeClr val="dk1"/>
            </a:solidFill>
          </a:ln>
        </p:spPr>
        <p:style>
          <a:lnRef idx="1">
            <a:schemeClr val="dk1"/>
          </a:lnRef>
          <a:fillRef idx="0">
            <a:schemeClr val="dk1"/>
          </a:fillRef>
          <a:effectRef idx="0">
            <a:schemeClr val="dk1"/>
          </a:effectRef>
          <a:fontRef idx="minor">
            <a:schemeClr val="tx1"/>
          </a:fontRef>
        </p:style>
      </p:cxnSp>
      <p:pic>
        <p:nvPicPr>
          <p:cNvPr id="43" name="Picture 42"/>
          <p:cNvPicPr>
            <a:picLocks noChangeAspect="1"/>
          </p:cNvPicPr>
          <p:nvPr/>
        </p:nvPicPr>
        <p:blipFill rotWithShape="1">
          <a:blip r:embed="rId2"/>
          <a:srcRect l="-1" r="726" b="3175"/>
          <a:stretch/>
        </p:blipFill>
        <p:spPr>
          <a:xfrm>
            <a:off x="3023507" y="957944"/>
            <a:ext cx="5539067" cy="5776685"/>
          </a:xfrm>
          <a:prstGeom prst="rect">
            <a:avLst/>
          </a:prstGeom>
        </p:spPr>
      </p:pic>
    </p:spTree>
    <p:extLst>
      <p:ext uri="{BB962C8B-B14F-4D97-AF65-F5344CB8AC3E}">
        <p14:creationId xmlns:p14="http://schemas.microsoft.com/office/powerpoint/2010/main" val="23372014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1048407"/>
          </a:xfrm>
        </p:spPr>
        <p:txBody>
          <a:bodyPr/>
          <a:lstStyle/>
          <a:p>
            <a:r>
              <a:rPr lang="en-US" dirty="0"/>
              <a:t>MAGNETIC TAPES</a:t>
            </a:r>
          </a:p>
        </p:txBody>
      </p:sp>
      <p:sp>
        <p:nvSpPr>
          <p:cNvPr id="5" name="Content Placeholder 4"/>
          <p:cNvSpPr>
            <a:spLocks noGrp="1"/>
          </p:cNvSpPr>
          <p:nvPr>
            <p:ph idx="1"/>
          </p:nvPr>
        </p:nvSpPr>
        <p:spPr>
          <a:xfrm>
            <a:off x="1484310" y="2666999"/>
            <a:ext cx="10018713" cy="3407980"/>
          </a:xfrm>
        </p:spPr>
        <p:txBody>
          <a:bodyPr/>
          <a:lstStyle/>
          <a:p>
            <a:endParaRPr lang="en-US" dirty="0"/>
          </a:p>
          <a:p>
            <a:r>
              <a:rPr lang="en-US" dirty="0"/>
              <a:t>A magnetic tape drive is a storage device that makes use of magnetic tape as a medium for </a:t>
            </a:r>
            <a:r>
              <a:rPr lang="en-US" dirty="0" smtClean="0"/>
              <a:t>storage. It </a:t>
            </a:r>
            <a:r>
              <a:rPr lang="en-US" dirty="0"/>
              <a:t>uses a long strip of narrow plastic film with tapes of thin </a:t>
            </a:r>
            <a:r>
              <a:rPr lang="en-US" dirty="0" err="1"/>
              <a:t>magnetizable</a:t>
            </a:r>
            <a:r>
              <a:rPr lang="en-US" dirty="0"/>
              <a:t> coating</a:t>
            </a:r>
            <a:r>
              <a:rPr lang="en-US" dirty="0" smtClean="0"/>
              <a:t>. Magnetic </a:t>
            </a:r>
            <a:r>
              <a:rPr lang="en-US" dirty="0"/>
              <a:t>tape drives store data on magnetic tape using digital recording</a:t>
            </a:r>
            <a:r>
              <a:rPr lang="en-US" dirty="0" smtClean="0"/>
              <a:t>. The </a:t>
            </a:r>
            <a:r>
              <a:rPr lang="en-US" dirty="0"/>
              <a:t>tapes are usually stored on cartridges or cassettes, but for drives that are used as data storage tape backups, the tape is often wound on reels. Magnetic tape is not the most dense data storage medium.</a:t>
            </a:r>
          </a:p>
          <a:p>
            <a:endParaRPr lang="en-US" dirty="0"/>
          </a:p>
          <a:p>
            <a:endParaRPr lang="en-US" dirty="0"/>
          </a:p>
        </p:txBody>
      </p:sp>
    </p:spTree>
    <p:extLst>
      <p:ext uri="{BB962C8B-B14F-4D97-AF65-F5344CB8AC3E}">
        <p14:creationId xmlns:p14="http://schemas.microsoft.com/office/powerpoint/2010/main" val="31817610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1237593"/>
          </a:xfrm>
        </p:spPr>
        <p:txBody>
          <a:bodyPr/>
          <a:lstStyle/>
          <a:p>
            <a:r>
              <a:rPr lang="en-US" dirty="0"/>
              <a:t>OPTICAL MEMORY</a:t>
            </a:r>
          </a:p>
        </p:txBody>
      </p:sp>
      <p:sp>
        <p:nvSpPr>
          <p:cNvPr id="5" name="Content Placeholder 4"/>
          <p:cNvSpPr>
            <a:spLocks noGrp="1"/>
          </p:cNvSpPr>
          <p:nvPr>
            <p:ph idx="1"/>
          </p:nvPr>
        </p:nvSpPr>
        <p:spPr>
          <a:xfrm>
            <a:off x="1484310" y="2133601"/>
            <a:ext cx="10018713" cy="3920358"/>
          </a:xfrm>
        </p:spPr>
        <p:txBody>
          <a:bodyPr>
            <a:normAutofit fontScale="92500" lnSpcReduction="10000"/>
          </a:bodyPr>
          <a:lstStyle/>
          <a:p>
            <a:r>
              <a:rPr lang="en-US" sz="2600" dirty="0"/>
              <a:t>Optical storage is the storage of data on an optically readable medium. Data is recorded by making marks in a pattern that can be read back with the aid of light, usually a beam of laser light precisely focused on a spinning optical disc. An older example of optical storage that does not require the use of computers, is microform. There are other means of optically storing data and new methods are in development. An optical disc drive is a device in a computer that can read CD-ROMs or other optical discs, such as DVDs and Blue-ray discs. Optical storage differs from other data storage techniques that make use of other technologies such as magnetism, such as floppy disks and hard disks, or semiconductors, such as flash memory and RAM.</a:t>
            </a:r>
          </a:p>
          <a:p>
            <a:endParaRPr lang="en-US" dirty="0"/>
          </a:p>
        </p:txBody>
      </p:sp>
    </p:spTree>
    <p:extLst>
      <p:ext uri="{BB962C8B-B14F-4D97-AF65-F5344CB8AC3E}">
        <p14:creationId xmlns:p14="http://schemas.microsoft.com/office/powerpoint/2010/main" val="32701270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4311" y="685800"/>
            <a:ext cx="10018713" cy="1121979"/>
          </a:xfrm>
        </p:spPr>
        <p:txBody>
          <a:bodyPr/>
          <a:lstStyle/>
          <a:p>
            <a:r>
              <a:rPr lang="en-US" dirty="0"/>
              <a:t>DVD</a:t>
            </a:r>
          </a:p>
        </p:txBody>
      </p:sp>
      <p:sp>
        <p:nvSpPr>
          <p:cNvPr id="5" name="Content Placeholder 4"/>
          <p:cNvSpPr>
            <a:spLocks noGrp="1"/>
          </p:cNvSpPr>
          <p:nvPr>
            <p:ph idx="1"/>
          </p:nvPr>
        </p:nvSpPr>
        <p:spPr>
          <a:xfrm>
            <a:off x="1484310" y="2175641"/>
            <a:ext cx="10018713" cy="3615559"/>
          </a:xfrm>
        </p:spPr>
        <p:txBody>
          <a:bodyPr/>
          <a:lstStyle/>
          <a:p>
            <a:r>
              <a:rPr lang="en-US" dirty="0"/>
              <a:t>Stands for "Digital Versatile Disc." A DVD is a type of optical media used for storing digital data. It is the same size as a CD, but has a larger storage capacity. Some DVDs are formatted specifically for video playback, while others may contain different types of data, such as software programs and computer files. The original "DVD-Video" format was standardized in 1995 by consortium of electronics companies, including Sony, Panasonic, Toshiba, and Philips. </a:t>
            </a:r>
          </a:p>
          <a:p>
            <a:endParaRPr lang="en-US" dirty="0"/>
          </a:p>
        </p:txBody>
      </p:sp>
    </p:spTree>
    <p:extLst>
      <p:ext uri="{BB962C8B-B14F-4D97-AF65-F5344CB8AC3E}">
        <p14:creationId xmlns:p14="http://schemas.microsoft.com/office/powerpoint/2010/main" val="355832256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31F4E34-7146-457D-8F5C-1B9958C6E0AD}"/>
              </a:ext>
            </a:extLst>
          </p:cNvPr>
          <p:cNvSpPr/>
          <p:nvPr/>
        </p:nvSpPr>
        <p:spPr>
          <a:xfrm>
            <a:off x="4360913" y="2420889"/>
            <a:ext cx="3044424" cy="1200329"/>
          </a:xfrm>
          <a:prstGeom prst="rect">
            <a:avLst/>
          </a:prstGeom>
          <a:noFill/>
        </p:spPr>
        <p:txBody>
          <a:bodyPr wrap="none" lIns="91440" tIns="45720" rIns="91440" bIns="45720">
            <a:spAutoFit/>
          </a:bodyPr>
          <a:lstStyle/>
          <a:p>
            <a:pPr algn="ctr"/>
            <a:r>
              <a:rPr lang="en-US" sz="7200" b="1" u="sng" dirty="0" smtClean="0">
                <a:ln w="0"/>
                <a:effectLst>
                  <a:outerShdw blurRad="38100" dist="19050" dir="2700000" algn="tl" rotWithShape="0">
                    <a:schemeClr val="dk1">
                      <a:alpha val="40000"/>
                    </a:schemeClr>
                  </a:outerShdw>
                </a:effectLst>
              </a:rPr>
              <a:t>UNIT</a:t>
            </a:r>
            <a:r>
              <a:rPr lang="en-US" sz="7200" b="1" dirty="0" smtClean="0">
                <a:ln w="0"/>
                <a:effectLst>
                  <a:outerShdw blurRad="38100" dist="19050" dir="2700000" algn="tl" rotWithShape="0">
                    <a:schemeClr val="dk1">
                      <a:alpha val="40000"/>
                    </a:schemeClr>
                  </a:outerShdw>
                </a:effectLst>
              </a:rPr>
              <a:t>-5</a:t>
            </a:r>
            <a:endParaRPr lang="en-US" sz="72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815426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287338"/>
            <a:ext cx="10058400" cy="1449387"/>
          </a:xfrm>
        </p:spPr>
        <p:txBody>
          <a:bodyPr>
            <a:normAutofit/>
          </a:bodyPr>
          <a:lstStyle/>
          <a:p>
            <a:r>
              <a:rPr lang="en-IN" b="1" dirty="0"/>
              <a:t>Fetch and Execution Cycle</a:t>
            </a:r>
          </a:p>
        </p:txBody>
      </p:sp>
      <p:sp>
        <p:nvSpPr>
          <p:cNvPr id="3" name="Content Placeholder 2"/>
          <p:cNvSpPr>
            <a:spLocks noGrp="1"/>
          </p:cNvSpPr>
          <p:nvPr>
            <p:ph idx="4294967295"/>
          </p:nvPr>
        </p:nvSpPr>
        <p:spPr>
          <a:xfrm>
            <a:off x="2133600" y="1846263"/>
            <a:ext cx="10058400" cy="4022725"/>
          </a:xfrm>
        </p:spPr>
        <p:txBody>
          <a:bodyPr>
            <a:noAutofit/>
          </a:bodyPr>
          <a:lstStyle/>
          <a:p>
            <a:r>
              <a:rPr lang="en-US" sz="2800" dirty="0"/>
              <a:t>The  fetch execute cycle is the basic operation (instruction) cycle of a computer (also known as the fetch decode execute cycle).</a:t>
            </a:r>
          </a:p>
          <a:p>
            <a:r>
              <a:rPr lang="en-US" sz="2800" dirty="0"/>
              <a:t>During the fetch execute cycle, the computer retrieves a program instruction from its memory.  It then establishes and carries out the actions that are required for that instruction.</a:t>
            </a:r>
          </a:p>
          <a:p>
            <a:r>
              <a:rPr lang="en-US" sz="2800" dirty="0"/>
              <a:t>The cycle of fetching, decoding and executing an instruction is continuously repeated by the CPU while the computer is turned on.</a:t>
            </a:r>
          </a:p>
        </p:txBody>
      </p:sp>
    </p:spTree>
    <p:extLst>
      <p:ext uri="{BB962C8B-B14F-4D97-AF65-F5344CB8AC3E}">
        <p14:creationId xmlns:p14="http://schemas.microsoft.com/office/powerpoint/2010/main" val="219868333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33600" y="1846263"/>
            <a:ext cx="10058400" cy="4022725"/>
          </a:xfrm>
        </p:spPr>
        <p:txBody>
          <a:bodyPr>
            <a:normAutofit fontScale="62500" lnSpcReduction="20000"/>
          </a:bodyPr>
          <a:lstStyle/>
          <a:p>
            <a:pPr marL="0" indent="0">
              <a:buNone/>
            </a:pPr>
            <a:endParaRPr lang="en-US" b="1" dirty="0"/>
          </a:p>
          <a:p>
            <a:r>
              <a:rPr lang="en-US" sz="3100" dirty="0"/>
              <a:t>The PC contains the address of the memory location that has the next instruction which has to be fetched.</a:t>
            </a:r>
          </a:p>
          <a:p>
            <a:r>
              <a:rPr lang="en-US" sz="3100" dirty="0"/>
              <a:t>This address is then copied from the PC to the MAR via the address bus.</a:t>
            </a:r>
          </a:p>
          <a:p>
            <a:r>
              <a:rPr lang="en-US" sz="3100" dirty="0"/>
              <a:t>The contents (instruction) at the memory location (address) contained in MAR are then copied into the MDR.</a:t>
            </a:r>
          </a:p>
          <a:p>
            <a:r>
              <a:rPr lang="en-US" sz="3100" dirty="0"/>
              <a:t>The contents (instruction) in the MDR is then copied and placed into the CIR.</a:t>
            </a:r>
          </a:p>
          <a:p>
            <a:r>
              <a:rPr lang="en-US" sz="3100" dirty="0"/>
              <a:t>The value in the PC is then incremented by 1 so that it now points to the next instruction which has to be fetched.</a:t>
            </a:r>
          </a:p>
          <a:p>
            <a:r>
              <a:rPr lang="en-US" sz="3100" dirty="0"/>
              <a:t>The instruction is finally decoded and then executed by sending out signals (via control bus) to the various components of the computer.</a:t>
            </a:r>
          </a:p>
          <a:p>
            <a:r>
              <a:rPr lang="en-IN" sz="3100" dirty="0"/>
              <a:t>Repeat.</a:t>
            </a:r>
            <a:endParaRPr lang="en-US" sz="3100" dirty="0"/>
          </a:p>
          <a:p>
            <a:pPr marL="0" indent="0">
              <a:buNone/>
            </a:pPr>
            <a:endParaRPr lang="en-IN" dirty="0"/>
          </a:p>
        </p:txBody>
      </p:sp>
      <p:sp>
        <p:nvSpPr>
          <p:cNvPr id="2" name="Title 1"/>
          <p:cNvSpPr>
            <a:spLocks noGrp="1"/>
          </p:cNvSpPr>
          <p:nvPr>
            <p:ph type="title" idx="4294967295"/>
          </p:nvPr>
        </p:nvSpPr>
        <p:spPr>
          <a:xfrm>
            <a:off x="2133600" y="830263"/>
            <a:ext cx="10058400" cy="819150"/>
          </a:xfrm>
        </p:spPr>
        <p:txBody>
          <a:bodyPr>
            <a:normAutofit fontScale="90000"/>
          </a:bodyPr>
          <a:lstStyle/>
          <a:p>
            <a:r>
              <a:rPr lang="en-US" b="1" dirty="0"/>
              <a:t>Fetching and Executing steps :</a:t>
            </a:r>
            <a:br>
              <a:rPr lang="en-US" b="1" dirty="0"/>
            </a:br>
            <a:endParaRPr lang="en-US" dirty="0"/>
          </a:p>
        </p:txBody>
      </p:sp>
    </p:spTree>
    <p:extLst>
      <p:ext uri="{BB962C8B-B14F-4D97-AF65-F5344CB8AC3E}">
        <p14:creationId xmlns:p14="http://schemas.microsoft.com/office/powerpoint/2010/main" val="24382370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1047" y="1962680"/>
            <a:ext cx="7690861" cy="434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xmlns="" id="{919D4D5C-E150-48CA-8365-528DD422C81C}"/>
              </a:ext>
            </a:extLst>
          </p:cNvPr>
          <p:cNvSpPr/>
          <p:nvPr/>
        </p:nvSpPr>
        <p:spPr>
          <a:xfrm>
            <a:off x="-63222" y="304033"/>
            <a:ext cx="12318441" cy="1754326"/>
          </a:xfrm>
          <a:prstGeom prst="rect">
            <a:avLst/>
          </a:prstGeom>
          <a:noFill/>
        </p:spPr>
        <p:txBody>
          <a:bodyPr wrap="squar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Process</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of</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execution</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of data/program</a:t>
            </a:r>
          </a:p>
        </p:txBody>
      </p:sp>
    </p:spTree>
    <p:extLst>
      <p:ext uri="{BB962C8B-B14F-4D97-AF65-F5344CB8AC3E}">
        <p14:creationId xmlns:p14="http://schemas.microsoft.com/office/powerpoint/2010/main" val="320539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681" y="1102689"/>
            <a:ext cx="6480719" cy="5330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239287" y="456358"/>
            <a:ext cx="5713424" cy="646331"/>
          </a:xfrm>
          <a:prstGeom prst="rect">
            <a:avLst/>
          </a:prstGeom>
          <a:noFill/>
        </p:spPr>
        <p:txBody>
          <a:bodyPr wrap="none" rtlCol="0">
            <a:spAutoFit/>
          </a:bodyPr>
          <a:lstStyle/>
          <a:p>
            <a:pPr algn="ctr"/>
            <a:r>
              <a:rPr lang="en-IN" sz="3600" b="1" dirty="0"/>
              <a:t>Data Flow in Fetch Cycle</a:t>
            </a:r>
            <a:endParaRPr lang="en-IN" b="1" dirty="0"/>
          </a:p>
        </p:txBody>
      </p:sp>
    </p:spTree>
    <p:extLst>
      <p:ext uri="{BB962C8B-B14F-4D97-AF65-F5344CB8AC3E}">
        <p14:creationId xmlns:p14="http://schemas.microsoft.com/office/powerpoint/2010/main" val="62722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EA4B4D1-881F-436D-AB3E-07848F967279}"/>
              </a:ext>
            </a:extLst>
          </p:cNvPr>
          <p:cNvSpPr/>
          <p:nvPr/>
        </p:nvSpPr>
        <p:spPr>
          <a:xfrm>
            <a:off x="65102" y="923330"/>
            <a:ext cx="8759301" cy="1200329"/>
          </a:xfrm>
          <a:prstGeom prst="rect">
            <a:avLst/>
          </a:prstGeom>
        </p:spPr>
        <p:txBody>
          <a:bodyPr wrap="square">
            <a:spAutoFit/>
          </a:bodyPr>
          <a:lstStyle/>
          <a:p>
            <a:pPr marL="285750" indent="-285750">
              <a:buFont typeface="Wingdings" panose="05000000000000000000" pitchFamily="2" charset="2"/>
              <a:buChar char="Ø"/>
            </a:pPr>
            <a:r>
              <a:rPr lang="en-US" dirty="0">
                <a:latin typeface="Calibri" panose="020F0502020204030204" pitchFamily="34" charset="0"/>
                <a:cs typeface="Calibri" panose="020F0502020204030204" pitchFamily="34" charset="0"/>
              </a:rPr>
              <a:t>A </a:t>
            </a:r>
            <a:r>
              <a:rPr lang="en-US" b="1" dirty="0">
                <a:latin typeface="Calibri" panose="020F0502020204030204" pitchFamily="34" charset="0"/>
                <a:cs typeface="Calibri" panose="020F0502020204030204" pitchFamily="34" charset="0"/>
              </a:rPr>
              <a:t>control register</a:t>
            </a:r>
            <a:r>
              <a:rPr lang="en-US" dirty="0">
                <a:latin typeface="Calibri" panose="020F0502020204030204" pitchFamily="34" charset="0"/>
                <a:cs typeface="Calibri" panose="020F0502020204030204" pitchFamily="34" charset="0"/>
              </a:rPr>
              <a:t> is a processor </a:t>
            </a:r>
            <a:r>
              <a:rPr lang="en-US" b="1" dirty="0">
                <a:latin typeface="Calibri" panose="020F0502020204030204" pitchFamily="34" charset="0"/>
                <a:cs typeface="Calibri" panose="020F0502020204030204" pitchFamily="34" charset="0"/>
              </a:rPr>
              <a:t>register</a:t>
            </a:r>
            <a:r>
              <a:rPr lang="en-US" dirty="0">
                <a:latin typeface="Calibri" panose="020F0502020204030204" pitchFamily="34" charset="0"/>
                <a:cs typeface="Calibri" panose="020F0502020204030204" pitchFamily="34" charset="0"/>
              </a:rPr>
              <a:t> which changes or </a:t>
            </a:r>
            <a:r>
              <a:rPr lang="en-US" b="1" dirty="0">
                <a:latin typeface="Calibri" panose="020F0502020204030204" pitchFamily="34" charset="0"/>
                <a:cs typeface="Calibri" panose="020F0502020204030204" pitchFamily="34" charset="0"/>
              </a:rPr>
              <a:t>controls</a:t>
            </a:r>
            <a:r>
              <a:rPr lang="en-US" dirty="0">
                <a:latin typeface="Calibri" panose="020F0502020204030204" pitchFamily="34" charset="0"/>
                <a:cs typeface="Calibri" panose="020F0502020204030204" pitchFamily="34" charset="0"/>
              </a:rPr>
              <a:t> the general behavior of a CPU or other digital device. Common tasks performed by </a:t>
            </a:r>
            <a:r>
              <a:rPr lang="en-US" b="1" dirty="0">
                <a:latin typeface="Calibri" panose="020F0502020204030204" pitchFamily="34" charset="0"/>
                <a:cs typeface="Calibri" panose="020F0502020204030204" pitchFamily="34" charset="0"/>
              </a:rPr>
              <a:t>control registers</a:t>
            </a:r>
            <a:r>
              <a:rPr lang="en-US" dirty="0">
                <a:latin typeface="Calibri" panose="020F0502020204030204" pitchFamily="34" charset="0"/>
                <a:cs typeface="Calibri" panose="020F0502020204030204" pitchFamily="34" charset="0"/>
              </a:rPr>
              <a:t> include interrupt </a:t>
            </a:r>
            <a:r>
              <a:rPr lang="en-US" b="1" dirty="0">
                <a:latin typeface="Calibri" panose="020F0502020204030204" pitchFamily="34" charset="0"/>
                <a:cs typeface="Calibri" panose="020F0502020204030204" pitchFamily="34" charset="0"/>
              </a:rPr>
              <a:t>control</a:t>
            </a:r>
            <a:r>
              <a:rPr lang="en-US" dirty="0">
                <a:latin typeface="Calibri" panose="020F0502020204030204" pitchFamily="34" charset="0"/>
                <a:cs typeface="Calibri" panose="020F0502020204030204" pitchFamily="34" charset="0"/>
              </a:rPr>
              <a:t>, switching the addressing mode, paging </a:t>
            </a:r>
            <a:r>
              <a:rPr lang="en-US" b="1" dirty="0">
                <a:latin typeface="Calibri" panose="020F0502020204030204" pitchFamily="34" charset="0"/>
                <a:cs typeface="Calibri" panose="020F0502020204030204" pitchFamily="34" charset="0"/>
              </a:rPr>
              <a:t>control</a:t>
            </a:r>
            <a:r>
              <a:rPr lang="en-US" dirty="0">
                <a:latin typeface="Calibri" panose="020F0502020204030204" pitchFamily="34" charset="0"/>
                <a:cs typeface="Calibri" panose="020F0502020204030204" pitchFamily="34" charset="0"/>
              </a:rPr>
              <a:t>, and coprocessor </a:t>
            </a:r>
            <a:r>
              <a:rPr lang="en-US" b="1" dirty="0">
                <a:latin typeface="Calibri" panose="020F0502020204030204" pitchFamily="34" charset="0"/>
                <a:cs typeface="Calibri" panose="020F0502020204030204" pitchFamily="34" charset="0"/>
              </a:rPr>
              <a:t>control .</a:t>
            </a:r>
            <a:endParaRPr lang="en-US"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xmlns="" id="{58D2EE5A-C11A-473E-B811-6EFEDCD86091}"/>
              </a:ext>
            </a:extLst>
          </p:cNvPr>
          <p:cNvSpPr/>
          <p:nvPr/>
        </p:nvSpPr>
        <p:spPr>
          <a:xfrm>
            <a:off x="-103864" y="0"/>
            <a:ext cx="7019871"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CONTROL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REGISTERS</a:t>
            </a:r>
          </a:p>
        </p:txBody>
      </p:sp>
      <p:pic>
        <p:nvPicPr>
          <p:cNvPr id="4" name="Picture 3">
            <a:extLst>
              <a:ext uri="{FF2B5EF4-FFF2-40B4-BE49-F238E27FC236}">
                <a16:creationId xmlns:a16="http://schemas.microsoft.com/office/drawing/2014/main" xmlns="" id="{2A405209-FB8C-4380-B8EA-D843E2184C1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81461" y="2291824"/>
            <a:ext cx="5453849" cy="4018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0524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D2E2B18-2DEB-434F-8213-4397DC525929}"/>
              </a:ext>
            </a:extLst>
          </p:cNvPr>
          <p:cNvSpPr/>
          <p:nvPr/>
        </p:nvSpPr>
        <p:spPr>
          <a:xfrm>
            <a:off x="0" y="923330"/>
            <a:ext cx="10386874" cy="1477328"/>
          </a:xfrm>
          <a:prstGeom prst="rect">
            <a:avLst/>
          </a:prstGeom>
        </p:spPr>
        <p:txBody>
          <a:bodyPr wrap="square">
            <a:spAutoFit/>
          </a:bodyPr>
          <a:lstStyle/>
          <a:p>
            <a:pPr marL="285750" indent="-285750">
              <a:buFont typeface="Wingdings" panose="05000000000000000000" pitchFamily="2" charset="2"/>
              <a:buChar char="Ø"/>
            </a:pPr>
            <a:r>
              <a:rPr lang="en-US" b="1" dirty="0">
                <a:latin typeface="Calibri" panose="020F0502020204030204" pitchFamily="34" charset="0"/>
                <a:cs typeface="Calibri" panose="020F0502020204030204" pitchFamily="34" charset="0"/>
              </a:rPr>
              <a:t>Microprogramming</a:t>
            </a:r>
            <a:r>
              <a:rPr lang="en-US" dirty="0">
                <a:latin typeface="Calibri" panose="020F0502020204030204" pitchFamily="34" charset="0"/>
                <a:cs typeface="Calibri" panose="020F0502020204030204" pitchFamily="34" charset="0"/>
              </a:rPr>
              <a:t>, Process of writing microcode for a </a:t>
            </a:r>
            <a:r>
              <a:rPr lang="en-US" u="sng" dirty="0">
                <a:latin typeface="Calibri" panose="020F0502020204030204" pitchFamily="34" charset="0"/>
                <a:cs typeface="Calibri" panose="020F0502020204030204" pitchFamily="34" charset="0"/>
                <a:hlinkClick r:id="rId2"/>
              </a:rPr>
              <a:t>microprocessor</a:t>
            </a:r>
            <a:r>
              <a:rPr lang="en-US" dirty="0">
                <a:latin typeface="Calibri" panose="020F0502020204030204" pitchFamily="34" charset="0"/>
                <a:cs typeface="Calibri" panose="020F0502020204030204" pitchFamily="34" charset="0"/>
              </a:rPr>
              <a:t>. Microcode is low-level </a:t>
            </a:r>
            <a:r>
              <a:rPr lang="en-US" u="sng" dirty="0">
                <a:latin typeface="Calibri" panose="020F0502020204030204" pitchFamily="34" charset="0"/>
                <a:cs typeface="Calibri" panose="020F0502020204030204" pitchFamily="34" charset="0"/>
                <a:hlinkClick r:id="rId3"/>
              </a:rPr>
              <a:t>code</a:t>
            </a:r>
            <a:r>
              <a:rPr lang="en-US" dirty="0">
                <a:latin typeface="Calibri" panose="020F0502020204030204" pitchFamily="34" charset="0"/>
                <a:cs typeface="Calibri" panose="020F0502020204030204" pitchFamily="34" charset="0"/>
              </a:rPr>
              <a:t> that defines how a microprocessor should function when it executes </a:t>
            </a:r>
            <a:r>
              <a:rPr lang="en-US" u="sng" dirty="0">
                <a:latin typeface="Calibri" panose="020F0502020204030204" pitchFamily="34" charset="0"/>
                <a:cs typeface="Calibri" panose="020F0502020204030204" pitchFamily="34" charset="0"/>
                <a:hlinkClick r:id="rId3"/>
              </a:rPr>
              <a:t>machine-language</a:t>
            </a:r>
            <a:r>
              <a:rPr lang="en-US" dirty="0">
                <a:latin typeface="Calibri" panose="020F0502020204030204" pitchFamily="34" charset="0"/>
                <a:cs typeface="Calibri" panose="020F0502020204030204" pitchFamily="34" charset="0"/>
              </a:rPr>
              <a:t> instructions. Typically, one machine-language instruction translates into several microcode instructions. On some computers, the microcode is stored in ROM and cannot be modified; on some larger computers, it is stored in </a:t>
            </a:r>
            <a:r>
              <a:rPr lang="en-US" u="sng" dirty="0">
                <a:latin typeface="Calibri" panose="020F0502020204030204" pitchFamily="34" charset="0"/>
                <a:cs typeface="Calibri" panose="020F0502020204030204" pitchFamily="34" charset="0"/>
                <a:hlinkClick r:id="rId4"/>
              </a:rPr>
              <a:t>EPROM</a:t>
            </a:r>
            <a:r>
              <a:rPr lang="en-US" dirty="0">
                <a:latin typeface="Calibri" panose="020F0502020204030204" pitchFamily="34" charset="0"/>
                <a:cs typeface="Calibri" panose="020F0502020204030204" pitchFamily="34" charset="0"/>
              </a:rPr>
              <a:t> and therefore can be replaced with newer versions</a:t>
            </a:r>
            <a:endParaRPr lang="en-IN" dirty="0">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xmlns="" id="{B11378B1-2C10-40A4-942A-18E3BBBCDE4B}"/>
              </a:ext>
            </a:extLst>
          </p:cNvPr>
          <p:cNvSpPr/>
          <p:nvPr/>
        </p:nvSpPr>
        <p:spPr>
          <a:xfrm>
            <a:off x="-64686" y="0"/>
            <a:ext cx="8077852"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MICROPROGRAMMING</a:t>
            </a:r>
          </a:p>
        </p:txBody>
      </p:sp>
      <p:pic>
        <p:nvPicPr>
          <p:cNvPr id="4" name="Content Placeholder 5">
            <a:extLst>
              <a:ext uri="{FF2B5EF4-FFF2-40B4-BE49-F238E27FC236}">
                <a16:creationId xmlns:a16="http://schemas.microsoft.com/office/drawing/2014/main" xmlns="" id="{FCD21420-E7FB-48AE-8412-75E636F26D68}"/>
              </a:ext>
            </a:extLst>
          </p:cNvPr>
          <p:cNvPicPr>
            <a:picLocks noGrp="1"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3705" y="2787588"/>
            <a:ext cx="6640497" cy="4070412"/>
          </a:xfrm>
          <a:prstGeom prst="rect">
            <a:avLst/>
          </a:prstGeom>
        </p:spPr>
      </p:pic>
    </p:spTree>
    <p:extLst>
      <p:ext uri="{BB962C8B-B14F-4D97-AF65-F5344CB8AC3E}">
        <p14:creationId xmlns:p14="http://schemas.microsoft.com/office/powerpoint/2010/main" val="807738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404" name="Oval 20" descr="50%"/>
          <p:cNvSpPr>
            <a:spLocks noChangeArrowheads="1"/>
          </p:cNvSpPr>
          <p:nvPr/>
        </p:nvSpPr>
        <p:spPr bwMode="auto">
          <a:xfrm>
            <a:off x="5410200" y="2057400"/>
            <a:ext cx="4724400" cy="4648200"/>
          </a:xfrm>
          <a:prstGeom prst="ellipse">
            <a:avLst/>
          </a:prstGeom>
          <a:pattFill prst="pct50">
            <a:fgClr>
              <a:schemeClr val="tx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defTabSz="914290"/>
            <a:endParaRPr lang="en-GB" sz="1600" dirty="0">
              <a:solidFill>
                <a:prstClr val="black"/>
              </a:solidFill>
              <a:latin typeface="Arial" panose="020B0604020202020204" pitchFamily="34" charset="0"/>
            </a:endParaRPr>
          </a:p>
        </p:txBody>
      </p:sp>
      <p:sp>
        <p:nvSpPr>
          <p:cNvPr id="16409" name="Oval 25"/>
          <p:cNvSpPr>
            <a:spLocks noChangeArrowheads="1"/>
          </p:cNvSpPr>
          <p:nvPr/>
        </p:nvSpPr>
        <p:spPr bwMode="auto">
          <a:xfrm>
            <a:off x="6934200" y="3581400"/>
            <a:ext cx="1524000" cy="1524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16386" name="Rectangle 2"/>
          <p:cNvSpPr>
            <a:spLocks noGrp="1" noChangeArrowheads="1"/>
          </p:cNvSpPr>
          <p:nvPr>
            <p:ph type="title"/>
          </p:nvPr>
        </p:nvSpPr>
        <p:spPr>
          <a:xfrm>
            <a:off x="1905000" y="260351"/>
            <a:ext cx="7886700" cy="1325563"/>
          </a:xfrm>
          <a:noFill/>
          <a:ln cap="flat">
            <a:solidFill>
              <a:schemeClr val="tx1"/>
            </a:solidFill>
            <a:miter lim="800000"/>
            <a:headEnd/>
            <a:tailEnd/>
          </a:ln>
        </p:spPr>
        <p:txBody>
          <a:bodyPr vert="horz" lIns="90000" tIns="46800" rIns="90000" bIns="46800" rtlCol="0" anchor="ctr">
            <a:normAutofit/>
          </a:bodyPr>
          <a:lstStyle/>
          <a:p>
            <a:r>
              <a:rPr lang="en-GB" b="1" dirty="0"/>
              <a:t>Structure - The CPU</a:t>
            </a:r>
          </a:p>
        </p:txBody>
      </p:sp>
      <p:sp>
        <p:nvSpPr>
          <p:cNvPr id="16405" name="Oval 21"/>
          <p:cNvSpPr>
            <a:spLocks noChangeArrowheads="1"/>
          </p:cNvSpPr>
          <p:nvPr/>
        </p:nvSpPr>
        <p:spPr bwMode="auto">
          <a:xfrm>
            <a:off x="6172200" y="27432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16406" name="Oval 22"/>
          <p:cNvSpPr>
            <a:spLocks noChangeArrowheads="1"/>
          </p:cNvSpPr>
          <p:nvPr/>
        </p:nvSpPr>
        <p:spPr bwMode="auto">
          <a:xfrm>
            <a:off x="1600200" y="2971800"/>
            <a:ext cx="1981200" cy="2057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16407" name="Oval 23"/>
          <p:cNvSpPr>
            <a:spLocks noChangeArrowheads="1"/>
          </p:cNvSpPr>
          <p:nvPr/>
        </p:nvSpPr>
        <p:spPr bwMode="auto">
          <a:xfrm>
            <a:off x="7924800" y="27432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16408" name="Oval 24"/>
          <p:cNvSpPr>
            <a:spLocks noChangeArrowheads="1"/>
          </p:cNvSpPr>
          <p:nvPr/>
        </p:nvSpPr>
        <p:spPr bwMode="auto">
          <a:xfrm>
            <a:off x="7010400" y="48006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16410" name="Text Box 26"/>
          <p:cNvSpPr txBox="1">
            <a:spLocks noChangeArrowheads="1"/>
          </p:cNvSpPr>
          <p:nvPr/>
        </p:nvSpPr>
        <p:spPr bwMode="auto">
          <a:xfrm>
            <a:off x="2127251" y="3016251"/>
            <a:ext cx="108264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defTabSz="914290"/>
            <a:r>
              <a:rPr lang="en-GB" sz="1600" dirty="0">
                <a:solidFill>
                  <a:prstClr val="black"/>
                </a:solidFill>
                <a:latin typeface="Arial" panose="020B0604020202020204" pitchFamily="34" charset="0"/>
              </a:rPr>
              <a:t>Computer</a:t>
            </a:r>
            <a:endParaRPr lang="en-GB" dirty="0">
              <a:solidFill>
                <a:prstClr val="black"/>
              </a:solidFill>
            </a:endParaRPr>
          </a:p>
        </p:txBody>
      </p:sp>
      <p:sp>
        <p:nvSpPr>
          <p:cNvPr id="16411" name="Text Box 27"/>
          <p:cNvSpPr txBox="1">
            <a:spLocks noChangeArrowheads="1"/>
          </p:cNvSpPr>
          <p:nvPr/>
        </p:nvSpPr>
        <p:spPr bwMode="auto">
          <a:xfrm>
            <a:off x="8077200" y="2971800"/>
            <a:ext cx="109378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defTabSz="914290"/>
            <a:r>
              <a:rPr lang="en-GB" sz="1600" dirty="0">
                <a:solidFill>
                  <a:prstClr val="black"/>
                </a:solidFill>
                <a:latin typeface="Arial" panose="020B0604020202020204" pitchFamily="34" charset="0"/>
              </a:rPr>
              <a:t>Arithmetic</a:t>
            </a:r>
          </a:p>
          <a:p>
            <a:pPr defTabSz="914290"/>
            <a:r>
              <a:rPr lang="en-GB" sz="1600" dirty="0">
                <a:solidFill>
                  <a:prstClr val="black"/>
                </a:solidFill>
                <a:latin typeface="Arial" panose="020B0604020202020204" pitchFamily="34" charset="0"/>
              </a:rPr>
              <a:t>and </a:t>
            </a:r>
          </a:p>
          <a:p>
            <a:pPr defTabSz="914290"/>
            <a:r>
              <a:rPr lang="en-GB" sz="1600" dirty="0">
                <a:solidFill>
                  <a:prstClr val="black"/>
                </a:solidFill>
                <a:latin typeface="Arial" panose="020B0604020202020204" pitchFamily="34" charset="0"/>
              </a:rPr>
              <a:t>Login Unit</a:t>
            </a:r>
          </a:p>
        </p:txBody>
      </p:sp>
      <p:sp>
        <p:nvSpPr>
          <p:cNvPr id="16412" name="Text Box 28"/>
          <p:cNvSpPr txBox="1">
            <a:spLocks noChangeArrowheads="1"/>
          </p:cNvSpPr>
          <p:nvPr/>
        </p:nvSpPr>
        <p:spPr bwMode="auto">
          <a:xfrm>
            <a:off x="7239001" y="5133976"/>
            <a:ext cx="84219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defTabSz="914290"/>
            <a:r>
              <a:rPr lang="en-GB" sz="1600" dirty="0">
                <a:solidFill>
                  <a:prstClr val="black"/>
                </a:solidFill>
                <a:latin typeface="Arial" panose="020B0604020202020204" pitchFamily="34" charset="0"/>
              </a:rPr>
              <a:t>Control</a:t>
            </a:r>
          </a:p>
          <a:p>
            <a:pPr defTabSz="914290"/>
            <a:r>
              <a:rPr lang="en-GB" sz="1600" dirty="0">
                <a:solidFill>
                  <a:prstClr val="black"/>
                </a:solidFill>
                <a:latin typeface="Arial" panose="020B0604020202020204" pitchFamily="34" charset="0"/>
              </a:rPr>
              <a:t>Unit</a:t>
            </a:r>
          </a:p>
        </p:txBody>
      </p:sp>
      <p:sp>
        <p:nvSpPr>
          <p:cNvPr id="16413" name="Text Box 29"/>
          <p:cNvSpPr txBox="1">
            <a:spLocks noChangeArrowheads="1"/>
          </p:cNvSpPr>
          <p:nvPr/>
        </p:nvSpPr>
        <p:spPr bwMode="auto">
          <a:xfrm>
            <a:off x="6934200" y="4067176"/>
            <a:ext cx="1584386"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defTabSz="914290"/>
            <a:r>
              <a:rPr lang="en-GB" sz="1600" dirty="0">
                <a:solidFill>
                  <a:prstClr val="black"/>
                </a:solidFill>
                <a:latin typeface="Arial" panose="020B0604020202020204" pitchFamily="34" charset="0"/>
              </a:rPr>
              <a:t>Internal CPU</a:t>
            </a:r>
          </a:p>
          <a:p>
            <a:pPr defTabSz="914290"/>
            <a:r>
              <a:rPr lang="en-GB" sz="1600" dirty="0">
                <a:solidFill>
                  <a:prstClr val="black"/>
                </a:solidFill>
                <a:latin typeface="Arial" panose="020B0604020202020204" pitchFamily="34" charset="0"/>
              </a:rPr>
              <a:t>Interconnection</a:t>
            </a:r>
          </a:p>
        </p:txBody>
      </p:sp>
      <p:sp>
        <p:nvSpPr>
          <p:cNvPr id="16414" name="Line 30"/>
          <p:cNvSpPr>
            <a:spLocks noChangeShapeType="1"/>
          </p:cNvSpPr>
          <p:nvPr/>
        </p:nvSpPr>
        <p:spPr bwMode="auto">
          <a:xfrm flipV="1">
            <a:off x="3048000" y="2209800"/>
            <a:ext cx="38862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16415" name="Line 31"/>
          <p:cNvSpPr>
            <a:spLocks noChangeShapeType="1"/>
          </p:cNvSpPr>
          <p:nvPr/>
        </p:nvSpPr>
        <p:spPr bwMode="auto">
          <a:xfrm>
            <a:off x="3048000" y="4343400"/>
            <a:ext cx="373380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16418" name="Text Box 34"/>
          <p:cNvSpPr txBox="1">
            <a:spLocks noChangeArrowheads="1"/>
          </p:cNvSpPr>
          <p:nvPr/>
        </p:nvSpPr>
        <p:spPr bwMode="auto">
          <a:xfrm>
            <a:off x="6353176" y="3168651"/>
            <a:ext cx="1047379"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defTabSz="914290"/>
            <a:r>
              <a:rPr lang="en-GB" sz="1600" dirty="0">
                <a:solidFill>
                  <a:prstClr val="black"/>
                </a:solidFill>
                <a:latin typeface="Arial" panose="020B0604020202020204" pitchFamily="34" charset="0"/>
              </a:rPr>
              <a:t>Registers</a:t>
            </a:r>
          </a:p>
        </p:txBody>
      </p:sp>
      <p:sp>
        <p:nvSpPr>
          <p:cNvPr id="16421" name="Oval 37"/>
          <p:cNvSpPr>
            <a:spLocks noChangeArrowheads="1"/>
          </p:cNvSpPr>
          <p:nvPr/>
        </p:nvSpPr>
        <p:spPr bwMode="auto">
          <a:xfrm>
            <a:off x="2743200" y="3581400"/>
            <a:ext cx="6858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16422" name="Text Box 38"/>
          <p:cNvSpPr txBox="1">
            <a:spLocks noChangeArrowheads="1"/>
          </p:cNvSpPr>
          <p:nvPr/>
        </p:nvSpPr>
        <p:spPr bwMode="auto">
          <a:xfrm>
            <a:off x="2849193" y="3807729"/>
            <a:ext cx="505564"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defTabSz="914290"/>
            <a:r>
              <a:rPr lang="en-US" sz="1200" dirty="0">
                <a:solidFill>
                  <a:prstClr val="black"/>
                </a:solidFill>
                <a:latin typeface="Arial" panose="020B0604020202020204" pitchFamily="34" charset="0"/>
              </a:rPr>
              <a:t>CPU</a:t>
            </a:r>
            <a:endParaRPr lang="en-US" sz="1600" dirty="0">
              <a:solidFill>
                <a:prstClr val="black"/>
              </a:solidFill>
              <a:latin typeface="Arial" panose="020B0604020202020204" pitchFamily="34" charset="0"/>
            </a:endParaRPr>
          </a:p>
        </p:txBody>
      </p:sp>
      <p:sp>
        <p:nvSpPr>
          <p:cNvPr id="16423" name="Oval 39"/>
          <p:cNvSpPr>
            <a:spLocks noChangeArrowheads="1"/>
          </p:cNvSpPr>
          <p:nvPr/>
        </p:nvSpPr>
        <p:spPr bwMode="auto">
          <a:xfrm>
            <a:off x="1828800" y="32766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defTabSz="914290"/>
            <a:r>
              <a:rPr lang="en-US" sz="1200" dirty="0">
                <a:solidFill>
                  <a:prstClr val="black"/>
                </a:solidFill>
                <a:latin typeface="Arial" panose="020B0604020202020204" pitchFamily="34" charset="0"/>
              </a:rPr>
              <a:t>I/O</a:t>
            </a:r>
            <a:endParaRPr lang="en-US" sz="1600" dirty="0">
              <a:solidFill>
                <a:prstClr val="black"/>
              </a:solidFill>
              <a:latin typeface="Arial" panose="020B0604020202020204" pitchFamily="34" charset="0"/>
            </a:endParaRPr>
          </a:p>
        </p:txBody>
      </p:sp>
      <p:sp>
        <p:nvSpPr>
          <p:cNvPr id="16424" name="Oval 40"/>
          <p:cNvSpPr>
            <a:spLocks noChangeArrowheads="1"/>
          </p:cNvSpPr>
          <p:nvPr/>
        </p:nvSpPr>
        <p:spPr bwMode="auto">
          <a:xfrm>
            <a:off x="1905000" y="4191000"/>
            <a:ext cx="6858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16425" name="Oval 41"/>
          <p:cNvSpPr>
            <a:spLocks noChangeArrowheads="1"/>
          </p:cNvSpPr>
          <p:nvPr/>
        </p:nvSpPr>
        <p:spPr bwMode="auto">
          <a:xfrm>
            <a:off x="2133600" y="3581400"/>
            <a:ext cx="6858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16427" name="Text Box 43"/>
          <p:cNvSpPr txBox="1">
            <a:spLocks noChangeArrowheads="1"/>
          </p:cNvSpPr>
          <p:nvPr/>
        </p:nvSpPr>
        <p:spPr bwMode="auto">
          <a:xfrm>
            <a:off x="1901928" y="4371292"/>
            <a:ext cx="736397"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defTabSz="914290"/>
            <a:r>
              <a:rPr lang="en-US" sz="1200" dirty="0">
                <a:solidFill>
                  <a:prstClr val="black"/>
                </a:solidFill>
                <a:latin typeface="Arial" panose="020B0604020202020204" pitchFamily="34" charset="0"/>
              </a:rPr>
              <a:t>Memory</a:t>
            </a:r>
            <a:endParaRPr lang="en-US" sz="1600" dirty="0">
              <a:solidFill>
                <a:prstClr val="black"/>
              </a:solidFill>
              <a:latin typeface="Arial" panose="020B0604020202020204" pitchFamily="34" charset="0"/>
            </a:endParaRPr>
          </a:p>
        </p:txBody>
      </p:sp>
      <p:sp>
        <p:nvSpPr>
          <p:cNvPr id="16428" name="Text Box 44"/>
          <p:cNvSpPr txBox="1">
            <a:spLocks noChangeArrowheads="1"/>
          </p:cNvSpPr>
          <p:nvPr/>
        </p:nvSpPr>
        <p:spPr bwMode="auto">
          <a:xfrm>
            <a:off x="2127554" y="3806677"/>
            <a:ext cx="69471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defTabSz="914290"/>
            <a:r>
              <a:rPr lang="en-US" sz="1200" dirty="0">
                <a:solidFill>
                  <a:prstClr val="black"/>
                </a:solidFill>
                <a:latin typeface="Arial" panose="020B0604020202020204" pitchFamily="34" charset="0"/>
              </a:rPr>
              <a:t>System</a:t>
            </a:r>
          </a:p>
          <a:p>
            <a:pPr algn="ctr" defTabSz="914290"/>
            <a:r>
              <a:rPr lang="en-US" sz="1200" dirty="0">
                <a:solidFill>
                  <a:prstClr val="black"/>
                </a:solidFill>
                <a:latin typeface="Arial" panose="020B0604020202020204" pitchFamily="34" charset="0"/>
              </a:rPr>
              <a:t>Bus</a:t>
            </a:r>
          </a:p>
        </p:txBody>
      </p:sp>
      <p:sp>
        <p:nvSpPr>
          <p:cNvPr id="16430" name="Text Box 46"/>
          <p:cNvSpPr txBox="1">
            <a:spLocks noChangeArrowheads="1"/>
          </p:cNvSpPr>
          <p:nvPr/>
        </p:nvSpPr>
        <p:spPr bwMode="auto">
          <a:xfrm>
            <a:off x="7431244" y="2315043"/>
            <a:ext cx="725176"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defTabSz="914290"/>
            <a:r>
              <a:rPr lang="en-US" sz="2000" dirty="0">
                <a:solidFill>
                  <a:prstClr val="black"/>
                </a:solidFill>
                <a:latin typeface="Arial" panose="020B0604020202020204" pitchFamily="34" charset="0"/>
              </a:rPr>
              <a:t>CPU</a:t>
            </a:r>
            <a:endParaRPr lang="en-US" sz="1600" dirty="0">
              <a:solidFill>
                <a:prstClr val="black"/>
              </a:solidFill>
              <a:latin typeface="Arial" panose="020B0604020202020204" pitchFamily="34" charset="0"/>
            </a:endParaRPr>
          </a:p>
        </p:txBody>
      </p:sp>
    </p:spTree>
    <p:extLst>
      <p:ext uri="{BB962C8B-B14F-4D97-AF65-F5344CB8AC3E}">
        <p14:creationId xmlns:p14="http://schemas.microsoft.com/office/powerpoint/2010/main" val="367127760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3214" y="1461021"/>
            <a:ext cx="6096000" cy="1938992"/>
          </a:xfrm>
          <a:prstGeom prst="rect">
            <a:avLst/>
          </a:prstGeom>
        </p:spPr>
        <p:txBody>
          <a:bodyPr>
            <a:spAutoFit/>
          </a:bodyPr>
          <a:lstStyle/>
          <a:p>
            <a:pPr>
              <a:buNone/>
            </a:pPr>
            <a:endParaRPr lang="en-US" dirty="0"/>
          </a:p>
          <a:p>
            <a:pPr>
              <a:buNone/>
            </a:pPr>
            <a:endParaRPr lang="en-US" dirty="0"/>
          </a:p>
          <a:p>
            <a:pPr>
              <a:buNone/>
            </a:pPr>
            <a:endParaRPr lang="en-US" dirty="0"/>
          </a:p>
          <a:p>
            <a:pPr>
              <a:buNone/>
            </a:pPr>
            <a:r>
              <a:rPr lang="en-US" dirty="0"/>
              <a:t>         </a:t>
            </a:r>
            <a:r>
              <a:rPr lang="en-US" sz="6600" dirty="0">
                <a:latin typeface="Algerian" pitchFamily="82" charset="0"/>
              </a:rPr>
              <a:t>THANKS</a:t>
            </a:r>
          </a:p>
        </p:txBody>
      </p:sp>
    </p:spTree>
    <p:extLst>
      <p:ext uri="{BB962C8B-B14F-4D97-AF65-F5344CB8AC3E}">
        <p14:creationId xmlns:p14="http://schemas.microsoft.com/office/powerpoint/2010/main" val="231348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5" name="Oval 35" descr="50%"/>
          <p:cNvSpPr>
            <a:spLocks noChangeArrowheads="1"/>
          </p:cNvSpPr>
          <p:nvPr/>
        </p:nvSpPr>
        <p:spPr bwMode="auto">
          <a:xfrm>
            <a:off x="5410200" y="2057400"/>
            <a:ext cx="4724400" cy="4648200"/>
          </a:xfrm>
          <a:prstGeom prst="ellipse">
            <a:avLst/>
          </a:prstGeom>
          <a:pattFill prst="pct50">
            <a:fgClr>
              <a:schemeClr val="tx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26" name="Oval 40"/>
          <p:cNvSpPr>
            <a:spLocks noChangeArrowheads="1"/>
          </p:cNvSpPr>
          <p:nvPr/>
        </p:nvSpPr>
        <p:spPr bwMode="auto">
          <a:xfrm>
            <a:off x="6934200" y="3581400"/>
            <a:ext cx="1828800" cy="1828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27" name="Rectangle 2"/>
          <p:cNvSpPr txBox="1">
            <a:spLocks noChangeArrowheads="1"/>
          </p:cNvSpPr>
          <p:nvPr/>
        </p:nvSpPr>
        <p:spPr>
          <a:xfrm>
            <a:off x="1930400" y="152400"/>
            <a:ext cx="8204200" cy="838200"/>
          </a:xfrm>
          <a:prstGeom prst="rect">
            <a:avLst/>
          </a:prstGeom>
          <a:noFill/>
          <a:ln cap="flat">
            <a:solidFill>
              <a:schemeClr val="tx1"/>
            </a:solidFill>
            <a:miter lim="800000"/>
            <a:headEnd/>
            <a:tailEnd/>
          </a:ln>
        </p:spPr>
        <p:txBody>
          <a:bodyPr lIns="90000" tIns="46800" rIns="90000" bIns="4680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solidFill>
                  <a:prstClr val="black"/>
                </a:solidFill>
              </a:rPr>
              <a:t>Structure - The Control Unit</a:t>
            </a:r>
          </a:p>
        </p:txBody>
      </p:sp>
      <p:sp>
        <p:nvSpPr>
          <p:cNvPr id="28" name="Oval 36"/>
          <p:cNvSpPr>
            <a:spLocks noChangeArrowheads="1"/>
          </p:cNvSpPr>
          <p:nvPr/>
        </p:nvSpPr>
        <p:spPr bwMode="auto">
          <a:xfrm>
            <a:off x="6172200" y="27432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29" name="Oval 37"/>
          <p:cNvSpPr>
            <a:spLocks noChangeArrowheads="1"/>
          </p:cNvSpPr>
          <p:nvPr/>
        </p:nvSpPr>
        <p:spPr bwMode="auto">
          <a:xfrm>
            <a:off x="1600200" y="2971800"/>
            <a:ext cx="1981200" cy="2057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30" name="Oval 39"/>
          <p:cNvSpPr>
            <a:spLocks noChangeArrowheads="1"/>
          </p:cNvSpPr>
          <p:nvPr/>
        </p:nvSpPr>
        <p:spPr bwMode="auto">
          <a:xfrm>
            <a:off x="7239000" y="5029200"/>
            <a:ext cx="1371600" cy="1371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31" name="Text Box 41"/>
          <p:cNvSpPr txBox="1">
            <a:spLocks noChangeArrowheads="1"/>
          </p:cNvSpPr>
          <p:nvPr/>
        </p:nvSpPr>
        <p:spPr bwMode="auto">
          <a:xfrm>
            <a:off x="2287588" y="3016251"/>
            <a:ext cx="612966"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defTabSz="914290"/>
            <a:r>
              <a:rPr lang="en-GB" sz="1600" dirty="0">
                <a:solidFill>
                  <a:prstClr val="black"/>
                </a:solidFill>
                <a:latin typeface="Arial" panose="020B0604020202020204" pitchFamily="34" charset="0"/>
              </a:rPr>
              <a:t>CPU</a:t>
            </a:r>
            <a:endParaRPr lang="en-GB" dirty="0">
              <a:solidFill>
                <a:prstClr val="black"/>
              </a:solidFill>
            </a:endParaRPr>
          </a:p>
        </p:txBody>
      </p:sp>
      <p:sp>
        <p:nvSpPr>
          <p:cNvPr id="32" name="Text Box 43"/>
          <p:cNvSpPr txBox="1">
            <a:spLocks noChangeArrowheads="1"/>
          </p:cNvSpPr>
          <p:nvPr/>
        </p:nvSpPr>
        <p:spPr bwMode="auto">
          <a:xfrm>
            <a:off x="7466014" y="5362576"/>
            <a:ext cx="923949"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defTabSz="914290"/>
            <a:r>
              <a:rPr lang="en-GB" sz="1600" dirty="0">
                <a:solidFill>
                  <a:prstClr val="black"/>
                </a:solidFill>
                <a:latin typeface="Arial" panose="020B0604020202020204" pitchFamily="34" charset="0"/>
              </a:rPr>
              <a:t>Control</a:t>
            </a:r>
          </a:p>
          <a:p>
            <a:pPr defTabSz="914290"/>
            <a:r>
              <a:rPr lang="en-GB" sz="1600" dirty="0">
                <a:solidFill>
                  <a:prstClr val="black"/>
                </a:solidFill>
                <a:latin typeface="Arial" panose="020B0604020202020204" pitchFamily="34" charset="0"/>
              </a:rPr>
              <a:t>Memory</a:t>
            </a:r>
          </a:p>
        </p:txBody>
      </p:sp>
      <p:sp>
        <p:nvSpPr>
          <p:cNvPr id="33" name="Text Box 44"/>
          <p:cNvSpPr txBox="1">
            <a:spLocks noChangeArrowheads="1"/>
          </p:cNvSpPr>
          <p:nvPr/>
        </p:nvSpPr>
        <p:spPr bwMode="auto">
          <a:xfrm>
            <a:off x="7196138" y="4067175"/>
            <a:ext cx="14906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defTabSz="914290"/>
            <a:r>
              <a:rPr lang="en-GB" sz="1600" dirty="0">
                <a:solidFill>
                  <a:prstClr val="black"/>
                </a:solidFill>
                <a:latin typeface="Arial" panose="020B0604020202020204" pitchFamily="34" charset="0"/>
              </a:rPr>
              <a:t>Control Unit </a:t>
            </a:r>
          </a:p>
          <a:p>
            <a:pPr defTabSz="914290"/>
            <a:r>
              <a:rPr lang="en-GB" sz="1600" dirty="0">
                <a:solidFill>
                  <a:prstClr val="black"/>
                </a:solidFill>
                <a:latin typeface="Arial" panose="020B0604020202020204" pitchFamily="34" charset="0"/>
              </a:rPr>
              <a:t>Registers and </a:t>
            </a:r>
          </a:p>
          <a:p>
            <a:pPr defTabSz="914290"/>
            <a:r>
              <a:rPr lang="en-GB" sz="1600" dirty="0">
                <a:solidFill>
                  <a:prstClr val="black"/>
                </a:solidFill>
                <a:latin typeface="Arial" panose="020B0604020202020204" pitchFamily="34" charset="0"/>
              </a:rPr>
              <a:t>Decoders</a:t>
            </a:r>
          </a:p>
        </p:txBody>
      </p:sp>
      <p:sp>
        <p:nvSpPr>
          <p:cNvPr id="34" name="Line 45"/>
          <p:cNvSpPr>
            <a:spLocks noChangeShapeType="1"/>
          </p:cNvSpPr>
          <p:nvPr/>
        </p:nvSpPr>
        <p:spPr bwMode="auto">
          <a:xfrm flipV="1">
            <a:off x="3048000" y="2209800"/>
            <a:ext cx="38862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35" name="Line 46"/>
          <p:cNvSpPr>
            <a:spLocks noChangeShapeType="1"/>
          </p:cNvSpPr>
          <p:nvPr/>
        </p:nvSpPr>
        <p:spPr bwMode="auto">
          <a:xfrm>
            <a:off x="3048000" y="4343400"/>
            <a:ext cx="3733800" cy="2133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36" name="Text Box 47"/>
          <p:cNvSpPr txBox="1">
            <a:spLocks noChangeArrowheads="1"/>
          </p:cNvSpPr>
          <p:nvPr/>
        </p:nvSpPr>
        <p:spPr bwMode="auto">
          <a:xfrm>
            <a:off x="6353175" y="3168651"/>
            <a:ext cx="1262182"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defTabSz="914290"/>
            <a:r>
              <a:rPr lang="en-GB" sz="1600" dirty="0">
                <a:solidFill>
                  <a:prstClr val="black"/>
                </a:solidFill>
                <a:latin typeface="Arial" panose="020B0604020202020204" pitchFamily="34" charset="0"/>
              </a:rPr>
              <a:t>Sequencing</a:t>
            </a:r>
          </a:p>
          <a:p>
            <a:pPr defTabSz="914290"/>
            <a:r>
              <a:rPr lang="en-GB" sz="1600" dirty="0">
                <a:solidFill>
                  <a:prstClr val="black"/>
                </a:solidFill>
                <a:latin typeface="Arial" panose="020B0604020202020204" pitchFamily="34" charset="0"/>
              </a:rPr>
              <a:t>Login</a:t>
            </a:r>
          </a:p>
        </p:txBody>
      </p:sp>
      <p:sp>
        <p:nvSpPr>
          <p:cNvPr id="37" name="Oval 48"/>
          <p:cNvSpPr>
            <a:spLocks noChangeArrowheads="1"/>
          </p:cNvSpPr>
          <p:nvPr/>
        </p:nvSpPr>
        <p:spPr bwMode="auto">
          <a:xfrm>
            <a:off x="2743200" y="3581400"/>
            <a:ext cx="6858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38" name="Text Box 49"/>
          <p:cNvSpPr txBox="1">
            <a:spLocks noChangeArrowheads="1"/>
          </p:cNvSpPr>
          <p:nvPr/>
        </p:nvSpPr>
        <p:spPr bwMode="auto">
          <a:xfrm>
            <a:off x="2767410" y="3716190"/>
            <a:ext cx="6754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defTabSz="914290"/>
            <a:r>
              <a:rPr lang="en-US" sz="1200" dirty="0">
                <a:solidFill>
                  <a:prstClr val="black"/>
                </a:solidFill>
                <a:latin typeface="Arial" panose="020B0604020202020204" pitchFamily="34" charset="0"/>
              </a:rPr>
              <a:t>Control</a:t>
            </a:r>
          </a:p>
          <a:p>
            <a:pPr algn="ctr" defTabSz="914290"/>
            <a:r>
              <a:rPr lang="en-US" sz="1200" dirty="0">
                <a:solidFill>
                  <a:prstClr val="black"/>
                </a:solidFill>
                <a:latin typeface="Arial" panose="020B0604020202020204" pitchFamily="34" charset="0"/>
              </a:rPr>
              <a:t>Unit</a:t>
            </a:r>
            <a:endParaRPr lang="en-US" sz="1600" dirty="0">
              <a:solidFill>
                <a:prstClr val="black"/>
              </a:solidFill>
              <a:latin typeface="Arial" panose="020B0604020202020204" pitchFamily="34" charset="0"/>
            </a:endParaRPr>
          </a:p>
        </p:txBody>
      </p:sp>
      <p:sp>
        <p:nvSpPr>
          <p:cNvPr id="39" name="Oval 50"/>
          <p:cNvSpPr>
            <a:spLocks noChangeArrowheads="1"/>
          </p:cNvSpPr>
          <p:nvPr/>
        </p:nvSpPr>
        <p:spPr bwMode="auto">
          <a:xfrm>
            <a:off x="1828800" y="3276600"/>
            <a:ext cx="6096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defTabSz="914290"/>
            <a:r>
              <a:rPr lang="en-US" sz="1200" dirty="0">
                <a:solidFill>
                  <a:prstClr val="black"/>
                </a:solidFill>
                <a:latin typeface="Arial" panose="020B0604020202020204" pitchFamily="34" charset="0"/>
              </a:rPr>
              <a:t>ALU</a:t>
            </a:r>
            <a:endParaRPr lang="en-US" sz="1600" dirty="0">
              <a:solidFill>
                <a:prstClr val="black"/>
              </a:solidFill>
              <a:latin typeface="Arial" panose="020B0604020202020204" pitchFamily="34" charset="0"/>
            </a:endParaRPr>
          </a:p>
        </p:txBody>
      </p:sp>
      <p:sp>
        <p:nvSpPr>
          <p:cNvPr id="40" name="Oval 51"/>
          <p:cNvSpPr>
            <a:spLocks noChangeArrowheads="1"/>
          </p:cNvSpPr>
          <p:nvPr/>
        </p:nvSpPr>
        <p:spPr bwMode="auto">
          <a:xfrm>
            <a:off x="1905000" y="4191000"/>
            <a:ext cx="6858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41" name="Oval 52"/>
          <p:cNvSpPr>
            <a:spLocks noChangeArrowheads="1"/>
          </p:cNvSpPr>
          <p:nvPr/>
        </p:nvSpPr>
        <p:spPr bwMode="auto">
          <a:xfrm>
            <a:off x="2133600" y="3581400"/>
            <a:ext cx="685800" cy="762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290"/>
            <a:endParaRPr lang="en-IN" dirty="0">
              <a:solidFill>
                <a:prstClr val="black"/>
              </a:solidFill>
            </a:endParaRPr>
          </a:p>
        </p:txBody>
      </p:sp>
      <p:sp>
        <p:nvSpPr>
          <p:cNvPr id="42" name="Text Box 53"/>
          <p:cNvSpPr txBox="1">
            <a:spLocks noChangeArrowheads="1"/>
          </p:cNvSpPr>
          <p:nvPr/>
        </p:nvSpPr>
        <p:spPr bwMode="auto">
          <a:xfrm>
            <a:off x="1858616" y="4371292"/>
            <a:ext cx="829371"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defTabSz="914290"/>
            <a:r>
              <a:rPr lang="en-US" sz="1200" dirty="0">
                <a:solidFill>
                  <a:prstClr val="black"/>
                </a:solidFill>
                <a:latin typeface="Arial" panose="020B0604020202020204" pitchFamily="34" charset="0"/>
              </a:rPr>
              <a:t>Registers</a:t>
            </a:r>
            <a:endParaRPr lang="en-US" sz="1600" dirty="0">
              <a:solidFill>
                <a:prstClr val="black"/>
              </a:solidFill>
              <a:latin typeface="Arial" panose="020B0604020202020204" pitchFamily="34" charset="0"/>
            </a:endParaRPr>
          </a:p>
        </p:txBody>
      </p:sp>
      <p:sp>
        <p:nvSpPr>
          <p:cNvPr id="43" name="Text Box 54"/>
          <p:cNvSpPr txBox="1">
            <a:spLocks noChangeArrowheads="1"/>
          </p:cNvSpPr>
          <p:nvPr/>
        </p:nvSpPr>
        <p:spPr bwMode="auto">
          <a:xfrm>
            <a:off x="2130736" y="3806677"/>
            <a:ext cx="69311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defTabSz="914290"/>
            <a:r>
              <a:rPr lang="en-US" sz="1200" dirty="0">
                <a:solidFill>
                  <a:prstClr val="black"/>
                </a:solidFill>
                <a:latin typeface="Arial" panose="020B0604020202020204" pitchFamily="34" charset="0"/>
              </a:rPr>
              <a:t>Internal</a:t>
            </a:r>
          </a:p>
          <a:p>
            <a:pPr algn="ctr" defTabSz="914290"/>
            <a:r>
              <a:rPr lang="en-US" sz="1200" dirty="0">
                <a:solidFill>
                  <a:prstClr val="black"/>
                </a:solidFill>
                <a:latin typeface="Arial" panose="020B0604020202020204" pitchFamily="34" charset="0"/>
              </a:rPr>
              <a:t>Bus</a:t>
            </a:r>
          </a:p>
        </p:txBody>
      </p:sp>
      <p:sp>
        <p:nvSpPr>
          <p:cNvPr id="44" name="Text Box 55"/>
          <p:cNvSpPr txBox="1">
            <a:spLocks noChangeArrowheads="1"/>
          </p:cNvSpPr>
          <p:nvPr/>
        </p:nvSpPr>
        <p:spPr bwMode="auto">
          <a:xfrm>
            <a:off x="6928846" y="2283293"/>
            <a:ext cx="1536296"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pPr algn="ctr" defTabSz="914290">
              <a:spcBef>
                <a:spcPct val="50000"/>
              </a:spcBef>
            </a:pPr>
            <a:r>
              <a:rPr lang="en-US" sz="2000" dirty="0">
                <a:solidFill>
                  <a:prstClr val="black"/>
                </a:solidFill>
                <a:latin typeface="Arial" panose="020B0604020202020204" pitchFamily="34" charset="0"/>
              </a:rPr>
              <a:t>Control Unit</a:t>
            </a:r>
            <a:endParaRPr lang="en-US" sz="1600" dirty="0">
              <a:solidFill>
                <a:prstClr val="black"/>
              </a:solidFill>
              <a:latin typeface="Arial" panose="020B0604020202020204" pitchFamily="34" charset="0"/>
            </a:endParaRPr>
          </a:p>
        </p:txBody>
      </p:sp>
    </p:spTree>
    <p:extLst>
      <p:ext uri="{BB962C8B-B14F-4D97-AF65-F5344CB8AC3E}">
        <p14:creationId xmlns:p14="http://schemas.microsoft.com/office/powerpoint/2010/main" val="125018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p:cNvSpPr/>
          <p:nvPr/>
        </p:nvSpPr>
        <p:spPr>
          <a:xfrm>
            <a:off x="2185080" y="805997"/>
            <a:ext cx="8548914" cy="5601533"/>
          </a:xfrm>
          <a:prstGeom prst="rect">
            <a:avLst/>
          </a:prstGeom>
        </p:spPr>
        <p:txBody>
          <a:bodyPr wrap="square">
            <a:spAutoFit/>
          </a:bodyPr>
          <a:lstStyle/>
          <a:p>
            <a:pPr defTabSz="914290"/>
            <a:r>
              <a:rPr lang="en-IN" sz="2800" dirty="0">
                <a:solidFill>
                  <a:prstClr val="black"/>
                </a:solidFill>
              </a:rPr>
              <a:t>There are four main structural components:</a:t>
            </a:r>
          </a:p>
          <a:p>
            <a:pPr marL="285750" indent="-285750" defTabSz="914290">
              <a:buFont typeface="Arial" panose="020B0604020202020204" pitchFamily="34" charset="0"/>
              <a:buChar char="•"/>
            </a:pPr>
            <a:endParaRPr lang="en-IN" sz="2400" b="1" dirty="0">
              <a:solidFill>
                <a:prstClr val="black"/>
              </a:solidFill>
            </a:endParaRPr>
          </a:p>
          <a:p>
            <a:pPr marL="285750" indent="-285750" defTabSz="914290">
              <a:buFont typeface="Arial" panose="020B0604020202020204" pitchFamily="34" charset="0"/>
              <a:buChar char="•"/>
            </a:pPr>
            <a:r>
              <a:rPr lang="en-IN" sz="2400" b="1" dirty="0">
                <a:solidFill>
                  <a:prstClr val="black"/>
                </a:solidFill>
              </a:rPr>
              <a:t>Central</a:t>
            </a:r>
            <a:r>
              <a:rPr lang="en-IN" b="1" dirty="0">
                <a:solidFill>
                  <a:prstClr val="black"/>
                </a:solidFill>
              </a:rPr>
              <a:t> </a:t>
            </a:r>
            <a:r>
              <a:rPr lang="en-IN" sz="2400" b="1" dirty="0">
                <a:solidFill>
                  <a:prstClr val="black"/>
                </a:solidFill>
              </a:rPr>
              <a:t>processing unit (CPU): </a:t>
            </a:r>
            <a:r>
              <a:rPr lang="en-IN" sz="2400" dirty="0">
                <a:solidFill>
                  <a:prstClr val="black"/>
                </a:solidFill>
              </a:rPr>
              <a:t>Controls the operation of the computer and performs its data processing functions; often simply referred to as processor</a:t>
            </a:r>
            <a:r>
              <a:rPr lang="en-IN" dirty="0">
                <a:solidFill>
                  <a:prstClr val="black"/>
                </a:solidFill>
              </a:rPr>
              <a:t>.</a:t>
            </a:r>
          </a:p>
          <a:p>
            <a:pPr marL="285750" indent="-285750" defTabSz="914290">
              <a:buFont typeface="Arial" panose="020B0604020202020204" pitchFamily="34" charset="0"/>
              <a:buChar char="•"/>
            </a:pPr>
            <a:endParaRPr lang="en-IN" b="1" dirty="0">
              <a:solidFill>
                <a:prstClr val="black"/>
              </a:solidFill>
            </a:endParaRPr>
          </a:p>
          <a:p>
            <a:pPr marL="285750" indent="-285750" defTabSz="914290">
              <a:buFont typeface="Arial" panose="020B0604020202020204" pitchFamily="34" charset="0"/>
              <a:buChar char="•"/>
            </a:pPr>
            <a:r>
              <a:rPr lang="en-IN" sz="2400" b="1" dirty="0">
                <a:solidFill>
                  <a:prstClr val="black"/>
                </a:solidFill>
              </a:rPr>
              <a:t> Main memory: </a:t>
            </a:r>
            <a:r>
              <a:rPr lang="en-IN" sz="2400" dirty="0">
                <a:solidFill>
                  <a:prstClr val="black"/>
                </a:solidFill>
              </a:rPr>
              <a:t>Stores data.</a:t>
            </a:r>
          </a:p>
          <a:p>
            <a:pPr defTabSz="914290"/>
            <a:endParaRPr lang="en-IN" sz="2400" dirty="0">
              <a:solidFill>
                <a:prstClr val="black"/>
              </a:solidFill>
            </a:endParaRPr>
          </a:p>
          <a:p>
            <a:pPr marL="285750" indent="-285750" defTabSz="914290">
              <a:buFont typeface="Arial" panose="020B0604020202020204" pitchFamily="34" charset="0"/>
              <a:buChar char="•"/>
            </a:pPr>
            <a:r>
              <a:rPr lang="en-IN" sz="2400" b="1" dirty="0">
                <a:solidFill>
                  <a:prstClr val="black"/>
                </a:solidFill>
              </a:rPr>
              <a:t>I/O: </a:t>
            </a:r>
            <a:r>
              <a:rPr lang="en-IN" sz="2400" dirty="0">
                <a:solidFill>
                  <a:prstClr val="black"/>
                </a:solidFill>
              </a:rPr>
              <a:t>Moves data between the computer and its external environment.</a:t>
            </a:r>
          </a:p>
          <a:p>
            <a:pPr marL="285750" indent="-285750" defTabSz="914290">
              <a:buFont typeface="Arial" panose="020B0604020202020204" pitchFamily="34" charset="0"/>
              <a:buChar char="•"/>
            </a:pPr>
            <a:endParaRPr lang="en-IN" sz="2400" dirty="0">
              <a:solidFill>
                <a:prstClr val="black"/>
              </a:solidFill>
            </a:endParaRPr>
          </a:p>
          <a:p>
            <a:pPr marL="285750" indent="-285750" defTabSz="914290">
              <a:buFont typeface="Arial" panose="020B0604020202020204" pitchFamily="34" charset="0"/>
              <a:buChar char="•"/>
            </a:pPr>
            <a:r>
              <a:rPr lang="en-IN" sz="2400" dirty="0">
                <a:solidFill>
                  <a:prstClr val="black"/>
                </a:solidFill>
              </a:rPr>
              <a:t> </a:t>
            </a:r>
            <a:r>
              <a:rPr lang="en-IN" sz="2400" b="1" dirty="0">
                <a:solidFill>
                  <a:prstClr val="black"/>
                </a:solidFill>
              </a:rPr>
              <a:t>System interconnection:</a:t>
            </a:r>
            <a:r>
              <a:rPr lang="en-IN" sz="2400" dirty="0">
                <a:solidFill>
                  <a:prstClr val="black"/>
                </a:solidFill>
              </a:rPr>
              <a:t> Some mechanism that provides for communication among CPU, main memory, and I/O. </a:t>
            </a:r>
          </a:p>
          <a:p>
            <a:pPr marL="285750" indent="-285750" defTabSz="914290">
              <a:buFont typeface="Arial" panose="020B0604020202020204" pitchFamily="34" charset="0"/>
              <a:buChar char="•"/>
            </a:pPr>
            <a:endParaRPr lang="en-IN" sz="2400" dirty="0">
              <a:solidFill>
                <a:prstClr val="black"/>
              </a:solidFill>
            </a:endParaRPr>
          </a:p>
          <a:p>
            <a:pPr marL="285750" indent="-285750" defTabSz="914290">
              <a:buFont typeface="Arial" panose="020B0604020202020204" pitchFamily="34" charset="0"/>
              <a:buChar char="•"/>
            </a:pPr>
            <a:endParaRPr lang="en-IN" sz="2400" dirty="0">
              <a:solidFill>
                <a:prstClr val="black"/>
              </a:solidFill>
            </a:endParaRPr>
          </a:p>
        </p:txBody>
      </p:sp>
    </p:spTree>
    <p:extLst>
      <p:ext uri="{BB962C8B-B14F-4D97-AF65-F5344CB8AC3E}">
        <p14:creationId xmlns:p14="http://schemas.microsoft.com/office/powerpoint/2010/main" val="300974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p:cNvSpPr/>
          <p:nvPr/>
        </p:nvSpPr>
        <p:spPr>
          <a:xfrm>
            <a:off x="1872343" y="290286"/>
            <a:ext cx="8548914" cy="5078313"/>
          </a:xfrm>
          <a:prstGeom prst="rect">
            <a:avLst/>
          </a:prstGeom>
        </p:spPr>
        <p:txBody>
          <a:bodyPr wrap="square">
            <a:spAutoFit/>
          </a:bodyPr>
          <a:lstStyle/>
          <a:p>
            <a:pPr defTabSz="914290"/>
            <a:r>
              <a:rPr lang="en-IN" sz="2800" dirty="0">
                <a:solidFill>
                  <a:prstClr val="black"/>
                </a:solidFill>
              </a:rPr>
              <a:t>The most complex component is the </a:t>
            </a:r>
            <a:r>
              <a:rPr lang="en-IN" sz="2800" dirty="0" err="1">
                <a:solidFill>
                  <a:prstClr val="black"/>
                </a:solidFill>
              </a:rPr>
              <a:t>CPU.Its</a:t>
            </a:r>
            <a:r>
              <a:rPr lang="en-IN" sz="2800" dirty="0">
                <a:solidFill>
                  <a:prstClr val="black"/>
                </a:solidFill>
              </a:rPr>
              <a:t> major   structural components are as follows: </a:t>
            </a:r>
          </a:p>
          <a:p>
            <a:pPr defTabSz="914290"/>
            <a:endParaRPr lang="en-IN" sz="2800" dirty="0">
              <a:solidFill>
                <a:prstClr val="black"/>
              </a:solidFill>
            </a:endParaRPr>
          </a:p>
          <a:p>
            <a:pPr marL="342900" indent="-342900" defTabSz="914290">
              <a:buFont typeface="Arial" panose="020B0604020202020204" pitchFamily="34" charset="0"/>
              <a:buChar char="•"/>
            </a:pPr>
            <a:r>
              <a:rPr lang="en-IN" sz="2400" b="1" dirty="0">
                <a:solidFill>
                  <a:prstClr val="black"/>
                </a:solidFill>
              </a:rPr>
              <a:t> Control unit: </a:t>
            </a:r>
            <a:r>
              <a:rPr lang="en-IN" sz="2400" dirty="0">
                <a:solidFill>
                  <a:prstClr val="black"/>
                </a:solidFill>
              </a:rPr>
              <a:t>Controls the operation of the CPU and hence the computer.</a:t>
            </a:r>
          </a:p>
          <a:p>
            <a:pPr marL="342900" indent="-342900" defTabSz="914290">
              <a:buFont typeface="Arial" panose="020B0604020202020204" pitchFamily="34" charset="0"/>
              <a:buChar char="•"/>
            </a:pPr>
            <a:endParaRPr lang="en-IN" sz="2400" dirty="0">
              <a:solidFill>
                <a:prstClr val="black"/>
              </a:solidFill>
            </a:endParaRPr>
          </a:p>
          <a:p>
            <a:pPr marL="342900" indent="-342900" defTabSz="914290">
              <a:buFont typeface="Arial" panose="020B0604020202020204" pitchFamily="34" charset="0"/>
              <a:buChar char="•"/>
            </a:pPr>
            <a:r>
              <a:rPr lang="en-IN" sz="2400" b="1" dirty="0">
                <a:solidFill>
                  <a:prstClr val="black"/>
                </a:solidFill>
              </a:rPr>
              <a:t>Arithmetic and logic unit (ALU): </a:t>
            </a:r>
            <a:r>
              <a:rPr lang="en-IN" sz="2400" dirty="0">
                <a:solidFill>
                  <a:prstClr val="black"/>
                </a:solidFill>
              </a:rPr>
              <a:t>Performs the computer’s data processing functions.</a:t>
            </a:r>
          </a:p>
          <a:p>
            <a:pPr marL="342900" indent="-342900" defTabSz="914290">
              <a:buFont typeface="Arial" panose="020B0604020202020204" pitchFamily="34" charset="0"/>
              <a:buChar char="•"/>
            </a:pPr>
            <a:endParaRPr lang="en-IN" sz="2400" dirty="0">
              <a:solidFill>
                <a:prstClr val="black"/>
              </a:solidFill>
            </a:endParaRPr>
          </a:p>
          <a:p>
            <a:pPr marL="342900" indent="-342900" defTabSz="914290">
              <a:buFont typeface="Arial" panose="020B0604020202020204" pitchFamily="34" charset="0"/>
              <a:buChar char="•"/>
            </a:pPr>
            <a:r>
              <a:rPr lang="en-IN" sz="2400" b="1" dirty="0">
                <a:solidFill>
                  <a:prstClr val="black"/>
                </a:solidFill>
              </a:rPr>
              <a:t>Registers: </a:t>
            </a:r>
            <a:r>
              <a:rPr lang="en-IN" sz="2400" dirty="0">
                <a:solidFill>
                  <a:prstClr val="black"/>
                </a:solidFill>
              </a:rPr>
              <a:t>Provides storage internal to the CPU.</a:t>
            </a:r>
          </a:p>
          <a:p>
            <a:pPr marL="342900" indent="-342900" defTabSz="914290">
              <a:buFont typeface="Arial" panose="020B0604020202020204" pitchFamily="34" charset="0"/>
              <a:buChar char="•"/>
            </a:pPr>
            <a:endParaRPr lang="en-IN" sz="2400" dirty="0">
              <a:solidFill>
                <a:prstClr val="black"/>
              </a:solidFill>
            </a:endParaRPr>
          </a:p>
          <a:p>
            <a:pPr marL="342900" indent="-342900" defTabSz="914290">
              <a:buFont typeface="Arial" panose="020B0604020202020204" pitchFamily="34" charset="0"/>
              <a:buChar char="•"/>
            </a:pPr>
            <a:r>
              <a:rPr lang="en-IN" sz="2400" b="1" dirty="0">
                <a:solidFill>
                  <a:prstClr val="black"/>
                </a:solidFill>
              </a:rPr>
              <a:t>CPU interconnection: </a:t>
            </a:r>
            <a:r>
              <a:rPr lang="en-IN" sz="2400" dirty="0">
                <a:solidFill>
                  <a:prstClr val="black"/>
                </a:solidFill>
              </a:rPr>
              <a:t>Some mechanism that provides for communication among the control </a:t>
            </a:r>
            <a:r>
              <a:rPr lang="en-IN" sz="2400" dirty="0" err="1">
                <a:solidFill>
                  <a:prstClr val="black"/>
                </a:solidFill>
              </a:rPr>
              <a:t>unit,ALU,and</a:t>
            </a:r>
            <a:r>
              <a:rPr lang="en-IN" sz="2400" dirty="0">
                <a:solidFill>
                  <a:prstClr val="black"/>
                </a:solidFill>
              </a:rPr>
              <a:t> registers</a:t>
            </a:r>
          </a:p>
        </p:txBody>
      </p:sp>
    </p:spTree>
    <p:extLst>
      <p:ext uri="{BB962C8B-B14F-4D97-AF65-F5344CB8AC3E}">
        <p14:creationId xmlns:p14="http://schemas.microsoft.com/office/powerpoint/2010/main" val="3839141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t>ENIAC - background</a:t>
            </a:r>
          </a:p>
        </p:txBody>
      </p:sp>
      <p:sp>
        <p:nvSpPr>
          <p:cNvPr id="18435" name="Rectangle 3"/>
          <p:cNvSpPr>
            <a:spLocks noGrp="1" noChangeArrowheads="1"/>
          </p:cNvSpPr>
          <p:nvPr>
            <p:ph idx="1"/>
          </p:nvPr>
        </p:nvSpPr>
        <p:spPr/>
        <p:txBody>
          <a:bodyPr/>
          <a:lstStyle/>
          <a:p>
            <a:r>
              <a:rPr lang="en-GB" dirty="0" smtClean="0"/>
              <a:t>John Mauchly and John Eckert </a:t>
            </a:r>
            <a:r>
              <a:rPr lang="en-IN" dirty="0" smtClean="0"/>
              <a:t> proposed to build a general-purpose computer using vacuum tubes.</a:t>
            </a:r>
          </a:p>
          <a:p>
            <a:r>
              <a:rPr lang="en-IN" dirty="0" smtClean="0"/>
              <a:t>In 1943, the Army accepted this proposal.</a:t>
            </a:r>
          </a:p>
          <a:p>
            <a:r>
              <a:rPr lang="en-IN" dirty="0" smtClean="0"/>
              <a:t>The ENIAC was completed in 1946, too late to be used in the war effort.</a:t>
            </a:r>
          </a:p>
          <a:p>
            <a:r>
              <a:rPr lang="en-IN" dirty="0" smtClean="0"/>
              <a:t> continued to operate under BRL management until 1955,when it was disassembled.</a:t>
            </a:r>
            <a:endParaRPr lang="en-GB" dirty="0"/>
          </a:p>
        </p:txBody>
      </p:sp>
    </p:spTree>
    <p:extLst>
      <p:ext uri="{BB962C8B-B14F-4D97-AF65-F5344CB8AC3E}">
        <p14:creationId xmlns:p14="http://schemas.microsoft.com/office/powerpoint/2010/main" val="9824030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ENIAC - details</a:t>
            </a:r>
            <a:endParaRPr lang="en-US"/>
          </a:p>
        </p:txBody>
      </p:sp>
      <p:sp>
        <p:nvSpPr>
          <p:cNvPr id="41987" name="Rectangle 3"/>
          <p:cNvSpPr>
            <a:spLocks noGrp="1" noChangeArrowheads="1"/>
          </p:cNvSpPr>
          <p:nvPr>
            <p:ph idx="1"/>
          </p:nvPr>
        </p:nvSpPr>
        <p:spPr/>
        <p:txBody>
          <a:bodyPr>
            <a:normAutofit fontScale="70000" lnSpcReduction="20000"/>
          </a:bodyPr>
          <a:lstStyle/>
          <a:p>
            <a:r>
              <a:rPr lang="en-US" dirty="0" smtClean="0"/>
              <a:t>weighing 30 tons.</a:t>
            </a:r>
          </a:p>
          <a:p>
            <a:r>
              <a:rPr lang="en-IN" dirty="0" smtClean="0"/>
              <a:t>occupying 1500 square feet of floor space.</a:t>
            </a:r>
          </a:p>
          <a:p>
            <a:r>
              <a:rPr lang="en-IN" dirty="0" smtClean="0"/>
              <a:t>containing more than 18,000 vacuum tubes. </a:t>
            </a:r>
          </a:p>
          <a:p>
            <a:r>
              <a:rPr lang="en-US" dirty="0" smtClean="0"/>
              <a:t>140 kilowatts of power.</a:t>
            </a:r>
          </a:p>
          <a:p>
            <a:r>
              <a:rPr lang="en-IN" dirty="0" smtClean="0"/>
              <a:t>capable of 5000 additions per second. </a:t>
            </a:r>
          </a:p>
          <a:p>
            <a:r>
              <a:rPr lang="en-IN" dirty="0" smtClean="0"/>
              <a:t>The ENIAC was a decimal rather than a binary machine. </a:t>
            </a:r>
          </a:p>
          <a:p>
            <a:r>
              <a:rPr lang="en-IN" dirty="0" smtClean="0"/>
              <a:t>Its memory consisted of 20 “accumulators</a:t>
            </a:r>
            <a:r>
              <a:rPr lang="en-US" dirty="0" smtClean="0"/>
              <a:t>”.</a:t>
            </a:r>
          </a:p>
          <a:p>
            <a:r>
              <a:rPr lang="en-IN" dirty="0" smtClean="0"/>
              <a:t>capable of holding a 10-digit decimal number.</a:t>
            </a:r>
          </a:p>
          <a:p>
            <a:r>
              <a:rPr lang="en-IN" dirty="0" smtClean="0"/>
              <a:t>ring of 10 vacuum tubes represented each digit. </a:t>
            </a:r>
          </a:p>
        </p:txBody>
      </p:sp>
    </p:spTree>
    <p:extLst>
      <p:ext uri="{BB962C8B-B14F-4D97-AF65-F5344CB8AC3E}">
        <p14:creationId xmlns:p14="http://schemas.microsoft.com/office/powerpoint/2010/main" val="1788282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0033" y="508533"/>
            <a:ext cx="7886700" cy="1325563"/>
          </a:xfrm>
        </p:spPr>
        <p:txBody>
          <a:bodyPr/>
          <a:lstStyle/>
          <a:p>
            <a:r>
              <a:rPr lang="en-GB" b="1" dirty="0" smtClean="0">
                <a:latin typeface="+mn-lt"/>
              </a:rPr>
              <a:t>Architecture</a:t>
            </a:r>
            <a:endParaRPr lang="en-IN" b="1" dirty="0">
              <a:latin typeface="+mn-lt"/>
            </a:endParaRPr>
          </a:p>
        </p:txBody>
      </p:sp>
      <p:sp>
        <p:nvSpPr>
          <p:cNvPr id="3" name="Content Placeholder 2"/>
          <p:cNvSpPr>
            <a:spLocks noGrp="1"/>
          </p:cNvSpPr>
          <p:nvPr>
            <p:ph idx="1"/>
          </p:nvPr>
        </p:nvSpPr>
        <p:spPr>
          <a:xfrm>
            <a:off x="1190172" y="1834095"/>
            <a:ext cx="9318395" cy="4351338"/>
          </a:xfrm>
        </p:spPr>
        <p:txBody>
          <a:bodyPr>
            <a:normAutofit lnSpcReduction="10000"/>
          </a:bodyPr>
          <a:lstStyle/>
          <a:p>
            <a:pPr lvl="1"/>
            <a:r>
              <a:rPr lang="en-IN" sz="2600" dirty="0"/>
              <a:t>Computer Architecture is concerned with the way hardware components are connected together to form a computer system.</a:t>
            </a:r>
          </a:p>
          <a:p>
            <a:pPr lvl="1"/>
            <a:r>
              <a:rPr lang="en-IN" sz="2600" dirty="0"/>
              <a:t>It acts as the interface between hardware and software</a:t>
            </a:r>
            <a:r>
              <a:rPr lang="en-IN" sz="2600" dirty="0"/>
              <a:t>.</a:t>
            </a:r>
          </a:p>
          <a:p>
            <a:pPr lvl="1"/>
            <a:r>
              <a:rPr lang="en-IN" sz="2600" dirty="0"/>
              <a:t>Computer Architecture helps us to understand the functionalities of a system</a:t>
            </a:r>
            <a:r>
              <a:rPr lang="en-IN" sz="2600" dirty="0"/>
              <a:t>.</a:t>
            </a:r>
          </a:p>
          <a:p>
            <a:pPr lvl="1"/>
            <a:r>
              <a:rPr lang="en-IN" sz="2600" dirty="0"/>
              <a:t>A programmer can view architecture in terms of instructions, addressing modes and </a:t>
            </a:r>
            <a:r>
              <a:rPr lang="en-IN" sz="2600" dirty="0"/>
              <a:t>registers.</a:t>
            </a:r>
          </a:p>
          <a:p>
            <a:pPr lvl="1"/>
            <a:r>
              <a:rPr lang="en-IN" sz="2600" dirty="0"/>
              <a:t>Architecture involves Logic (Instruction sets, Addressing modes, Data types, Cache optimization)</a:t>
            </a:r>
          </a:p>
        </p:txBody>
      </p:sp>
      <p:cxnSp>
        <p:nvCxnSpPr>
          <p:cNvPr id="5" name="Straight Connector 4"/>
          <p:cNvCxnSpPr/>
          <p:nvPr/>
        </p:nvCxnSpPr>
        <p:spPr>
          <a:xfrm>
            <a:off x="1730034" y="1643925"/>
            <a:ext cx="8110653" cy="39733"/>
          </a:xfrm>
          <a:prstGeom prst="line">
            <a:avLst/>
          </a:prstGeom>
          <a:ln w="47625">
            <a:solidFill>
              <a:schemeClr val="dk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6258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98474" y="0"/>
            <a:ext cx="10018713" cy="1752599"/>
          </a:xfrm>
        </p:spPr>
        <p:txBody>
          <a:bodyPr/>
          <a:lstStyle/>
          <a:p>
            <a:r>
              <a:rPr lang="en-GB" dirty="0"/>
              <a:t>von Neumann/Turing</a:t>
            </a:r>
          </a:p>
        </p:txBody>
      </p:sp>
      <p:sp>
        <p:nvSpPr>
          <p:cNvPr id="19459" name="Rectangle 3"/>
          <p:cNvSpPr>
            <a:spLocks noGrp="1" noChangeArrowheads="1"/>
          </p:cNvSpPr>
          <p:nvPr>
            <p:ph idx="1"/>
          </p:nvPr>
        </p:nvSpPr>
        <p:spPr>
          <a:xfrm>
            <a:off x="3627435" y="2166936"/>
            <a:ext cx="10018713" cy="3124201"/>
          </a:xfrm>
        </p:spPr>
        <p:txBody>
          <a:bodyPr>
            <a:noAutofit/>
          </a:bodyPr>
          <a:lstStyle/>
          <a:p>
            <a:r>
              <a:rPr lang="en-IN" sz="1600" dirty="0" smtClean="0"/>
              <a:t>Stored Program concept </a:t>
            </a:r>
          </a:p>
          <a:p>
            <a:pPr marL="400050" lvl="1" indent="0">
              <a:buNone/>
            </a:pPr>
            <a:r>
              <a:rPr lang="en-IN" sz="1600" dirty="0" smtClean="0"/>
              <a:t>—not setting switches manually from outside</a:t>
            </a:r>
          </a:p>
          <a:p>
            <a:pPr marL="400050" lvl="1" indent="0">
              <a:buNone/>
            </a:pPr>
            <a:r>
              <a:rPr lang="en-IN" sz="1600" dirty="0" smtClean="0"/>
              <a:t> —but storing the instructions and data inside </a:t>
            </a:r>
          </a:p>
          <a:p>
            <a:r>
              <a:rPr lang="en-IN" sz="1600" dirty="0" smtClean="0"/>
              <a:t>John von Neumann </a:t>
            </a:r>
          </a:p>
          <a:p>
            <a:pPr marL="400050" lvl="1" indent="0">
              <a:buNone/>
            </a:pPr>
            <a:r>
              <a:rPr lang="en-IN" sz="1600" dirty="0" smtClean="0"/>
              <a:t>—IAS computer </a:t>
            </a:r>
          </a:p>
          <a:p>
            <a:pPr marL="400050" lvl="1" indent="0">
              <a:buNone/>
            </a:pPr>
            <a:r>
              <a:rPr lang="en-IN" sz="1600" dirty="0" smtClean="0"/>
              <a:t>– Started 1946, completed 1952</a:t>
            </a:r>
          </a:p>
          <a:p>
            <a:pPr marL="400050" lvl="1" indent="0">
              <a:buNone/>
            </a:pPr>
            <a:r>
              <a:rPr lang="en-IN" sz="1600" dirty="0" smtClean="0"/>
              <a:t>– Prototype of all subsequent computers </a:t>
            </a:r>
          </a:p>
          <a:p>
            <a:pPr marL="0" indent="0">
              <a:buNone/>
            </a:pPr>
            <a:r>
              <a:rPr lang="en-IN" sz="1600" dirty="0" smtClean="0"/>
              <a:t>• General structure of IAS computer </a:t>
            </a:r>
          </a:p>
          <a:p>
            <a:pPr marL="400050" lvl="1" indent="0">
              <a:buNone/>
            </a:pPr>
            <a:r>
              <a:rPr lang="en-IN" sz="1600" dirty="0"/>
              <a:t> </a:t>
            </a:r>
            <a:r>
              <a:rPr lang="en-IN" sz="1600" dirty="0" smtClean="0"/>
              <a:t> —Main memory storing programs and data </a:t>
            </a:r>
          </a:p>
          <a:p>
            <a:pPr marL="400050" lvl="1" indent="0">
              <a:buNone/>
            </a:pPr>
            <a:r>
              <a:rPr lang="en-IN" sz="1600" dirty="0" smtClean="0"/>
              <a:t>—ALU operating on binary data </a:t>
            </a:r>
          </a:p>
          <a:p>
            <a:pPr marL="400050" lvl="1" indent="0">
              <a:buNone/>
            </a:pPr>
            <a:r>
              <a:rPr lang="en-IN" sz="1600" dirty="0" smtClean="0"/>
              <a:t>—Control unit interpreting instructions </a:t>
            </a:r>
          </a:p>
          <a:p>
            <a:pPr marL="400050" lvl="1" indent="0">
              <a:buNone/>
            </a:pPr>
            <a:r>
              <a:rPr lang="en-IN" sz="1600" dirty="0" smtClean="0"/>
              <a:t>—I/O equipment operated by control unit</a:t>
            </a:r>
            <a:endParaRPr lang="en-GB" sz="1600" dirty="0"/>
          </a:p>
        </p:txBody>
      </p:sp>
    </p:spTree>
    <p:extLst>
      <p:ext uri="{BB962C8B-B14F-4D97-AF65-F5344CB8AC3E}">
        <p14:creationId xmlns:p14="http://schemas.microsoft.com/office/powerpoint/2010/main" val="2830123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1484309" y="-200025"/>
            <a:ext cx="10018713" cy="1752599"/>
          </a:xfrm>
          <a:noFill/>
          <a:ln/>
        </p:spPr>
        <p:txBody>
          <a:bodyPr/>
          <a:lstStyle/>
          <a:p>
            <a:r>
              <a:rPr lang="en-GB" dirty="0"/>
              <a:t>Structure of von Neumann machine</a:t>
            </a:r>
          </a:p>
        </p:txBody>
      </p:sp>
      <p:pic>
        <p:nvPicPr>
          <p:cNvPr id="43030" name="Picture 22"/>
          <p:cNvPicPr>
            <a:picLocks noChangeAspect="1" noChangeArrowheads="1"/>
          </p:cNvPicPr>
          <p:nvPr/>
        </p:nvPicPr>
        <p:blipFill>
          <a:blip r:embed="rId3">
            <a:extLst>
              <a:ext uri="{28A0092B-C50C-407E-A947-70E740481C1C}">
                <a14:useLocalDpi xmlns:a14="http://schemas.microsoft.com/office/drawing/2010/main" val="0"/>
              </a:ext>
            </a:extLst>
          </a:blip>
          <a:srcRect l="19698" t="17647" r="28030" b="30392"/>
          <a:stretch>
            <a:fillRect/>
          </a:stretch>
        </p:blipFill>
        <p:spPr bwMode="auto">
          <a:xfrm>
            <a:off x="3152773" y="1783017"/>
            <a:ext cx="6167437" cy="4736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3039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470024" y="0"/>
            <a:ext cx="10018713" cy="1752599"/>
          </a:xfrm>
        </p:spPr>
        <p:txBody>
          <a:bodyPr/>
          <a:lstStyle/>
          <a:p>
            <a:r>
              <a:rPr lang="en-GB" dirty="0"/>
              <a:t>IAS - details</a:t>
            </a:r>
          </a:p>
        </p:txBody>
      </p:sp>
      <p:sp>
        <p:nvSpPr>
          <p:cNvPr id="22531" name="Rectangle 3"/>
          <p:cNvSpPr>
            <a:spLocks noGrp="1" noChangeArrowheads="1"/>
          </p:cNvSpPr>
          <p:nvPr>
            <p:ph idx="1"/>
          </p:nvPr>
        </p:nvSpPr>
        <p:spPr>
          <a:xfrm>
            <a:off x="2389980" y="1610970"/>
            <a:ext cx="8178800" cy="4705350"/>
          </a:xfrm>
        </p:spPr>
        <p:txBody>
          <a:bodyPr>
            <a:normAutofit fontScale="92500" lnSpcReduction="10000"/>
          </a:bodyPr>
          <a:lstStyle/>
          <a:p>
            <a:pPr>
              <a:lnSpc>
                <a:spcPct val="90000"/>
              </a:lnSpc>
            </a:pPr>
            <a:r>
              <a:rPr lang="en-IN" dirty="0" smtClean="0"/>
              <a:t>1000 x 40 bit words </a:t>
            </a:r>
          </a:p>
          <a:p>
            <a:pPr lvl="1">
              <a:lnSpc>
                <a:spcPct val="90000"/>
              </a:lnSpc>
            </a:pPr>
            <a:r>
              <a:rPr lang="en-IN" dirty="0" smtClean="0"/>
              <a:t>Binary number</a:t>
            </a:r>
          </a:p>
          <a:p>
            <a:pPr lvl="1">
              <a:lnSpc>
                <a:spcPct val="90000"/>
              </a:lnSpc>
            </a:pPr>
            <a:r>
              <a:rPr lang="en-IN" dirty="0" smtClean="0"/>
              <a:t>2 x 20 bit instructions</a:t>
            </a:r>
          </a:p>
          <a:p>
            <a:pPr marL="457200" lvl="1" indent="0">
              <a:lnSpc>
                <a:spcPct val="90000"/>
              </a:lnSpc>
              <a:buNone/>
            </a:pPr>
            <a:endParaRPr lang="en-IN" dirty="0" smtClean="0"/>
          </a:p>
          <a:p>
            <a:pPr>
              <a:lnSpc>
                <a:spcPct val="90000"/>
              </a:lnSpc>
            </a:pPr>
            <a:r>
              <a:rPr lang="en-IN" dirty="0" smtClean="0"/>
              <a:t>Set of registers (storage in CPU)</a:t>
            </a:r>
          </a:p>
          <a:p>
            <a:pPr lvl="1">
              <a:lnSpc>
                <a:spcPct val="90000"/>
              </a:lnSpc>
            </a:pPr>
            <a:r>
              <a:rPr lang="en-IN" dirty="0" smtClean="0"/>
              <a:t>Memory Buffer Register</a:t>
            </a:r>
          </a:p>
          <a:p>
            <a:pPr marL="457200" lvl="1" indent="0">
              <a:lnSpc>
                <a:spcPct val="90000"/>
              </a:lnSpc>
              <a:buNone/>
            </a:pPr>
            <a:r>
              <a:rPr lang="en-IN" dirty="0" smtClean="0"/>
              <a:t>—Memory Address Register</a:t>
            </a:r>
          </a:p>
          <a:p>
            <a:pPr lvl="1">
              <a:lnSpc>
                <a:spcPct val="90000"/>
              </a:lnSpc>
            </a:pPr>
            <a:r>
              <a:rPr lang="en-IN" dirty="0" smtClean="0"/>
              <a:t>Instruction Register</a:t>
            </a:r>
          </a:p>
          <a:p>
            <a:pPr lvl="1">
              <a:lnSpc>
                <a:spcPct val="90000"/>
              </a:lnSpc>
            </a:pPr>
            <a:r>
              <a:rPr lang="en-IN" dirty="0" smtClean="0"/>
              <a:t>Instruction Buffer Register</a:t>
            </a:r>
          </a:p>
          <a:p>
            <a:pPr lvl="1">
              <a:lnSpc>
                <a:spcPct val="90000"/>
              </a:lnSpc>
            </a:pPr>
            <a:r>
              <a:rPr lang="en-IN" dirty="0" smtClean="0"/>
              <a:t>Program Counter</a:t>
            </a:r>
          </a:p>
          <a:p>
            <a:pPr lvl="1">
              <a:lnSpc>
                <a:spcPct val="90000"/>
              </a:lnSpc>
            </a:pPr>
            <a:r>
              <a:rPr lang="en-IN" dirty="0" smtClean="0"/>
              <a:t>Accumulator</a:t>
            </a:r>
          </a:p>
          <a:p>
            <a:pPr lvl="1">
              <a:lnSpc>
                <a:spcPct val="90000"/>
              </a:lnSpc>
            </a:pPr>
            <a:r>
              <a:rPr lang="en-IN" dirty="0" smtClean="0"/>
              <a:t>Multiplier Quotient</a:t>
            </a:r>
          </a:p>
          <a:p>
            <a:pPr lvl="1">
              <a:lnSpc>
                <a:spcPct val="90000"/>
              </a:lnSpc>
            </a:pPr>
            <a:endParaRPr lang="en-GB" dirty="0"/>
          </a:p>
        </p:txBody>
      </p:sp>
    </p:spTree>
    <p:extLst>
      <p:ext uri="{BB962C8B-B14F-4D97-AF65-F5344CB8AC3E}">
        <p14:creationId xmlns:p14="http://schemas.microsoft.com/office/powerpoint/2010/main" val="265448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237" y="304103"/>
            <a:ext cx="8502649" cy="871538"/>
          </a:xfrm>
        </p:spPr>
        <p:txBody>
          <a:bodyPr/>
          <a:lstStyle/>
          <a:p>
            <a:r>
              <a:rPr lang="en-GB" dirty="0" smtClean="0"/>
              <a:t> IAS  Memory Format</a:t>
            </a:r>
            <a:endParaRPr lang="en-IN" dirty="0"/>
          </a:p>
        </p:txBody>
      </p:sp>
      <p:sp>
        <p:nvSpPr>
          <p:cNvPr id="5" name="Content Placeholder 4"/>
          <p:cNvSpPr>
            <a:spLocks noGrp="1"/>
          </p:cNvSpPr>
          <p:nvPr>
            <p:ph idx="1"/>
          </p:nvPr>
        </p:nvSpPr>
        <p:spPr/>
        <p:txBody>
          <a:bodyPr/>
          <a:lstStyle/>
          <a:p>
            <a:pPr marL="0" indent="0">
              <a:buNone/>
            </a:pPr>
            <a:r>
              <a:rPr lang="en-IN" dirty="0" smtClean="0"/>
              <a:t> </a:t>
            </a:r>
            <a:endParaRPr lang="en-IN" dirty="0"/>
          </a:p>
        </p:txBody>
      </p:sp>
      <p:pic>
        <p:nvPicPr>
          <p:cNvPr id="6" name="Picture 5"/>
          <p:cNvPicPr>
            <a:picLocks noChangeAspect="1"/>
          </p:cNvPicPr>
          <p:nvPr/>
        </p:nvPicPr>
        <p:blipFill>
          <a:blip r:embed="rId2"/>
          <a:stretch>
            <a:fillRect/>
          </a:stretch>
        </p:blipFill>
        <p:spPr>
          <a:xfrm>
            <a:off x="1741756" y="1493154"/>
            <a:ext cx="10016197" cy="4839286"/>
          </a:xfrm>
          <a:prstGeom prst="rect">
            <a:avLst/>
          </a:prstGeom>
        </p:spPr>
      </p:pic>
    </p:spTree>
    <p:extLst>
      <p:ext uri="{BB962C8B-B14F-4D97-AF65-F5344CB8AC3E}">
        <p14:creationId xmlns:p14="http://schemas.microsoft.com/office/powerpoint/2010/main" val="4777589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dirty="0"/>
              <a:t>Structure of IAS – </a:t>
            </a:r>
            <a:br>
              <a:rPr lang="en-GB" dirty="0"/>
            </a:br>
            <a:r>
              <a:rPr lang="en-GB" dirty="0"/>
              <a:t>detail</a:t>
            </a:r>
          </a:p>
        </p:txBody>
      </p:sp>
      <p:pic>
        <p:nvPicPr>
          <p:cNvPr id="23631" name="Picture 79"/>
          <p:cNvPicPr>
            <a:picLocks noChangeAspect="1" noChangeArrowheads="1"/>
          </p:cNvPicPr>
          <p:nvPr/>
        </p:nvPicPr>
        <p:blipFill>
          <a:blip r:embed="rId3">
            <a:extLst>
              <a:ext uri="{28A0092B-C50C-407E-A947-70E740481C1C}">
                <a14:useLocalDpi xmlns:a14="http://schemas.microsoft.com/office/drawing/2010/main" val="0"/>
              </a:ext>
            </a:extLst>
          </a:blip>
          <a:srcRect l="18588" t="11363" r="9755" b="17424"/>
          <a:stretch>
            <a:fillRect/>
          </a:stretch>
        </p:blipFill>
        <p:spPr bwMode="auto">
          <a:xfrm>
            <a:off x="5570538" y="0"/>
            <a:ext cx="532606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5433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IN" dirty="0" smtClean="0"/>
              <a:t>IAS - instructions</a:t>
            </a:r>
            <a:endParaRPr lang="en-GB" dirty="0"/>
          </a:p>
        </p:txBody>
      </p:sp>
      <p:sp>
        <p:nvSpPr>
          <p:cNvPr id="19459" name="Rectangle 3"/>
          <p:cNvSpPr>
            <a:spLocks noGrp="1" noChangeArrowheads="1"/>
          </p:cNvSpPr>
          <p:nvPr>
            <p:ph idx="1"/>
          </p:nvPr>
        </p:nvSpPr>
        <p:spPr/>
        <p:txBody>
          <a:bodyPr/>
          <a:lstStyle/>
          <a:p>
            <a:r>
              <a:rPr lang="en-IN" dirty="0" smtClean="0"/>
              <a:t>Total of 21 instructions</a:t>
            </a:r>
          </a:p>
          <a:p>
            <a:pPr lvl="1"/>
            <a:r>
              <a:rPr lang="en-IN" dirty="0" smtClean="0"/>
              <a:t>Data transfer</a:t>
            </a:r>
          </a:p>
          <a:p>
            <a:pPr lvl="1"/>
            <a:r>
              <a:rPr lang="en-IN" dirty="0" smtClean="0"/>
              <a:t>Unconditional branch</a:t>
            </a:r>
          </a:p>
          <a:p>
            <a:pPr lvl="1"/>
            <a:r>
              <a:rPr lang="en-IN" dirty="0" smtClean="0"/>
              <a:t>Conditional branch</a:t>
            </a:r>
          </a:p>
          <a:p>
            <a:pPr lvl="1"/>
            <a:r>
              <a:rPr lang="en-IN" dirty="0" smtClean="0"/>
              <a:t>Arithmetic</a:t>
            </a:r>
          </a:p>
          <a:p>
            <a:pPr lvl="1"/>
            <a:r>
              <a:rPr lang="en-IN" dirty="0" smtClean="0"/>
              <a:t>Address modify</a:t>
            </a:r>
            <a:endParaRPr lang="en-GB" dirty="0"/>
          </a:p>
        </p:txBody>
      </p:sp>
    </p:spTree>
    <p:extLst>
      <p:ext uri="{BB962C8B-B14F-4D97-AF65-F5344CB8AC3E}">
        <p14:creationId xmlns:p14="http://schemas.microsoft.com/office/powerpoint/2010/main" val="26170986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Commercial Computers - UNIVAC</a:t>
            </a:r>
            <a:endParaRPr lang="en-IN" dirty="0"/>
          </a:p>
        </p:txBody>
      </p:sp>
      <p:sp>
        <p:nvSpPr>
          <p:cNvPr id="3" name="Content Placeholder 2"/>
          <p:cNvSpPr>
            <a:spLocks noGrp="1"/>
          </p:cNvSpPr>
          <p:nvPr>
            <p:ph idx="1"/>
          </p:nvPr>
        </p:nvSpPr>
        <p:spPr/>
        <p:txBody>
          <a:bodyPr>
            <a:normAutofit lnSpcReduction="10000"/>
          </a:bodyPr>
          <a:lstStyle/>
          <a:p>
            <a:r>
              <a:rPr lang="en-IN" dirty="0" smtClean="0"/>
              <a:t>1947 - Eckert-</a:t>
            </a:r>
            <a:r>
              <a:rPr lang="en-IN" dirty="0" err="1" smtClean="0"/>
              <a:t>Mauchly</a:t>
            </a:r>
            <a:r>
              <a:rPr lang="en-IN" dirty="0" smtClean="0"/>
              <a:t> Computer Corporation</a:t>
            </a:r>
          </a:p>
          <a:p>
            <a:pPr lvl="1"/>
            <a:r>
              <a:rPr lang="en-IN" dirty="0" smtClean="0"/>
              <a:t>UNIVAC I (Universal Automatic Computer) </a:t>
            </a:r>
          </a:p>
          <a:p>
            <a:pPr lvl="1"/>
            <a:r>
              <a:rPr lang="en-IN" dirty="0" smtClean="0"/>
              <a:t>US Bureau of Census 1950 calculations </a:t>
            </a:r>
          </a:p>
          <a:p>
            <a:pPr lvl="1"/>
            <a:r>
              <a:rPr lang="en-IN" dirty="0" smtClean="0"/>
              <a:t>Became part of Sperry-Rand Corporation</a:t>
            </a:r>
          </a:p>
          <a:p>
            <a:r>
              <a:rPr lang="en-IN" dirty="0" smtClean="0"/>
              <a:t>Late 1950s - UNIVAC II</a:t>
            </a:r>
          </a:p>
          <a:p>
            <a:pPr lvl="1"/>
            <a:r>
              <a:rPr lang="en-IN" dirty="0" smtClean="0"/>
              <a:t> Faster, more memory</a:t>
            </a:r>
          </a:p>
          <a:p>
            <a:pPr lvl="1"/>
            <a:r>
              <a:rPr lang="en-IN" dirty="0" smtClean="0"/>
              <a:t> Upward compatible with the older machines</a:t>
            </a:r>
            <a:endParaRPr lang="en-IN" dirty="0"/>
          </a:p>
        </p:txBody>
      </p:sp>
    </p:spTree>
    <p:extLst>
      <p:ext uri="{BB962C8B-B14F-4D97-AF65-F5344CB8AC3E}">
        <p14:creationId xmlns:p14="http://schemas.microsoft.com/office/powerpoint/2010/main" val="3376693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Commercial Computers - IBM</a:t>
            </a:r>
            <a:endParaRPr lang="en-IN" dirty="0"/>
          </a:p>
        </p:txBody>
      </p:sp>
      <p:sp>
        <p:nvSpPr>
          <p:cNvPr id="3" name="Content Placeholder 2"/>
          <p:cNvSpPr>
            <a:spLocks noGrp="1"/>
          </p:cNvSpPr>
          <p:nvPr>
            <p:ph idx="1"/>
          </p:nvPr>
        </p:nvSpPr>
        <p:spPr/>
        <p:txBody>
          <a:bodyPr>
            <a:normAutofit lnSpcReduction="10000"/>
          </a:bodyPr>
          <a:lstStyle/>
          <a:p>
            <a:r>
              <a:rPr lang="en-IN" dirty="0" smtClean="0"/>
              <a:t> Punched-card processing equipment </a:t>
            </a:r>
          </a:p>
          <a:p>
            <a:r>
              <a:rPr lang="en-IN" dirty="0" smtClean="0"/>
              <a:t>1953 - 701 </a:t>
            </a:r>
          </a:p>
          <a:p>
            <a:pPr lvl="1"/>
            <a:r>
              <a:rPr lang="en-IN" dirty="0" smtClean="0"/>
              <a:t>IBM’s first stored program computer </a:t>
            </a:r>
          </a:p>
          <a:p>
            <a:pPr lvl="1"/>
            <a:r>
              <a:rPr lang="en-IN" dirty="0" smtClean="0"/>
              <a:t>Scientific calculations </a:t>
            </a:r>
          </a:p>
          <a:p>
            <a:r>
              <a:rPr lang="en-IN" dirty="0" smtClean="0"/>
              <a:t>1955 - 702 </a:t>
            </a:r>
          </a:p>
          <a:p>
            <a:pPr lvl="1"/>
            <a:r>
              <a:rPr lang="en-IN" dirty="0" smtClean="0"/>
              <a:t>Business applications </a:t>
            </a:r>
          </a:p>
          <a:p>
            <a:r>
              <a:rPr lang="en-IN" dirty="0" smtClean="0"/>
              <a:t> Lead to 7000 series</a:t>
            </a:r>
            <a:endParaRPr lang="en-IN" dirty="0"/>
          </a:p>
        </p:txBody>
      </p:sp>
    </p:spTree>
    <p:extLst>
      <p:ext uri="{BB962C8B-B14F-4D97-AF65-F5344CB8AC3E}">
        <p14:creationId xmlns:p14="http://schemas.microsoft.com/office/powerpoint/2010/main" val="29343194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Transistors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Replaced vacuum tubes </a:t>
            </a:r>
          </a:p>
          <a:p>
            <a:r>
              <a:rPr lang="en-IN" dirty="0" smtClean="0"/>
              <a:t>Smaller </a:t>
            </a:r>
          </a:p>
          <a:p>
            <a:r>
              <a:rPr lang="en-IN" dirty="0" smtClean="0"/>
              <a:t>Cheaper </a:t>
            </a:r>
          </a:p>
          <a:p>
            <a:r>
              <a:rPr lang="en-IN" dirty="0" smtClean="0"/>
              <a:t>Less heat dissipation </a:t>
            </a:r>
          </a:p>
          <a:p>
            <a:r>
              <a:rPr lang="en-IN" dirty="0" smtClean="0"/>
              <a:t>Solid State device made from Silicon </a:t>
            </a:r>
          </a:p>
          <a:p>
            <a:r>
              <a:rPr lang="en-IN" dirty="0" smtClean="0"/>
              <a:t>Invented 1947 at Bell Labs </a:t>
            </a:r>
          </a:p>
          <a:p>
            <a:r>
              <a:rPr lang="en-IN" dirty="0" smtClean="0"/>
              <a:t>William Shockley et al.</a:t>
            </a:r>
            <a:endParaRPr lang="en-IN" dirty="0"/>
          </a:p>
        </p:txBody>
      </p:sp>
    </p:spTree>
    <p:extLst>
      <p:ext uri="{BB962C8B-B14F-4D97-AF65-F5344CB8AC3E}">
        <p14:creationId xmlns:p14="http://schemas.microsoft.com/office/powerpoint/2010/main" val="11229425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Transistor Based Computers</a:t>
            </a:r>
            <a:endParaRPr lang="en-IN" dirty="0"/>
          </a:p>
        </p:txBody>
      </p:sp>
      <p:sp>
        <p:nvSpPr>
          <p:cNvPr id="3" name="Content Placeholder 2"/>
          <p:cNvSpPr>
            <a:spLocks noGrp="1"/>
          </p:cNvSpPr>
          <p:nvPr>
            <p:ph idx="1"/>
          </p:nvPr>
        </p:nvSpPr>
        <p:spPr/>
        <p:txBody>
          <a:bodyPr/>
          <a:lstStyle/>
          <a:p>
            <a:r>
              <a:rPr lang="en-IN" dirty="0" smtClean="0"/>
              <a:t>Second generation machines </a:t>
            </a:r>
          </a:p>
          <a:p>
            <a:r>
              <a:rPr lang="en-IN" dirty="0" smtClean="0"/>
              <a:t>NCR &amp; RCA produced small transistor machines</a:t>
            </a:r>
          </a:p>
          <a:p>
            <a:r>
              <a:rPr lang="en-IN" dirty="0" smtClean="0"/>
              <a:t>IBM followed with 7000 series </a:t>
            </a:r>
          </a:p>
          <a:p>
            <a:r>
              <a:rPr lang="en-IN" dirty="0" smtClean="0"/>
              <a:t>DEC - 1957 </a:t>
            </a:r>
          </a:p>
          <a:p>
            <a:pPr lvl="1"/>
            <a:r>
              <a:rPr lang="en-IN" dirty="0" smtClean="0"/>
              <a:t>Produced PDP-1 </a:t>
            </a:r>
          </a:p>
          <a:p>
            <a:pPr lvl="1"/>
            <a:r>
              <a:rPr lang="en-IN" dirty="0" smtClean="0"/>
              <a:t>mini-computer phenomenon began</a:t>
            </a:r>
            <a:endParaRPr lang="en-IN" dirty="0"/>
          </a:p>
        </p:txBody>
      </p:sp>
    </p:spTree>
    <p:extLst>
      <p:ext uri="{BB962C8B-B14F-4D97-AF65-F5344CB8AC3E}">
        <p14:creationId xmlns:p14="http://schemas.microsoft.com/office/powerpoint/2010/main" val="11706940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mn-lt"/>
              </a:rPr>
              <a:t>Organization</a:t>
            </a:r>
            <a:endParaRPr lang="en-IN" b="1" dirty="0">
              <a:latin typeface="+mn-lt"/>
            </a:endParaRPr>
          </a:p>
        </p:txBody>
      </p:sp>
      <p:sp>
        <p:nvSpPr>
          <p:cNvPr id="3" name="Content Placeholder 2"/>
          <p:cNvSpPr>
            <a:spLocks noGrp="1"/>
          </p:cNvSpPr>
          <p:nvPr>
            <p:ph idx="1"/>
          </p:nvPr>
        </p:nvSpPr>
        <p:spPr>
          <a:xfrm>
            <a:off x="1524000" y="1834095"/>
            <a:ext cx="8969830" cy="4351338"/>
          </a:xfrm>
        </p:spPr>
        <p:txBody>
          <a:bodyPr>
            <a:normAutofit/>
          </a:bodyPr>
          <a:lstStyle/>
          <a:p>
            <a:r>
              <a:rPr lang="en-IN" dirty="0"/>
              <a:t>Computer Organization is concerned with the structure and behaviour of a computer system as seen by the user</a:t>
            </a:r>
            <a:r>
              <a:rPr lang="en-IN" dirty="0" smtClean="0"/>
              <a:t>.</a:t>
            </a:r>
          </a:p>
          <a:p>
            <a:r>
              <a:rPr lang="en-IN" dirty="0"/>
              <a:t>It deals with the components of a connection in a system</a:t>
            </a:r>
            <a:r>
              <a:rPr lang="en-IN" dirty="0" smtClean="0"/>
              <a:t>.</a:t>
            </a:r>
          </a:p>
          <a:p>
            <a:r>
              <a:rPr lang="en-IN" dirty="0"/>
              <a:t>Computer Organization tells us how exactly all the units in the system are arranged and interconnected</a:t>
            </a:r>
            <a:r>
              <a:rPr lang="en-IN" dirty="0" smtClean="0"/>
              <a:t>.</a:t>
            </a:r>
          </a:p>
          <a:p>
            <a:r>
              <a:rPr lang="en-IN" dirty="0"/>
              <a:t>Whereas Organization expresses the realization of architecture</a:t>
            </a:r>
            <a:r>
              <a:rPr lang="en-IN" dirty="0" smtClean="0"/>
              <a:t>.</a:t>
            </a:r>
          </a:p>
          <a:p>
            <a:r>
              <a:rPr lang="en-IN" dirty="0"/>
              <a:t>Organization involves Physical Components (Circuit design, Adders, Signals, Peripherals)</a:t>
            </a:r>
          </a:p>
        </p:txBody>
      </p:sp>
      <p:cxnSp>
        <p:nvCxnSpPr>
          <p:cNvPr id="5" name="Straight Connector 4"/>
          <p:cNvCxnSpPr/>
          <p:nvPr/>
        </p:nvCxnSpPr>
        <p:spPr>
          <a:xfrm flipV="1">
            <a:off x="2053659" y="1690690"/>
            <a:ext cx="8236970" cy="1"/>
          </a:xfrm>
          <a:prstGeom prst="line">
            <a:avLst/>
          </a:prstGeom>
          <a:ln w="47625">
            <a:solidFill>
              <a:schemeClr val="dk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62297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IBM 7094</a:t>
            </a:r>
            <a:endParaRPr lang="en-IN" dirty="0"/>
          </a:p>
        </p:txBody>
      </p:sp>
      <p:sp>
        <p:nvSpPr>
          <p:cNvPr id="3" name="Content Placeholder 2"/>
          <p:cNvSpPr>
            <a:spLocks noGrp="1"/>
          </p:cNvSpPr>
          <p:nvPr>
            <p:ph idx="1"/>
          </p:nvPr>
        </p:nvSpPr>
        <p:spPr/>
        <p:txBody>
          <a:bodyPr/>
          <a:lstStyle/>
          <a:p>
            <a:r>
              <a:rPr lang="en-IN" dirty="0" smtClean="0"/>
              <a:t>• From 700 series to 7094 series </a:t>
            </a:r>
          </a:p>
          <a:p>
            <a:pPr lvl="1"/>
            <a:r>
              <a:rPr lang="en-IN" dirty="0" smtClean="0"/>
              <a:t>increased performance </a:t>
            </a:r>
          </a:p>
          <a:p>
            <a:pPr lvl="1"/>
            <a:r>
              <a:rPr lang="en-IN" dirty="0" smtClean="0"/>
              <a:t>increased capacity </a:t>
            </a:r>
          </a:p>
          <a:p>
            <a:pPr lvl="1"/>
            <a:r>
              <a:rPr lang="en-IN" dirty="0" smtClean="0"/>
              <a:t>lower cost</a:t>
            </a:r>
            <a:endParaRPr lang="en-IN" dirty="0"/>
          </a:p>
        </p:txBody>
      </p:sp>
    </p:spTree>
    <p:extLst>
      <p:ext uri="{BB962C8B-B14F-4D97-AF65-F5344CB8AC3E}">
        <p14:creationId xmlns:p14="http://schemas.microsoft.com/office/powerpoint/2010/main" val="21567266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852" y="-157089"/>
            <a:ext cx="10938933" cy="838200"/>
          </a:xfrm>
        </p:spPr>
        <p:txBody>
          <a:bodyPr/>
          <a:lstStyle/>
          <a:p>
            <a:r>
              <a:rPr lang="en-IN" dirty="0" smtClean="0"/>
              <a:t>Microelectronics</a:t>
            </a:r>
            <a:endParaRPr lang="en-IN" dirty="0"/>
          </a:p>
        </p:txBody>
      </p:sp>
      <p:sp>
        <p:nvSpPr>
          <p:cNvPr id="3" name="Content Placeholder 2"/>
          <p:cNvSpPr>
            <a:spLocks noGrp="1"/>
          </p:cNvSpPr>
          <p:nvPr>
            <p:ph idx="1"/>
          </p:nvPr>
        </p:nvSpPr>
        <p:spPr>
          <a:xfrm>
            <a:off x="1643063" y="828675"/>
            <a:ext cx="9859960" cy="4962525"/>
          </a:xfrm>
        </p:spPr>
        <p:txBody>
          <a:bodyPr>
            <a:noAutofit/>
          </a:bodyPr>
          <a:lstStyle/>
          <a:p>
            <a:r>
              <a:rPr lang="en-IN" sz="1800" dirty="0" smtClean="0"/>
              <a:t>What do we need for a digital computer? </a:t>
            </a:r>
          </a:p>
          <a:p>
            <a:pPr lvl="1"/>
            <a:r>
              <a:rPr lang="en-IN" sz="1800" dirty="0" smtClean="0"/>
              <a:t> they need to perform storage, movement, processing, and control functions </a:t>
            </a:r>
          </a:p>
          <a:p>
            <a:pPr lvl="1"/>
            <a:r>
              <a:rPr lang="en-IN" sz="1800" dirty="0" smtClean="0"/>
              <a:t>gates and memory cells </a:t>
            </a:r>
          </a:p>
          <a:p>
            <a:pPr marL="514350" indent="-457200"/>
            <a:r>
              <a:rPr lang="en-IN" sz="1800" dirty="0" smtClean="0"/>
              <a:t>Gate </a:t>
            </a:r>
          </a:p>
          <a:p>
            <a:pPr marL="914400" lvl="1" indent="-457200"/>
            <a:r>
              <a:rPr lang="en-IN" sz="1800" dirty="0" smtClean="0"/>
              <a:t>a device that implements a simple logical function</a:t>
            </a:r>
            <a:endParaRPr lang="en-IN" sz="1800" dirty="0"/>
          </a:p>
          <a:p>
            <a:pPr marL="514350" indent="-457200"/>
            <a:r>
              <a:rPr lang="en-IN" sz="1800" dirty="0" smtClean="0"/>
              <a:t>Memory cell</a:t>
            </a:r>
          </a:p>
          <a:p>
            <a:pPr marL="914400" lvl="1" indent="-457200"/>
            <a:r>
              <a:rPr lang="en-IN" sz="1800" dirty="0" smtClean="0"/>
              <a:t>a device that can store one bit of data </a:t>
            </a:r>
          </a:p>
          <a:p>
            <a:pPr marL="514350" indent="-457200"/>
            <a:r>
              <a:rPr lang="en-IN" sz="1800" dirty="0" smtClean="0"/>
              <a:t>Which functions are supported by which device? </a:t>
            </a:r>
          </a:p>
          <a:p>
            <a:pPr marL="914400" lvl="1" indent="-457200"/>
            <a:r>
              <a:rPr lang="en-IN" sz="1800" dirty="0" smtClean="0"/>
              <a:t> Storage : provided by memory cells </a:t>
            </a:r>
          </a:p>
          <a:p>
            <a:pPr marL="914400" lvl="1" indent="-457200"/>
            <a:r>
              <a:rPr lang="en-IN" sz="1800" dirty="0" smtClean="0"/>
              <a:t> Processing : provided by gates </a:t>
            </a:r>
          </a:p>
          <a:p>
            <a:pPr marL="914400" lvl="1" indent="-457200"/>
            <a:r>
              <a:rPr lang="en-IN" sz="1800" dirty="0" smtClean="0"/>
              <a:t>Movement : provided by the interconnection(paths) between components </a:t>
            </a:r>
          </a:p>
          <a:p>
            <a:pPr marL="914400" lvl="1" indent="-457200"/>
            <a:r>
              <a:rPr lang="en-IN" sz="1800" dirty="0" smtClean="0"/>
              <a:t>Control : control signals can be carried by the interconnection</a:t>
            </a:r>
            <a:endParaRPr lang="en-IN" sz="1800" dirty="0"/>
          </a:p>
        </p:txBody>
      </p:sp>
    </p:spTree>
    <p:extLst>
      <p:ext uri="{BB962C8B-B14F-4D97-AF65-F5344CB8AC3E}">
        <p14:creationId xmlns:p14="http://schemas.microsoft.com/office/powerpoint/2010/main" val="40935393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729" y="-239870"/>
            <a:ext cx="10018713" cy="1752599"/>
          </a:xfrm>
        </p:spPr>
        <p:txBody>
          <a:bodyPr/>
          <a:lstStyle/>
          <a:p>
            <a:r>
              <a:rPr lang="en-IN" dirty="0"/>
              <a:t>Fundamental Computer </a:t>
            </a:r>
            <a:r>
              <a:rPr lang="en-IN" dirty="0" smtClean="0"/>
              <a:t>Elements</a:t>
            </a:r>
            <a:endParaRPr lang="en-IN" dirty="0"/>
          </a:p>
        </p:txBody>
      </p:sp>
      <p:pic>
        <p:nvPicPr>
          <p:cNvPr id="4" name="Content Placeholder 3"/>
          <p:cNvPicPr>
            <a:picLocks noGrp="1" noChangeAspect="1"/>
          </p:cNvPicPr>
          <p:nvPr>
            <p:ph idx="1"/>
          </p:nvPr>
        </p:nvPicPr>
        <p:blipFill>
          <a:blip r:embed="rId2"/>
          <a:stretch>
            <a:fillRect/>
          </a:stretch>
        </p:blipFill>
        <p:spPr>
          <a:xfrm>
            <a:off x="1622427" y="1717919"/>
            <a:ext cx="7134896" cy="2068199"/>
          </a:xfrm>
          <a:prstGeom prst="rect">
            <a:avLst/>
          </a:prstGeom>
        </p:spPr>
      </p:pic>
      <p:sp>
        <p:nvSpPr>
          <p:cNvPr id="5" name="Rectangle 4"/>
          <p:cNvSpPr/>
          <p:nvPr/>
        </p:nvSpPr>
        <p:spPr>
          <a:xfrm>
            <a:off x="604685" y="3991308"/>
            <a:ext cx="5555688" cy="369332"/>
          </a:xfrm>
          <a:prstGeom prst="rect">
            <a:avLst/>
          </a:prstGeom>
        </p:spPr>
        <p:txBody>
          <a:bodyPr wrap="none">
            <a:spAutoFit/>
          </a:bodyPr>
          <a:lstStyle/>
          <a:p>
            <a:pPr marL="285750" indent="-285750" defTabSz="914400">
              <a:buFont typeface="Arial" panose="020B0604020202020204" pitchFamily="34" charset="0"/>
              <a:buChar char="•"/>
            </a:pPr>
            <a:r>
              <a:rPr lang="en-IN" b="1" dirty="0" smtClean="0">
                <a:solidFill>
                  <a:srgbClr val="000000"/>
                </a:solidFill>
              </a:rPr>
              <a:t>Data </a:t>
            </a:r>
            <a:r>
              <a:rPr lang="en-IN" b="1" dirty="0">
                <a:solidFill>
                  <a:srgbClr val="000000"/>
                </a:solidFill>
              </a:rPr>
              <a:t>storage: </a:t>
            </a:r>
            <a:r>
              <a:rPr lang="en-IN" dirty="0">
                <a:solidFill>
                  <a:srgbClr val="000000"/>
                </a:solidFill>
              </a:rPr>
              <a:t>Provided by memory cells. </a:t>
            </a:r>
          </a:p>
        </p:txBody>
      </p:sp>
      <p:sp>
        <p:nvSpPr>
          <p:cNvPr id="6" name="Rectangle 5"/>
          <p:cNvSpPr/>
          <p:nvPr/>
        </p:nvSpPr>
        <p:spPr>
          <a:xfrm>
            <a:off x="604685" y="4406858"/>
            <a:ext cx="4975401" cy="369332"/>
          </a:xfrm>
          <a:prstGeom prst="rect">
            <a:avLst/>
          </a:prstGeom>
        </p:spPr>
        <p:txBody>
          <a:bodyPr wrap="none">
            <a:spAutoFit/>
          </a:bodyPr>
          <a:lstStyle/>
          <a:p>
            <a:pPr marL="285750" indent="-285750" defTabSz="914400">
              <a:buFont typeface="Arial" panose="020B0604020202020204" pitchFamily="34" charset="0"/>
              <a:buChar char="•"/>
            </a:pPr>
            <a:r>
              <a:rPr lang="en-IN" b="1" dirty="0" smtClean="0">
                <a:solidFill>
                  <a:srgbClr val="000000"/>
                </a:solidFill>
              </a:rPr>
              <a:t>Data </a:t>
            </a:r>
            <a:r>
              <a:rPr lang="en-IN" b="1" dirty="0">
                <a:solidFill>
                  <a:srgbClr val="000000"/>
                </a:solidFill>
              </a:rPr>
              <a:t>processing: </a:t>
            </a:r>
            <a:r>
              <a:rPr lang="en-IN" dirty="0">
                <a:solidFill>
                  <a:srgbClr val="000000"/>
                </a:solidFill>
              </a:rPr>
              <a:t>Provided by gates.</a:t>
            </a:r>
          </a:p>
        </p:txBody>
      </p:sp>
      <p:sp>
        <p:nvSpPr>
          <p:cNvPr id="7" name="Rectangle 6"/>
          <p:cNvSpPr/>
          <p:nvPr/>
        </p:nvSpPr>
        <p:spPr>
          <a:xfrm>
            <a:off x="604685" y="4822408"/>
            <a:ext cx="9170380" cy="646331"/>
          </a:xfrm>
          <a:prstGeom prst="rect">
            <a:avLst/>
          </a:prstGeom>
        </p:spPr>
        <p:txBody>
          <a:bodyPr wrap="square">
            <a:spAutoFit/>
          </a:bodyPr>
          <a:lstStyle/>
          <a:p>
            <a:pPr marL="285750" indent="-285750" defTabSz="914400">
              <a:buFont typeface="Arial" panose="020B0604020202020204" pitchFamily="34" charset="0"/>
              <a:buChar char="•"/>
            </a:pPr>
            <a:r>
              <a:rPr lang="en-IN" b="1" dirty="0" smtClean="0">
                <a:solidFill>
                  <a:srgbClr val="000000"/>
                </a:solidFill>
              </a:rPr>
              <a:t>Data </a:t>
            </a:r>
            <a:r>
              <a:rPr lang="en-IN" b="1" dirty="0">
                <a:solidFill>
                  <a:srgbClr val="000000"/>
                </a:solidFill>
              </a:rPr>
              <a:t>movement: </a:t>
            </a:r>
            <a:r>
              <a:rPr lang="en-IN" dirty="0">
                <a:solidFill>
                  <a:srgbClr val="000000"/>
                </a:solidFill>
              </a:rPr>
              <a:t>The paths </a:t>
            </a:r>
            <a:r>
              <a:rPr lang="en-IN" dirty="0" smtClean="0">
                <a:solidFill>
                  <a:srgbClr val="000000"/>
                </a:solidFill>
              </a:rPr>
              <a:t>among components  are </a:t>
            </a:r>
            <a:r>
              <a:rPr lang="en-IN" dirty="0">
                <a:solidFill>
                  <a:srgbClr val="000000"/>
                </a:solidFill>
              </a:rPr>
              <a:t>used to move data from memory to memory and from memory through gates to memory</a:t>
            </a:r>
            <a:r>
              <a:rPr lang="en-IN" dirty="0" smtClean="0">
                <a:solidFill>
                  <a:srgbClr val="000000"/>
                </a:solidFill>
              </a:rPr>
              <a:t>. </a:t>
            </a:r>
            <a:endParaRPr lang="en-IN" dirty="0">
              <a:solidFill>
                <a:srgbClr val="000000"/>
              </a:solidFill>
            </a:endParaRPr>
          </a:p>
        </p:txBody>
      </p:sp>
      <p:sp>
        <p:nvSpPr>
          <p:cNvPr id="9" name="Rectangle 8"/>
          <p:cNvSpPr/>
          <p:nvPr/>
        </p:nvSpPr>
        <p:spPr>
          <a:xfrm>
            <a:off x="604685" y="5468739"/>
            <a:ext cx="8462042" cy="369332"/>
          </a:xfrm>
          <a:prstGeom prst="rect">
            <a:avLst/>
          </a:prstGeom>
        </p:spPr>
        <p:txBody>
          <a:bodyPr wrap="square">
            <a:spAutoFit/>
          </a:bodyPr>
          <a:lstStyle/>
          <a:p>
            <a:pPr marL="285750" indent="-285750" defTabSz="914400">
              <a:buFont typeface="Arial" panose="020B0604020202020204" pitchFamily="34" charset="0"/>
              <a:buChar char="•"/>
            </a:pPr>
            <a:r>
              <a:rPr lang="en-IN" b="1" dirty="0" smtClean="0">
                <a:solidFill>
                  <a:srgbClr val="000000"/>
                </a:solidFill>
              </a:rPr>
              <a:t>Control</a:t>
            </a:r>
            <a:r>
              <a:rPr lang="en-IN" b="1" dirty="0">
                <a:solidFill>
                  <a:srgbClr val="000000"/>
                </a:solidFill>
              </a:rPr>
              <a:t>: </a:t>
            </a:r>
            <a:r>
              <a:rPr lang="en-IN" dirty="0">
                <a:solidFill>
                  <a:srgbClr val="000000"/>
                </a:solidFill>
              </a:rPr>
              <a:t>The paths among components can carry control signals</a:t>
            </a:r>
          </a:p>
        </p:txBody>
      </p:sp>
    </p:spTree>
    <p:extLst>
      <p:ext uri="{BB962C8B-B14F-4D97-AF65-F5344CB8AC3E}">
        <p14:creationId xmlns:p14="http://schemas.microsoft.com/office/powerpoint/2010/main" val="34561707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Computer Generations</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Vacuum tube - 1946-1957 </a:t>
            </a:r>
          </a:p>
          <a:p>
            <a:r>
              <a:rPr lang="en-IN" dirty="0" smtClean="0"/>
              <a:t>Transistor - 1958-1964 </a:t>
            </a:r>
          </a:p>
          <a:p>
            <a:r>
              <a:rPr lang="en-IN" dirty="0" smtClean="0"/>
              <a:t>Small scale integration - 1965 on </a:t>
            </a:r>
          </a:p>
          <a:p>
            <a:pPr lvl="1"/>
            <a:r>
              <a:rPr lang="en-IN" dirty="0" smtClean="0"/>
              <a:t>Up to 100 devices on a chip </a:t>
            </a:r>
          </a:p>
          <a:p>
            <a:r>
              <a:rPr lang="en-IN" dirty="0" smtClean="0"/>
              <a:t> Medium scale integration - to 1971 </a:t>
            </a:r>
          </a:p>
          <a:p>
            <a:pPr lvl="1"/>
            <a:r>
              <a:rPr lang="en-IN" dirty="0" smtClean="0"/>
              <a:t>100-3,000 devices on a chip </a:t>
            </a:r>
          </a:p>
          <a:p>
            <a:r>
              <a:rPr lang="en-IN" dirty="0" smtClean="0"/>
              <a:t>Large scale integration - 1971-1977 </a:t>
            </a:r>
          </a:p>
          <a:p>
            <a:pPr lvl="1"/>
            <a:r>
              <a:rPr lang="en-IN" dirty="0" smtClean="0"/>
              <a:t>3,000 - 100,000 devices on a chip </a:t>
            </a:r>
          </a:p>
          <a:p>
            <a:r>
              <a:rPr lang="en-IN" dirty="0" smtClean="0"/>
              <a:t>Very large scale integration - 1978 to date </a:t>
            </a:r>
          </a:p>
          <a:p>
            <a:pPr lvl="1"/>
            <a:r>
              <a:rPr lang="en-IN" dirty="0" smtClean="0"/>
              <a:t>100,000 - 100,000,000 devices on a chip </a:t>
            </a:r>
          </a:p>
          <a:p>
            <a:r>
              <a:rPr lang="en-IN" dirty="0" smtClean="0"/>
              <a:t> Ultra large scale integration </a:t>
            </a:r>
          </a:p>
          <a:p>
            <a:pPr lvl="1"/>
            <a:r>
              <a:rPr lang="en-IN" dirty="0" smtClean="0"/>
              <a:t>Over 100,000,000 devices on a chip</a:t>
            </a:r>
            <a:endParaRPr lang="en-IN" dirty="0"/>
          </a:p>
        </p:txBody>
      </p:sp>
    </p:spTree>
    <p:extLst>
      <p:ext uri="{BB962C8B-B14F-4D97-AF65-F5344CB8AC3E}">
        <p14:creationId xmlns:p14="http://schemas.microsoft.com/office/powerpoint/2010/main" val="24603824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US"/>
              <a:t>Moore’s Law</a:t>
            </a:r>
          </a:p>
        </p:txBody>
      </p:sp>
      <p:sp>
        <p:nvSpPr>
          <p:cNvPr id="50181" name="Rectangle 5"/>
          <p:cNvSpPr>
            <a:spLocks noGrp="1" noChangeArrowheads="1"/>
          </p:cNvSpPr>
          <p:nvPr>
            <p:ph idx="1"/>
          </p:nvPr>
        </p:nvSpPr>
        <p:spPr/>
        <p:txBody>
          <a:bodyPr>
            <a:normAutofit fontScale="92500" lnSpcReduction="10000"/>
          </a:bodyPr>
          <a:lstStyle/>
          <a:p>
            <a:r>
              <a:rPr lang="en-IN" sz="2400" dirty="0" smtClean="0"/>
              <a:t> Increased density of components on a chip • Gordon Moore - cofounder of Intel • Number of transistors on a chip will double every year • Since 1970’s development has slowed a little —Number of transistors doubles every 18 months • Consequences of Moore’s law —Cost of a chip has remained almost unchanged —Higher packing density means shorter electrical paths, increasing operating speed —Smaller size, making it more convenient to place in a variety of environments —Reduced power and cooling requirements —Fewer interconnections increases reliability</a:t>
            </a:r>
          </a:p>
          <a:p>
            <a:r>
              <a:rPr lang="en-IN" sz="2400" dirty="0" smtClean="0"/>
              <a:t>Growth in CPU Transistor Count</a:t>
            </a:r>
            <a:endParaRPr lang="en-US" sz="2400" dirty="0"/>
          </a:p>
        </p:txBody>
      </p:sp>
    </p:spTree>
    <p:extLst>
      <p:ext uri="{BB962C8B-B14F-4D97-AF65-F5344CB8AC3E}">
        <p14:creationId xmlns:p14="http://schemas.microsoft.com/office/powerpoint/2010/main" val="2203273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5"/>
          <p:cNvPicPr>
            <a:picLocks noChangeAspect="1" noChangeArrowheads="1"/>
          </p:cNvPicPr>
          <p:nvPr/>
        </p:nvPicPr>
        <p:blipFill>
          <a:blip r:embed="rId3">
            <a:extLst>
              <a:ext uri="{28A0092B-C50C-407E-A947-70E740481C1C}">
                <a14:useLocalDpi xmlns:a14="http://schemas.microsoft.com/office/drawing/2010/main" val="0"/>
              </a:ext>
            </a:extLst>
          </a:blip>
          <a:srcRect b="10692"/>
          <a:stretch>
            <a:fillRect/>
          </a:stretch>
        </p:blipFill>
        <p:spPr bwMode="auto">
          <a:xfrm>
            <a:off x="2516188" y="1157288"/>
            <a:ext cx="7161212"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2" name="Rectangle 2"/>
          <p:cNvSpPr>
            <a:spLocks noGrp="1" noChangeArrowheads="1"/>
          </p:cNvSpPr>
          <p:nvPr>
            <p:ph type="title"/>
          </p:nvPr>
        </p:nvSpPr>
        <p:spPr>
          <a:xfrm>
            <a:off x="1370011" y="-200026"/>
            <a:ext cx="10018713" cy="1752599"/>
          </a:xfrm>
        </p:spPr>
        <p:txBody>
          <a:bodyPr/>
          <a:lstStyle/>
          <a:p>
            <a:r>
              <a:rPr lang="en-US" dirty="0"/>
              <a:t>Growth in CPU Transistor </a:t>
            </a:r>
            <a:r>
              <a:rPr lang="en-US" dirty="0" smtClean="0"/>
              <a:t>Count [BOHR03]</a:t>
            </a:r>
            <a:endParaRPr lang="en-US" dirty="0"/>
          </a:p>
        </p:txBody>
      </p:sp>
    </p:spTree>
    <p:extLst>
      <p:ext uri="{BB962C8B-B14F-4D97-AF65-F5344CB8AC3E}">
        <p14:creationId xmlns:p14="http://schemas.microsoft.com/office/powerpoint/2010/main" val="4173610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a:xfrm>
            <a:off x="592666" y="125569"/>
            <a:ext cx="10938933" cy="838200"/>
          </a:xfrm>
        </p:spPr>
        <p:txBody>
          <a:bodyPr/>
          <a:lstStyle/>
          <a:p>
            <a:r>
              <a:rPr lang="en-US" dirty="0" smtClean="0"/>
              <a:t>IBM 360 series </a:t>
            </a:r>
            <a:endParaRPr lang="en-US" dirty="0"/>
          </a:p>
        </p:txBody>
      </p:sp>
      <p:sp>
        <p:nvSpPr>
          <p:cNvPr id="50181" name="Rectangle 5"/>
          <p:cNvSpPr>
            <a:spLocks noGrp="1" noChangeArrowheads="1"/>
          </p:cNvSpPr>
          <p:nvPr>
            <p:ph idx="1"/>
          </p:nvPr>
        </p:nvSpPr>
        <p:spPr/>
        <p:txBody>
          <a:bodyPr/>
          <a:lstStyle/>
          <a:p>
            <a:r>
              <a:rPr lang="en-IN" sz="2400" dirty="0" smtClean="0"/>
              <a:t> 1964 • Replaced &amp; not compatible with 7000 series —to produce a system with new IC technology • First planned “family” of computers —Similar or identical instruction sets —Similar or identical O/S —Increasing speed —Increasing number of I/O ports (i.e. more terminals) —Increasing memory size —Increasing cost</a:t>
            </a:r>
            <a:endParaRPr lang="en-US" sz="2400" dirty="0"/>
          </a:p>
        </p:txBody>
      </p:sp>
    </p:spTree>
    <p:extLst>
      <p:ext uri="{BB962C8B-B14F-4D97-AF65-F5344CB8AC3E}">
        <p14:creationId xmlns:p14="http://schemas.microsoft.com/office/powerpoint/2010/main" val="671069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8913" y="414338"/>
            <a:ext cx="7716836" cy="657225"/>
          </a:xfrm>
        </p:spPr>
        <p:txBody>
          <a:bodyPr>
            <a:normAutofit/>
          </a:bodyPr>
          <a:lstStyle/>
          <a:p>
            <a:r>
              <a:rPr lang="en-IN" sz="2400" dirty="0" smtClean="0"/>
              <a:t>Key Characteristics of the System/360 Family</a:t>
            </a:r>
            <a:endParaRPr lang="en-IN" sz="2400" dirty="0"/>
          </a:p>
        </p:txBody>
      </p:sp>
      <p:pic>
        <p:nvPicPr>
          <p:cNvPr id="4" name="Content Placeholder 3"/>
          <p:cNvPicPr>
            <a:picLocks noGrp="1" noChangeAspect="1"/>
          </p:cNvPicPr>
          <p:nvPr>
            <p:ph idx="1"/>
          </p:nvPr>
        </p:nvPicPr>
        <p:blipFill>
          <a:blip r:embed="rId2"/>
          <a:stretch>
            <a:fillRect/>
          </a:stretch>
        </p:blipFill>
        <p:spPr>
          <a:xfrm>
            <a:off x="1127124" y="1160944"/>
            <a:ext cx="10617914" cy="2112134"/>
          </a:xfrm>
          <a:prstGeom prst="rect">
            <a:avLst/>
          </a:prstGeom>
        </p:spPr>
      </p:pic>
      <p:sp>
        <p:nvSpPr>
          <p:cNvPr id="5" name="Rectangle 4"/>
          <p:cNvSpPr/>
          <p:nvPr/>
        </p:nvSpPr>
        <p:spPr>
          <a:xfrm>
            <a:off x="1091945" y="3362459"/>
            <a:ext cx="10688271" cy="3416320"/>
          </a:xfrm>
          <a:prstGeom prst="rect">
            <a:avLst/>
          </a:prstGeom>
        </p:spPr>
        <p:txBody>
          <a:bodyPr wrap="square">
            <a:spAutoFit/>
          </a:bodyPr>
          <a:lstStyle/>
          <a:p>
            <a:pPr marL="285750" indent="-285750" defTabSz="914400">
              <a:buFont typeface="Arial" panose="020B0604020202020204" pitchFamily="34" charset="0"/>
              <a:buChar char="•"/>
            </a:pPr>
            <a:r>
              <a:rPr lang="en-IN" b="1" dirty="0" smtClean="0">
                <a:solidFill>
                  <a:srgbClr val="000000"/>
                </a:solidFill>
              </a:rPr>
              <a:t>Similar </a:t>
            </a:r>
            <a:r>
              <a:rPr lang="en-IN" b="1" dirty="0">
                <a:solidFill>
                  <a:srgbClr val="000000"/>
                </a:solidFill>
              </a:rPr>
              <a:t>or identical instruction set: </a:t>
            </a:r>
            <a:r>
              <a:rPr lang="en-IN" dirty="0" smtClean="0">
                <a:solidFill>
                  <a:srgbClr val="000000"/>
                </a:solidFill>
              </a:rPr>
              <a:t>The </a:t>
            </a:r>
            <a:r>
              <a:rPr lang="en-IN" dirty="0">
                <a:solidFill>
                  <a:srgbClr val="000000"/>
                </a:solidFill>
              </a:rPr>
              <a:t>exact same set of machine instructions is supported on all members of the family</a:t>
            </a:r>
            <a:r>
              <a:rPr lang="en-IN" dirty="0" smtClean="0">
                <a:solidFill>
                  <a:srgbClr val="000000"/>
                </a:solidFill>
              </a:rPr>
              <a:t>.</a:t>
            </a:r>
          </a:p>
          <a:p>
            <a:pPr marL="285750" indent="-285750" defTabSz="914400">
              <a:buFont typeface="Arial" panose="020B0604020202020204" pitchFamily="34" charset="0"/>
              <a:buChar char="•"/>
            </a:pPr>
            <a:r>
              <a:rPr lang="en-IN" b="1" dirty="0">
                <a:solidFill>
                  <a:srgbClr val="000000"/>
                </a:solidFill>
              </a:rPr>
              <a:t>Similar or identical operating system: </a:t>
            </a:r>
            <a:r>
              <a:rPr lang="en-IN" dirty="0">
                <a:solidFill>
                  <a:srgbClr val="000000"/>
                </a:solidFill>
              </a:rPr>
              <a:t>The same basic operating system is available for all family members</a:t>
            </a:r>
            <a:r>
              <a:rPr lang="en-IN" dirty="0" smtClean="0">
                <a:solidFill>
                  <a:srgbClr val="000000"/>
                </a:solidFill>
              </a:rPr>
              <a:t>.</a:t>
            </a:r>
          </a:p>
          <a:p>
            <a:pPr marL="285750" indent="-285750" defTabSz="914400">
              <a:buFont typeface="Arial" panose="020B0604020202020204" pitchFamily="34" charset="0"/>
              <a:buChar char="•"/>
            </a:pPr>
            <a:r>
              <a:rPr lang="en-IN" b="1" dirty="0">
                <a:solidFill>
                  <a:srgbClr val="000000"/>
                </a:solidFill>
              </a:rPr>
              <a:t>Increasing speed: </a:t>
            </a:r>
            <a:r>
              <a:rPr lang="en-IN" dirty="0">
                <a:solidFill>
                  <a:srgbClr val="000000"/>
                </a:solidFill>
              </a:rPr>
              <a:t>The rate of instruction execution increases in going from lower to higher family members</a:t>
            </a:r>
            <a:r>
              <a:rPr lang="en-IN" dirty="0" smtClean="0">
                <a:solidFill>
                  <a:srgbClr val="000000"/>
                </a:solidFill>
              </a:rPr>
              <a:t>.</a:t>
            </a:r>
          </a:p>
          <a:p>
            <a:pPr marL="285750" indent="-285750" defTabSz="914400">
              <a:buFont typeface="Arial" panose="020B0604020202020204" pitchFamily="34" charset="0"/>
              <a:buChar char="•"/>
            </a:pPr>
            <a:r>
              <a:rPr lang="en-IN" b="1" dirty="0" smtClean="0">
                <a:solidFill>
                  <a:srgbClr val="000000"/>
                </a:solidFill>
              </a:rPr>
              <a:t>Increasing </a:t>
            </a:r>
            <a:r>
              <a:rPr lang="en-IN" b="1" dirty="0">
                <a:solidFill>
                  <a:srgbClr val="000000"/>
                </a:solidFill>
              </a:rPr>
              <a:t>number of I/O ports:</a:t>
            </a:r>
            <a:r>
              <a:rPr lang="en-IN" dirty="0">
                <a:solidFill>
                  <a:srgbClr val="000000"/>
                </a:solidFill>
              </a:rPr>
              <a:t> The number of I/O ports increases in going from lower to higher family members</a:t>
            </a:r>
            <a:r>
              <a:rPr lang="en-IN" dirty="0" smtClean="0">
                <a:solidFill>
                  <a:srgbClr val="000000"/>
                </a:solidFill>
              </a:rPr>
              <a:t>.</a:t>
            </a:r>
          </a:p>
          <a:p>
            <a:pPr marL="285750" indent="-285750" defTabSz="914400">
              <a:buFont typeface="Arial" panose="020B0604020202020204" pitchFamily="34" charset="0"/>
              <a:buChar char="•"/>
            </a:pPr>
            <a:r>
              <a:rPr lang="en-IN" b="1" dirty="0" smtClean="0">
                <a:solidFill>
                  <a:srgbClr val="000000"/>
                </a:solidFill>
              </a:rPr>
              <a:t>Increasing </a:t>
            </a:r>
            <a:r>
              <a:rPr lang="en-IN" b="1" dirty="0">
                <a:solidFill>
                  <a:srgbClr val="000000"/>
                </a:solidFill>
              </a:rPr>
              <a:t>memory size: </a:t>
            </a:r>
            <a:r>
              <a:rPr lang="en-IN" dirty="0">
                <a:solidFill>
                  <a:srgbClr val="000000"/>
                </a:solidFill>
              </a:rPr>
              <a:t>The size of main memory increases in going from lower to higher family members</a:t>
            </a:r>
            <a:r>
              <a:rPr lang="en-IN" dirty="0" smtClean="0">
                <a:solidFill>
                  <a:srgbClr val="000000"/>
                </a:solidFill>
              </a:rPr>
              <a:t>.</a:t>
            </a:r>
          </a:p>
          <a:p>
            <a:pPr marL="285750" indent="-285750" defTabSz="914400">
              <a:buFont typeface="Arial" panose="020B0604020202020204" pitchFamily="34" charset="0"/>
              <a:buChar char="•"/>
            </a:pPr>
            <a:r>
              <a:rPr lang="en-IN" b="1" dirty="0" smtClean="0">
                <a:solidFill>
                  <a:srgbClr val="000000"/>
                </a:solidFill>
              </a:rPr>
              <a:t>Increasing cost: </a:t>
            </a:r>
            <a:r>
              <a:rPr lang="en-IN" dirty="0" smtClean="0">
                <a:solidFill>
                  <a:srgbClr val="000000"/>
                </a:solidFill>
              </a:rPr>
              <a:t>At a </a:t>
            </a:r>
            <a:r>
              <a:rPr lang="en-IN" dirty="0">
                <a:solidFill>
                  <a:srgbClr val="000000"/>
                </a:solidFill>
              </a:rPr>
              <a:t>given point in </a:t>
            </a:r>
            <a:r>
              <a:rPr lang="en-IN" dirty="0" err="1">
                <a:solidFill>
                  <a:srgbClr val="000000"/>
                </a:solidFill>
              </a:rPr>
              <a:t>time,the</a:t>
            </a:r>
            <a:r>
              <a:rPr lang="en-IN" dirty="0">
                <a:solidFill>
                  <a:srgbClr val="000000"/>
                </a:solidFill>
              </a:rPr>
              <a:t> cost of a system increases in going from lower to higher family members. </a:t>
            </a:r>
          </a:p>
        </p:txBody>
      </p:sp>
    </p:spTree>
    <p:extLst>
      <p:ext uri="{BB962C8B-B14F-4D97-AF65-F5344CB8AC3E}">
        <p14:creationId xmlns:p14="http://schemas.microsoft.com/office/powerpoint/2010/main" val="259145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 PDP-8 </a:t>
            </a:r>
            <a:endParaRPr lang="en-IN" dirty="0"/>
          </a:p>
        </p:txBody>
      </p:sp>
      <p:sp>
        <p:nvSpPr>
          <p:cNvPr id="3" name="Content Placeholder 2"/>
          <p:cNvSpPr>
            <a:spLocks noGrp="1"/>
          </p:cNvSpPr>
          <p:nvPr>
            <p:ph idx="1"/>
          </p:nvPr>
        </p:nvSpPr>
        <p:spPr/>
        <p:txBody>
          <a:bodyPr/>
          <a:lstStyle/>
          <a:p>
            <a:r>
              <a:rPr lang="en-IN" dirty="0" smtClean="0"/>
              <a:t>1964 • First minicomputer —could not do everything the mainframe could • Small enough to sit on a lab bench • $16,000 —$100k+ for IBM 360 • Use bus structure —Omnibus</a:t>
            </a:r>
            <a:endParaRPr lang="en-IN" dirty="0"/>
          </a:p>
        </p:txBody>
      </p:sp>
    </p:spTree>
    <p:extLst>
      <p:ext uri="{BB962C8B-B14F-4D97-AF65-F5344CB8AC3E}">
        <p14:creationId xmlns:p14="http://schemas.microsoft.com/office/powerpoint/2010/main" val="26533637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598" y="-142875"/>
            <a:ext cx="10018713" cy="1752599"/>
          </a:xfrm>
        </p:spPr>
        <p:txBody>
          <a:bodyPr/>
          <a:lstStyle/>
          <a:p>
            <a:r>
              <a:rPr lang="en-IN" dirty="0" smtClean="0"/>
              <a:t>Evolution of the PDP-8 [VOEL88]</a:t>
            </a:r>
            <a:endParaRPr lang="en-IN" dirty="0"/>
          </a:p>
        </p:txBody>
      </p:sp>
      <p:pic>
        <p:nvPicPr>
          <p:cNvPr id="4" name="Content Placeholder 3"/>
          <p:cNvPicPr>
            <a:picLocks noGrp="1" noChangeAspect="1"/>
          </p:cNvPicPr>
          <p:nvPr>
            <p:ph idx="1"/>
          </p:nvPr>
        </p:nvPicPr>
        <p:blipFill>
          <a:blip r:embed="rId2"/>
          <a:stretch>
            <a:fillRect/>
          </a:stretch>
        </p:blipFill>
        <p:spPr>
          <a:xfrm>
            <a:off x="1653118" y="1609724"/>
            <a:ext cx="10264243" cy="4314422"/>
          </a:xfrm>
          <a:prstGeom prst="rect">
            <a:avLst/>
          </a:prstGeom>
        </p:spPr>
      </p:pic>
    </p:spTree>
    <p:extLst>
      <p:ext uri="{BB962C8B-B14F-4D97-AF65-F5344CB8AC3E}">
        <p14:creationId xmlns:p14="http://schemas.microsoft.com/office/powerpoint/2010/main" val="21675348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3657" y="355389"/>
            <a:ext cx="7886700" cy="1325563"/>
          </a:xfrm>
        </p:spPr>
        <p:txBody>
          <a:bodyPr/>
          <a:lstStyle/>
          <a:p>
            <a:r>
              <a:rPr lang="en-GB" b="1" dirty="0" smtClean="0">
                <a:latin typeface="+mn-lt"/>
              </a:rPr>
              <a:t>Structure &amp; Function</a:t>
            </a:r>
            <a:endParaRPr lang="en-IN" b="1" dirty="0">
              <a:latin typeface="+mn-lt"/>
            </a:endParaRPr>
          </a:p>
        </p:txBody>
      </p:sp>
      <p:sp>
        <p:nvSpPr>
          <p:cNvPr id="3" name="Content Placeholder 2"/>
          <p:cNvSpPr>
            <a:spLocks noGrp="1"/>
          </p:cNvSpPr>
          <p:nvPr>
            <p:ph idx="1"/>
          </p:nvPr>
        </p:nvSpPr>
        <p:spPr>
          <a:xfrm>
            <a:off x="1683658" y="1834095"/>
            <a:ext cx="8810172" cy="4351338"/>
          </a:xfrm>
        </p:spPr>
        <p:txBody>
          <a:bodyPr>
            <a:normAutofit/>
          </a:bodyPr>
          <a:lstStyle/>
          <a:p>
            <a:r>
              <a:rPr lang="en-GB" dirty="0" smtClean="0"/>
              <a:t>Structure is the way in which components relate to each other.</a:t>
            </a:r>
          </a:p>
          <a:p>
            <a:r>
              <a:rPr lang="en-GB" dirty="0" smtClean="0"/>
              <a:t>Function is the operation of individual components as part of the structure.</a:t>
            </a:r>
          </a:p>
          <a:p>
            <a:endParaRPr lang="en-IN" dirty="0"/>
          </a:p>
        </p:txBody>
      </p:sp>
      <p:cxnSp>
        <p:nvCxnSpPr>
          <p:cNvPr id="5" name="Straight Connector 4"/>
          <p:cNvCxnSpPr/>
          <p:nvPr/>
        </p:nvCxnSpPr>
        <p:spPr>
          <a:xfrm flipV="1">
            <a:off x="1683658" y="1451430"/>
            <a:ext cx="8258629" cy="18323"/>
          </a:xfrm>
          <a:prstGeom prst="line">
            <a:avLst/>
          </a:prstGeom>
          <a:ln w="47625">
            <a:solidFill>
              <a:schemeClr val="dk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889386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DEC - PDP-8 Bus Structure</a:t>
            </a:r>
          </a:p>
        </p:txBody>
      </p:sp>
      <p:pic>
        <p:nvPicPr>
          <p:cNvPr id="25627" name="Picture 27"/>
          <p:cNvPicPr>
            <a:picLocks noChangeAspect="1" noChangeArrowheads="1"/>
          </p:cNvPicPr>
          <p:nvPr/>
        </p:nvPicPr>
        <p:blipFill>
          <a:blip r:embed="rId3">
            <a:extLst>
              <a:ext uri="{28A0092B-C50C-407E-A947-70E740481C1C}">
                <a14:useLocalDpi xmlns:a14="http://schemas.microsoft.com/office/drawing/2010/main" val="0"/>
              </a:ext>
            </a:extLst>
          </a:blip>
          <a:srcRect b="52556"/>
          <a:stretch>
            <a:fillRect/>
          </a:stretch>
        </p:blipFill>
        <p:spPr bwMode="auto">
          <a:xfrm>
            <a:off x="1909764" y="2493964"/>
            <a:ext cx="8148637"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61857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Semiconductor Memory</a:t>
            </a:r>
            <a:endParaRPr lang="en-IN" dirty="0"/>
          </a:p>
        </p:txBody>
      </p:sp>
      <p:sp>
        <p:nvSpPr>
          <p:cNvPr id="3" name="Content Placeholder 2"/>
          <p:cNvSpPr>
            <a:spLocks noGrp="1"/>
          </p:cNvSpPr>
          <p:nvPr>
            <p:ph idx="1"/>
          </p:nvPr>
        </p:nvSpPr>
        <p:spPr/>
        <p:txBody>
          <a:bodyPr/>
          <a:lstStyle/>
          <a:p>
            <a:r>
              <a:rPr lang="en-IN" dirty="0" smtClean="0"/>
              <a:t> 1970 : from core to ICs • Fairchild • Size of a single core could hold 256 bits • Non-destructive read(compared to destructive core) • Much faster than core • Capacity approximately doubles each year —since 1970, 11 generations —1K, 4K, 16K, 64K, 256K, 1M, 4M, 16M, 64M, 256M, 1G</a:t>
            </a:r>
          </a:p>
          <a:p>
            <a:r>
              <a:rPr lang="en-IN" dirty="0" smtClean="0"/>
              <a:t>Speeding it up • Besides the number of transistors in a chip… </a:t>
            </a:r>
            <a:endParaRPr lang="en-IN" dirty="0"/>
          </a:p>
        </p:txBody>
      </p:sp>
    </p:spTree>
    <p:extLst>
      <p:ext uri="{BB962C8B-B14F-4D97-AF65-F5344CB8AC3E}">
        <p14:creationId xmlns:p14="http://schemas.microsoft.com/office/powerpoint/2010/main" val="31316680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0"/>
            <a:ext cx="10018713" cy="1752599"/>
          </a:xfrm>
        </p:spPr>
        <p:txBody>
          <a:bodyPr/>
          <a:lstStyle/>
          <a:p>
            <a:r>
              <a:rPr lang="en-IN" dirty="0" smtClean="0"/>
              <a:t> Evolution of Intel Microprocessors </a:t>
            </a:r>
            <a:endParaRPr lang="en-IN" dirty="0"/>
          </a:p>
        </p:txBody>
      </p:sp>
      <p:pic>
        <p:nvPicPr>
          <p:cNvPr id="4" name="Content Placeholder 3"/>
          <p:cNvPicPr>
            <a:picLocks noGrp="1" noChangeAspect="1"/>
          </p:cNvPicPr>
          <p:nvPr>
            <p:ph idx="1"/>
          </p:nvPr>
        </p:nvPicPr>
        <p:blipFill>
          <a:blip r:embed="rId2"/>
          <a:stretch>
            <a:fillRect/>
          </a:stretch>
        </p:blipFill>
        <p:spPr>
          <a:xfrm>
            <a:off x="1341436" y="1393736"/>
            <a:ext cx="10695189" cy="5035638"/>
          </a:xfrm>
          <a:prstGeom prst="rect">
            <a:avLst/>
          </a:prstGeom>
        </p:spPr>
      </p:pic>
    </p:spTree>
    <p:extLst>
      <p:ext uri="{BB962C8B-B14F-4D97-AF65-F5344CB8AC3E}">
        <p14:creationId xmlns:p14="http://schemas.microsoft.com/office/powerpoint/2010/main" val="32316953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 Evolution of Intel Microprocessors </a:t>
            </a:r>
            <a:endParaRPr lang="en-IN" dirty="0"/>
          </a:p>
        </p:txBody>
      </p:sp>
      <p:pic>
        <p:nvPicPr>
          <p:cNvPr id="4" name="Content Placeholder 3"/>
          <p:cNvPicPr>
            <a:picLocks noGrp="1" noChangeAspect="1"/>
          </p:cNvPicPr>
          <p:nvPr>
            <p:ph idx="1"/>
          </p:nvPr>
        </p:nvPicPr>
        <p:blipFill>
          <a:blip r:embed="rId2"/>
          <a:stretch>
            <a:fillRect/>
          </a:stretch>
        </p:blipFill>
        <p:spPr>
          <a:xfrm>
            <a:off x="1371600" y="2043113"/>
            <a:ext cx="10131423" cy="3857625"/>
          </a:xfrm>
          <a:prstGeom prst="rect">
            <a:avLst/>
          </a:prstGeom>
        </p:spPr>
      </p:pic>
    </p:spTree>
    <p:extLst>
      <p:ext uri="{BB962C8B-B14F-4D97-AF65-F5344CB8AC3E}">
        <p14:creationId xmlns:p14="http://schemas.microsoft.com/office/powerpoint/2010/main" val="40120331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Speeding it up</a:t>
            </a:r>
          </a:p>
        </p:txBody>
      </p:sp>
      <p:sp>
        <p:nvSpPr>
          <p:cNvPr id="29699" name="Rectangle 3"/>
          <p:cNvSpPr>
            <a:spLocks noGrp="1" noChangeArrowheads="1"/>
          </p:cNvSpPr>
          <p:nvPr>
            <p:ph idx="1"/>
          </p:nvPr>
        </p:nvSpPr>
        <p:spPr/>
        <p:txBody>
          <a:bodyPr/>
          <a:lstStyle/>
          <a:p>
            <a:r>
              <a:rPr lang="en-IN" dirty="0" smtClean="0"/>
              <a:t> Besides the number of transistors in a chip… —Pipelining —On board cache – L1 &amp; L2 cache —Branch prediction – if the guess is right most of the time, we can </a:t>
            </a:r>
            <a:r>
              <a:rPr lang="en-IN" dirty="0" err="1" smtClean="0"/>
              <a:t>prefetch</a:t>
            </a:r>
            <a:r>
              <a:rPr lang="en-IN" dirty="0" smtClean="0"/>
              <a:t> the correct instructions —Data flow analysis – </a:t>
            </a:r>
            <a:r>
              <a:rPr lang="en-IN" dirty="0" err="1" smtClean="0"/>
              <a:t>analyze</a:t>
            </a:r>
            <a:r>
              <a:rPr lang="en-IN" dirty="0" smtClean="0"/>
              <a:t> which instructions are dependent on which – create an optimized schedule of instructions —Speculative execution – speculatively execute instructions ahead of their actual appearance</a:t>
            </a:r>
            <a:endParaRPr lang="en-GB" dirty="0"/>
          </a:p>
        </p:txBody>
      </p:sp>
    </p:spTree>
    <p:extLst>
      <p:ext uri="{BB962C8B-B14F-4D97-AF65-F5344CB8AC3E}">
        <p14:creationId xmlns:p14="http://schemas.microsoft.com/office/powerpoint/2010/main" val="12652241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Performance Balance</a:t>
            </a:r>
          </a:p>
        </p:txBody>
      </p:sp>
      <p:sp>
        <p:nvSpPr>
          <p:cNvPr id="53251" name="Rectangle 3"/>
          <p:cNvSpPr>
            <a:spLocks noGrp="1" noChangeArrowheads="1"/>
          </p:cNvSpPr>
          <p:nvPr>
            <p:ph idx="1"/>
          </p:nvPr>
        </p:nvSpPr>
        <p:spPr/>
        <p:txBody>
          <a:bodyPr/>
          <a:lstStyle/>
          <a:p>
            <a:r>
              <a:rPr lang="en-US"/>
              <a:t>Processor speed increased</a:t>
            </a:r>
          </a:p>
          <a:p>
            <a:r>
              <a:rPr lang="en-US"/>
              <a:t>Memory capacity increased</a:t>
            </a:r>
          </a:p>
          <a:p>
            <a:r>
              <a:rPr lang="en-US"/>
              <a:t>Memory speed lags behind processor speed</a:t>
            </a:r>
          </a:p>
          <a:p>
            <a:endParaRPr lang="en-US"/>
          </a:p>
        </p:txBody>
      </p:sp>
    </p:spTree>
    <p:extLst>
      <p:ext uri="{BB962C8B-B14F-4D97-AF65-F5344CB8AC3E}">
        <p14:creationId xmlns:p14="http://schemas.microsoft.com/office/powerpoint/2010/main" val="26249934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886" y="96302"/>
            <a:ext cx="10018713" cy="1752599"/>
          </a:xfrm>
        </p:spPr>
        <p:txBody>
          <a:bodyPr/>
          <a:lstStyle/>
          <a:p>
            <a:r>
              <a:rPr lang="en-IN" dirty="0" smtClean="0"/>
              <a:t>Logic and Memory Performance Gap [BORK03]</a:t>
            </a:r>
            <a:endParaRPr lang="en-IN"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15028"/>
          <a:stretch>
            <a:fillRect/>
          </a:stretch>
        </p:blipFill>
        <p:spPr bwMode="auto">
          <a:xfrm>
            <a:off x="2880151" y="1706026"/>
            <a:ext cx="7582500" cy="5009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893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Solutions</a:t>
            </a:r>
          </a:p>
        </p:txBody>
      </p:sp>
      <p:sp>
        <p:nvSpPr>
          <p:cNvPr id="56323" name="Rectangle 3"/>
          <p:cNvSpPr>
            <a:spLocks noGrp="1" noChangeArrowheads="1"/>
          </p:cNvSpPr>
          <p:nvPr>
            <p:ph idx="1"/>
          </p:nvPr>
        </p:nvSpPr>
        <p:spPr/>
        <p:txBody>
          <a:bodyPr>
            <a:normAutofit fontScale="92500" lnSpcReduction="10000"/>
          </a:bodyPr>
          <a:lstStyle/>
          <a:p>
            <a:r>
              <a:rPr lang="en-IN" dirty="0" smtClean="0"/>
              <a:t> Increase the number of bits that are retrieved at one time by making DRAMs “</a:t>
            </a:r>
            <a:r>
              <a:rPr lang="en-IN" dirty="0" err="1" smtClean="0"/>
              <a:t>wider”rather</a:t>
            </a:r>
            <a:r>
              <a:rPr lang="en-IN" dirty="0" smtClean="0"/>
              <a:t> than “</a:t>
            </a:r>
            <a:r>
              <a:rPr lang="en-IN" dirty="0" err="1" smtClean="0"/>
              <a:t>deeper”and</a:t>
            </a:r>
            <a:r>
              <a:rPr lang="en-IN" dirty="0" smtClean="0"/>
              <a:t> by using wide bus data paths. </a:t>
            </a:r>
          </a:p>
          <a:p>
            <a:r>
              <a:rPr lang="en-IN" dirty="0" smtClean="0"/>
              <a:t> Change the DRAM interface to make it more efficient by including a cache7</a:t>
            </a:r>
            <a:r>
              <a:rPr lang="en-US" dirty="0" smtClean="0"/>
              <a:t>.</a:t>
            </a:r>
          </a:p>
          <a:p>
            <a:r>
              <a:rPr lang="en-IN" dirty="0" smtClean="0"/>
              <a:t> Reduce the frequency of memory access by incorporating increasingly complex and efficient cache structures between the processor and main memory. </a:t>
            </a:r>
          </a:p>
          <a:p>
            <a:r>
              <a:rPr lang="en-IN" dirty="0" smtClean="0"/>
              <a:t>Increase the interconnect bandwidth between processors and memory by using higher-speed buses and by using a hierarchy of buses to buffer and structure data flow. </a:t>
            </a:r>
          </a:p>
        </p:txBody>
      </p:sp>
    </p:spTree>
    <p:extLst>
      <p:ext uri="{BB962C8B-B14F-4D97-AF65-F5344CB8AC3E}">
        <p14:creationId xmlns:p14="http://schemas.microsoft.com/office/powerpoint/2010/main" val="38377340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a:t>Typical I/O Device Data Rates</a:t>
            </a:r>
          </a:p>
        </p:txBody>
      </p:sp>
      <p:pic>
        <p:nvPicPr>
          <p:cNvPr id="95236" name="Picture 4"/>
          <p:cNvPicPr>
            <a:picLocks noChangeAspect="1" noChangeArrowheads="1"/>
          </p:cNvPicPr>
          <p:nvPr/>
        </p:nvPicPr>
        <p:blipFill>
          <a:blip r:embed="rId2">
            <a:extLst>
              <a:ext uri="{28A0092B-C50C-407E-A947-70E740481C1C}">
                <a14:useLocalDpi xmlns:a14="http://schemas.microsoft.com/office/drawing/2010/main" val="0"/>
              </a:ext>
            </a:extLst>
          </a:blip>
          <a:srcRect b="9767"/>
          <a:stretch>
            <a:fillRect/>
          </a:stretch>
        </p:blipFill>
        <p:spPr bwMode="auto">
          <a:xfrm>
            <a:off x="1676400" y="1143001"/>
            <a:ext cx="8718550" cy="555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19011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t>Key is Balance</a:t>
            </a:r>
          </a:p>
        </p:txBody>
      </p:sp>
      <p:sp>
        <p:nvSpPr>
          <p:cNvPr id="97283" name="Rectangle 3"/>
          <p:cNvSpPr>
            <a:spLocks noGrp="1" noChangeArrowheads="1"/>
          </p:cNvSpPr>
          <p:nvPr>
            <p:ph idx="1"/>
          </p:nvPr>
        </p:nvSpPr>
        <p:spPr/>
        <p:txBody>
          <a:bodyPr/>
          <a:lstStyle/>
          <a:p>
            <a:r>
              <a:rPr lang="en-IN" dirty="0" smtClean="0"/>
              <a:t>The rate at which performance is changing in the various technology areas (processor, buses, memory, peripherals) differs greatly from one type of element to another. </a:t>
            </a:r>
          </a:p>
          <a:p>
            <a:r>
              <a:rPr lang="en-IN" dirty="0" smtClean="0"/>
              <a:t>New applications and new peripheral devices constantly change the nature of the demand on the system in terms of typical instruction profile and the data access patterns.</a:t>
            </a:r>
            <a:endParaRPr lang="en-GB" dirty="0"/>
          </a:p>
        </p:txBody>
      </p:sp>
    </p:spTree>
    <p:extLst>
      <p:ext uri="{BB962C8B-B14F-4D97-AF65-F5344CB8AC3E}">
        <p14:creationId xmlns:p14="http://schemas.microsoft.com/office/powerpoint/2010/main" val="1929018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3657" y="342261"/>
            <a:ext cx="7886700" cy="1325563"/>
          </a:xfrm>
        </p:spPr>
        <p:txBody>
          <a:bodyPr/>
          <a:lstStyle/>
          <a:p>
            <a:r>
              <a:rPr lang="en-GB" b="1" dirty="0" smtClean="0">
                <a:latin typeface="+mn-lt"/>
              </a:rPr>
              <a:t>Function</a:t>
            </a:r>
            <a:endParaRPr lang="en-IN" b="1" dirty="0">
              <a:latin typeface="+mn-lt"/>
            </a:endParaRPr>
          </a:p>
        </p:txBody>
      </p:sp>
      <p:sp>
        <p:nvSpPr>
          <p:cNvPr id="3" name="Content Placeholder 2"/>
          <p:cNvSpPr>
            <a:spLocks noGrp="1"/>
          </p:cNvSpPr>
          <p:nvPr>
            <p:ph idx="1"/>
          </p:nvPr>
        </p:nvSpPr>
        <p:spPr>
          <a:xfrm>
            <a:off x="1683657" y="1834095"/>
            <a:ext cx="8650514" cy="4351338"/>
          </a:xfrm>
        </p:spPr>
        <p:txBody>
          <a:bodyPr>
            <a:normAutofit/>
          </a:bodyPr>
          <a:lstStyle/>
          <a:p>
            <a:r>
              <a:rPr lang="en-IN" dirty="0" smtClean="0"/>
              <a:t>Both the structure and functioning of a computer </a:t>
            </a:r>
            <a:r>
              <a:rPr lang="en-IN" dirty="0" err="1" smtClean="0"/>
              <a:t>are,in</a:t>
            </a:r>
            <a:r>
              <a:rPr lang="en-IN" dirty="0" smtClean="0"/>
              <a:t> </a:t>
            </a:r>
            <a:r>
              <a:rPr lang="en-IN" dirty="0" err="1" smtClean="0"/>
              <a:t>essence,simple.Figure</a:t>
            </a:r>
            <a:r>
              <a:rPr lang="en-IN" dirty="0" smtClean="0"/>
              <a:t> 1.1 depicts the basic functions that a computer can </a:t>
            </a:r>
            <a:r>
              <a:rPr lang="en-IN" dirty="0" err="1" smtClean="0"/>
              <a:t>perform.In</a:t>
            </a:r>
            <a:r>
              <a:rPr lang="en-IN" dirty="0" smtClean="0"/>
              <a:t> general </a:t>
            </a:r>
            <a:r>
              <a:rPr lang="en-IN" dirty="0" err="1" smtClean="0"/>
              <a:t>terms,there</a:t>
            </a:r>
            <a:r>
              <a:rPr lang="en-IN" dirty="0" smtClean="0"/>
              <a:t> are only four:</a:t>
            </a:r>
          </a:p>
          <a:p>
            <a:pPr marL="457209" lvl="1" indent="0">
              <a:buNone/>
            </a:pPr>
            <a:endParaRPr lang="en-IN" sz="2600" dirty="0"/>
          </a:p>
          <a:p>
            <a:pPr marL="971569" lvl="1" indent="-514360">
              <a:buFont typeface="+mj-lt"/>
              <a:buAutoNum type="arabicPeriod"/>
            </a:pPr>
            <a:r>
              <a:rPr lang="en-IN" sz="2600" dirty="0"/>
              <a:t>Data processing.</a:t>
            </a:r>
          </a:p>
          <a:p>
            <a:pPr marL="971569" lvl="1" indent="-514360">
              <a:buFont typeface="+mj-lt"/>
              <a:buAutoNum type="arabicPeriod"/>
            </a:pPr>
            <a:r>
              <a:rPr lang="en-IN" sz="2600" dirty="0"/>
              <a:t>Data storage</a:t>
            </a:r>
          </a:p>
          <a:p>
            <a:pPr marL="971569" lvl="1" indent="-514360">
              <a:buFont typeface="+mj-lt"/>
              <a:buAutoNum type="arabicPeriod"/>
            </a:pPr>
            <a:r>
              <a:rPr lang="en-IN" sz="2600" dirty="0"/>
              <a:t>Data movement</a:t>
            </a:r>
          </a:p>
          <a:p>
            <a:pPr marL="971569" lvl="1" indent="-514360">
              <a:buFont typeface="+mj-lt"/>
              <a:buAutoNum type="arabicPeriod"/>
            </a:pPr>
            <a:r>
              <a:rPr lang="en-IN" sz="2600" dirty="0"/>
              <a:t>Control</a:t>
            </a:r>
          </a:p>
        </p:txBody>
      </p:sp>
      <p:cxnSp>
        <p:nvCxnSpPr>
          <p:cNvPr id="5" name="Straight Connector 4"/>
          <p:cNvCxnSpPr/>
          <p:nvPr/>
        </p:nvCxnSpPr>
        <p:spPr>
          <a:xfrm flipV="1">
            <a:off x="1756118" y="1480458"/>
            <a:ext cx="8186169" cy="21095"/>
          </a:xfrm>
          <a:prstGeom prst="line">
            <a:avLst/>
          </a:prstGeom>
          <a:ln w="47625">
            <a:solidFill>
              <a:schemeClr val="dk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25670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a:t>Improvements in Chip Organization and Architecture</a:t>
            </a:r>
          </a:p>
        </p:txBody>
      </p:sp>
      <p:sp>
        <p:nvSpPr>
          <p:cNvPr id="98311" name="Rectangle 7"/>
          <p:cNvSpPr>
            <a:spLocks noGrp="1" noChangeArrowheads="1"/>
          </p:cNvSpPr>
          <p:nvPr>
            <p:ph idx="1"/>
          </p:nvPr>
        </p:nvSpPr>
        <p:spPr/>
        <p:txBody>
          <a:bodyPr>
            <a:normAutofit fontScale="62500" lnSpcReduction="20000"/>
          </a:bodyPr>
          <a:lstStyle/>
          <a:p>
            <a:r>
              <a:rPr lang="en-GB" dirty="0"/>
              <a:t>Increase hardware speed of processor</a:t>
            </a:r>
          </a:p>
          <a:p>
            <a:pPr lvl="1"/>
            <a:r>
              <a:rPr lang="en-GB" dirty="0"/>
              <a:t>Fundamentally due to shrinking logic gate size</a:t>
            </a:r>
          </a:p>
          <a:p>
            <a:pPr lvl="2"/>
            <a:r>
              <a:rPr lang="en-GB" dirty="0"/>
              <a:t>More gates, packed more tightly, increasing clock rate</a:t>
            </a:r>
          </a:p>
          <a:p>
            <a:pPr lvl="2"/>
            <a:r>
              <a:rPr lang="en-GB" dirty="0"/>
              <a:t>Propagation time for signals </a:t>
            </a:r>
            <a:r>
              <a:rPr lang="en-GB" dirty="0" smtClean="0"/>
              <a:t>reduced</a:t>
            </a:r>
          </a:p>
          <a:p>
            <a:pPr lvl="2"/>
            <a:r>
              <a:rPr lang="en-IN" dirty="0" smtClean="0"/>
              <a:t>individual operations are executed more rapidly. </a:t>
            </a:r>
            <a:endParaRPr lang="en-GB" dirty="0"/>
          </a:p>
          <a:p>
            <a:r>
              <a:rPr lang="en-GB" dirty="0"/>
              <a:t>Increase size and speed of caches</a:t>
            </a:r>
          </a:p>
          <a:p>
            <a:pPr lvl="1"/>
            <a:r>
              <a:rPr lang="en-GB" dirty="0"/>
              <a:t>Dedicating part of processor chip </a:t>
            </a:r>
          </a:p>
          <a:p>
            <a:pPr lvl="2"/>
            <a:r>
              <a:rPr lang="en-GB" dirty="0"/>
              <a:t>Cache access times drop significantly</a:t>
            </a:r>
          </a:p>
          <a:p>
            <a:r>
              <a:rPr lang="en-GB" dirty="0"/>
              <a:t>Change processor organization and architecture</a:t>
            </a:r>
          </a:p>
          <a:p>
            <a:pPr lvl="1"/>
            <a:r>
              <a:rPr lang="en-GB" dirty="0"/>
              <a:t>Increase effective speed of execution</a:t>
            </a:r>
          </a:p>
          <a:p>
            <a:pPr lvl="1"/>
            <a:r>
              <a:rPr lang="en-GB" dirty="0"/>
              <a:t>Parallelism</a:t>
            </a:r>
          </a:p>
          <a:p>
            <a:pPr>
              <a:buFontTx/>
              <a:buNone/>
            </a:pPr>
            <a:endParaRPr lang="en-GB" dirty="0"/>
          </a:p>
        </p:txBody>
      </p:sp>
    </p:spTree>
    <p:extLst>
      <p:ext uri="{BB962C8B-B14F-4D97-AF65-F5344CB8AC3E}">
        <p14:creationId xmlns:p14="http://schemas.microsoft.com/office/powerpoint/2010/main" val="34292999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a:t>Problems with Clock Speed and Login Density</a:t>
            </a:r>
          </a:p>
        </p:txBody>
      </p:sp>
      <p:sp>
        <p:nvSpPr>
          <p:cNvPr id="99333" name="Rectangle 5"/>
          <p:cNvSpPr>
            <a:spLocks noGrp="1" noChangeArrowheads="1"/>
          </p:cNvSpPr>
          <p:nvPr>
            <p:ph idx="1"/>
          </p:nvPr>
        </p:nvSpPr>
        <p:spPr/>
        <p:txBody>
          <a:bodyPr/>
          <a:lstStyle/>
          <a:p>
            <a:r>
              <a:rPr lang="en-IN" sz="2000" b="1" dirty="0" smtClean="0"/>
              <a:t>Power: </a:t>
            </a:r>
            <a:r>
              <a:rPr lang="en-IN" sz="2000" dirty="0" smtClean="0"/>
              <a:t>As the density of logic and the clock speed on a chip </a:t>
            </a:r>
            <a:r>
              <a:rPr lang="en-IN" sz="2000" dirty="0" err="1" smtClean="0"/>
              <a:t>increase,so</a:t>
            </a:r>
            <a:r>
              <a:rPr lang="en-IN" sz="2000" dirty="0" smtClean="0"/>
              <a:t> does the power density (Watts/cm2).The difficulty of dissipating the heat generated on high-</a:t>
            </a:r>
            <a:r>
              <a:rPr lang="en-IN" sz="2000" dirty="0" err="1" smtClean="0"/>
              <a:t>density,high</a:t>
            </a:r>
            <a:r>
              <a:rPr lang="en-IN" sz="2000" dirty="0" smtClean="0"/>
              <a:t>-speed chips is becoming a serious design issue ([GIBB04], [BORK03]). </a:t>
            </a:r>
          </a:p>
          <a:p>
            <a:r>
              <a:rPr lang="en-GB" sz="2000" b="1" dirty="0" smtClean="0"/>
              <a:t>RC delay: </a:t>
            </a:r>
            <a:r>
              <a:rPr lang="en-GB" sz="2000" dirty="0" smtClean="0"/>
              <a:t>Speed at which electrons flow limited by resistance and capacitance of metal wires connecting </a:t>
            </a:r>
            <a:r>
              <a:rPr lang="en-GB" sz="2000" dirty="0" err="1" smtClean="0"/>
              <a:t>them,Delay</a:t>
            </a:r>
            <a:r>
              <a:rPr lang="en-GB" sz="2000" dirty="0" smtClean="0"/>
              <a:t> increases as RC product </a:t>
            </a:r>
            <a:r>
              <a:rPr lang="en-GB" sz="2000" dirty="0" err="1" smtClean="0"/>
              <a:t>increases,Wire</a:t>
            </a:r>
            <a:r>
              <a:rPr lang="en-GB" sz="2000" dirty="0" smtClean="0"/>
              <a:t> interconnects thinner, increasing </a:t>
            </a:r>
            <a:r>
              <a:rPr lang="en-GB" sz="2000" dirty="0" err="1" smtClean="0"/>
              <a:t>resistance,Wires</a:t>
            </a:r>
            <a:r>
              <a:rPr lang="en-GB" sz="2000" dirty="0" smtClean="0"/>
              <a:t> closer together, increasing capacitance.</a:t>
            </a:r>
          </a:p>
          <a:p>
            <a:r>
              <a:rPr lang="en-IN" sz="2000" b="1" dirty="0" smtClean="0"/>
              <a:t>Memory </a:t>
            </a:r>
            <a:r>
              <a:rPr lang="en-IN" sz="2000" b="1" dirty="0" err="1" smtClean="0"/>
              <a:t>latency:</a:t>
            </a:r>
            <a:r>
              <a:rPr lang="en-IN" sz="2000" dirty="0" err="1" smtClean="0"/>
              <a:t>Memory</a:t>
            </a:r>
            <a:r>
              <a:rPr lang="en-IN" sz="2000" dirty="0" smtClean="0"/>
              <a:t> speeds lag processor </a:t>
            </a:r>
            <a:r>
              <a:rPr lang="en-IN" sz="2000" dirty="0" err="1" smtClean="0"/>
              <a:t>speeds,as</a:t>
            </a:r>
            <a:r>
              <a:rPr lang="en-IN" sz="2000" dirty="0" smtClean="0"/>
              <a:t> previously discussed.</a:t>
            </a:r>
            <a:endParaRPr lang="en-GB" sz="2000" dirty="0"/>
          </a:p>
        </p:txBody>
      </p:sp>
    </p:spTree>
    <p:extLst>
      <p:ext uri="{BB962C8B-B14F-4D97-AF65-F5344CB8AC3E}">
        <p14:creationId xmlns:p14="http://schemas.microsoft.com/office/powerpoint/2010/main" val="21350270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GB"/>
              <a:t>Intel Microprocessor Performance</a:t>
            </a:r>
          </a:p>
        </p:txBody>
      </p:sp>
      <p:pic>
        <p:nvPicPr>
          <p:cNvPr id="101381" name="Picture 5"/>
          <p:cNvPicPr>
            <a:picLocks noChangeAspect="1" noChangeArrowheads="1"/>
          </p:cNvPicPr>
          <p:nvPr/>
        </p:nvPicPr>
        <p:blipFill>
          <a:blip r:embed="rId2">
            <a:extLst>
              <a:ext uri="{28A0092B-C50C-407E-A947-70E740481C1C}">
                <a14:useLocalDpi xmlns:a14="http://schemas.microsoft.com/office/drawing/2010/main" val="0"/>
              </a:ext>
            </a:extLst>
          </a:blip>
          <a:srcRect b="7381"/>
          <a:stretch>
            <a:fillRect/>
          </a:stretch>
        </p:blipFill>
        <p:spPr bwMode="auto">
          <a:xfrm>
            <a:off x="2514600" y="1058864"/>
            <a:ext cx="7010400" cy="572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1369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p:cNvSpPr>
            <a:spLocks noGrp="1" noChangeArrowheads="1"/>
          </p:cNvSpPr>
          <p:nvPr>
            <p:ph type="title"/>
          </p:nvPr>
        </p:nvSpPr>
        <p:spPr/>
        <p:txBody>
          <a:bodyPr/>
          <a:lstStyle/>
          <a:p>
            <a:r>
              <a:rPr lang="en-GB"/>
              <a:t>Increased Cache Capacity</a:t>
            </a:r>
          </a:p>
        </p:txBody>
      </p:sp>
      <p:sp>
        <p:nvSpPr>
          <p:cNvPr id="102405" name="Rectangle 5"/>
          <p:cNvSpPr>
            <a:spLocks noGrp="1" noChangeArrowheads="1"/>
          </p:cNvSpPr>
          <p:nvPr>
            <p:ph idx="1"/>
          </p:nvPr>
        </p:nvSpPr>
        <p:spPr/>
        <p:txBody>
          <a:bodyPr/>
          <a:lstStyle/>
          <a:p>
            <a:r>
              <a:rPr lang="en-GB"/>
              <a:t>Typically two or three levels of cache between processor and main memory</a:t>
            </a:r>
          </a:p>
          <a:p>
            <a:r>
              <a:rPr lang="en-GB"/>
              <a:t>Chip density increased</a:t>
            </a:r>
          </a:p>
          <a:p>
            <a:pPr lvl="1"/>
            <a:r>
              <a:rPr lang="en-GB"/>
              <a:t>More cache memory on chip</a:t>
            </a:r>
          </a:p>
          <a:p>
            <a:pPr lvl="2"/>
            <a:r>
              <a:rPr lang="en-GB"/>
              <a:t>Faster cache access</a:t>
            </a:r>
          </a:p>
          <a:p>
            <a:r>
              <a:rPr lang="en-GB"/>
              <a:t>Pentium chip devoted about 10% of chip area to cache</a:t>
            </a:r>
          </a:p>
          <a:p>
            <a:r>
              <a:rPr lang="en-GB"/>
              <a:t>Pentium 4 devotes about 50%</a:t>
            </a:r>
          </a:p>
        </p:txBody>
      </p:sp>
    </p:spTree>
    <p:extLst>
      <p:ext uri="{BB962C8B-B14F-4D97-AF65-F5344CB8AC3E}">
        <p14:creationId xmlns:p14="http://schemas.microsoft.com/office/powerpoint/2010/main" val="3490724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p:txBody>
          <a:bodyPr/>
          <a:lstStyle/>
          <a:p>
            <a:r>
              <a:rPr lang="en-GB"/>
              <a:t>Diminishing Returns</a:t>
            </a:r>
          </a:p>
        </p:txBody>
      </p:sp>
      <p:sp>
        <p:nvSpPr>
          <p:cNvPr id="104453" name="Rectangle 5"/>
          <p:cNvSpPr>
            <a:spLocks noGrp="1" noChangeArrowheads="1"/>
          </p:cNvSpPr>
          <p:nvPr>
            <p:ph idx="1"/>
          </p:nvPr>
        </p:nvSpPr>
        <p:spPr/>
        <p:txBody>
          <a:bodyPr/>
          <a:lstStyle/>
          <a:p>
            <a:r>
              <a:rPr lang="en-GB"/>
              <a:t>Internal organization of processors complex</a:t>
            </a:r>
          </a:p>
          <a:p>
            <a:pPr lvl="1"/>
            <a:r>
              <a:rPr lang="en-GB"/>
              <a:t>Can get a great deal of parallelism</a:t>
            </a:r>
          </a:p>
          <a:p>
            <a:pPr lvl="1"/>
            <a:r>
              <a:rPr lang="en-GB"/>
              <a:t>Further significant increases likely to be relatively modest</a:t>
            </a:r>
          </a:p>
          <a:p>
            <a:r>
              <a:rPr lang="en-GB"/>
              <a:t>Benefits from cache are reaching limit</a:t>
            </a:r>
          </a:p>
          <a:p>
            <a:r>
              <a:rPr lang="en-GB"/>
              <a:t>Increasing clock rate runs into power dissipation problem </a:t>
            </a:r>
          </a:p>
          <a:p>
            <a:pPr lvl="1"/>
            <a:r>
              <a:rPr lang="en-GB"/>
              <a:t>Some fundamental physical limits are being reached</a:t>
            </a:r>
          </a:p>
          <a:p>
            <a:endParaRPr lang="en-GB"/>
          </a:p>
        </p:txBody>
      </p:sp>
    </p:spTree>
    <p:extLst>
      <p:ext uri="{BB962C8B-B14F-4D97-AF65-F5344CB8AC3E}">
        <p14:creationId xmlns:p14="http://schemas.microsoft.com/office/powerpoint/2010/main" val="1396571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p:cNvSpPr>
            <a:spLocks noGrp="1" noChangeArrowheads="1"/>
          </p:cNvSpPr>
          <p:nvPr>
            <p:ph type="title"/>
          </p:nvPr>
        </p:nvSpPr>
        <p:spPr/>
        <p:txBody>
          <a:bodyPr/>
          <a:lstStyle/>
          <a:p>
            <a:r>
              <a:rPr lang="en-GB"/>
              <a:t>New Approach – Multiple Cores</a:t>
            </a:r>
          </a:p>
        </p:txBody>
      </p:sp>
      <p:sp>
        <p:nvSpPr>
          <p:cNvPr id="105477" name="Rectangle 5"/>
          <p:cNvSpPr>
            <a:spLocks noGrp="1" noChangeArrowheads="1"/>
          </p:cNvSpPr>
          <p:nvPr>
            <p:ph idx="1"/>
          </p:nvPr>
        </p:nvSpPr>
        <p:spPr/>
        <p:txBody>
          <a:bodyPr>
            <a:normAutofit fontScale="85000" lnSpcReduction="20000"/>
          </a:bodyPr>
          <a:lstStyle/>
          <a:p>
            <a:r>
              <a:rPr lang="en-GB" sz="2400"/>
              <a:t>Multiple processors on single chip</a:t>
            </a:r>
          </a:p>
          <a:p>
            <a:pPr lvl="1"/>
            <a:r>
              <a:rPr lang="en-GB" sz="2000"/>
              <a:t>Large shared cache</a:t>
            </a:r>
          </a:p>
          <a:p>
            <a:r>
              <a:rPr lang="en-GB" sz="2400"/>
              <a:t>Within a processor, increase in performance proportional to square root of increase in complexity</a:t>
            </a:r>
          </a:p>
          <a:p>
            <a:r>
              <a:rPr lang="en-GB" sz="2400"/>
              <a:t>If software can use multiple processors, doubling number of processors almost doubles performance</a:t>
            </a:r>
          </a:p>
          <a:p>
            <a:r>
              <a:rPr lang="en-GB" sz="2400"/>
              <a:t>So, use two simpler processors on the chip rather than one more complex processor</a:t>
            </a:r>
          </a:p>
          <a:p>
            <a:r>
              <a:rPr lang="en-GB" sz="2400"/>
              <a:t>With two processors, larger caches are justified</a:t>
            </a:r>
          </a:p>
          <a:p>
            <a:pPr lvl="1"/>
            <a:r>
              <a:rPr lang="en-GB" sz="2000"/>
              <a:t>Power consumption of memory logic less than processing logic</a:t>
            </a:r>
          </a:p>
        </p:txBody>
      </p:sp>
    </p:spTree>
    <p:extLst>
      <p:ext uri="{BB962C8B-B14F-4D97-AF65-F5344CB8AC3E}">
        <p14:creationId xmlns:p14="http://schemas.microsoft.com/office/powerpoint/2010/main" val="29976555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p:txBody>
          <a:bodyPr/>
          <a:lstStyle/>
          <a:p>
            <a:r>
              <a:rPr lang="en-IN" dirty="0"/>
              <a:t>E</a:t>
            </a:r>
            <a:r>
              <a:rPr lang="en-IN" dirty="0" smtClean="0"/>
              <a:t>volution of the Intel product line(1)</a:t>
            </a:r>
            <a:endParaRPr lang="en-GB" dirty="0"/>
          </a:p>
        </p:txBody>
      </p:sp>
      <p:sp>
        <p:nvSpPr>
          <p:cNvPr id="89091" name="Rectangle 1027"/>
          <p:cNvSpPr>
            <a:spLocks noGrp="1" noChangeArrowheads="1"/>
          </p:cNvSpPr>
          <p:nvPr>
            <p:ph idx="1"/>
          </p:nvPr>
        </p:nvSpPr>
        <p:spPr/>
        <p:txBody>
          <a:bodyPr>
            <a:normAutofit fontScale="62500" lnSpcReduction="20000"/>
          </a:bodyPr>
          <a:lstStyle/>
          <a:p>
            <a:pPr>
              <a:lnSpc>
                <a:spcPct val="90000"/>
              </a:lnSpc>
            </a:pPr>
            <a:r>
              <a:rPr lang="en-IN" sz="1800" b="1" dirty="0" smtClean="0"/>
              <a:t>8080: </a:t>
            </a:r>
            <a:r>
              <a:rPr lang="en-IN" sz="1800" dirty="0" smtClean="0"/>
              <a:t>The world’s first general-purpose </a:t>
            </a:r>
            <a:r>
              <a:rPr lang="en-IN" sz="1800" dirty="0" err="1" smtClean="0"/>
              <a:t>microprocessor.This</a:t>
            </a:r>
            <a:r>
              <a:rPr lang="en-IN" sz="1800" dirty="0" smtClean="0"/>
              <a:t> was an 8-bit machine, with an 8-bit data path to </a:t>
            </a:r>
            <a:r>
              <a:rPr lang="en-IN" sz="1800" dirty="0" err="1" smtClean="0"/>
              <a:t>memory.The</a:t>
            </a:r>
            <a:r>
              <a:rPr lang="en-IN" sz="1800" dirty="0" smtClean="0"/>
              <a:t> 8080 was used in the first personal </a:t>
            </a:r>
            <a:r>
              <a:rPr lang="en-IN" sz="1800" dirty="0" err="1" smtClean="0"/>
              <a:t>computer,the</a:t>
            </a:r>
            <a:r>
              <a:rPr lang="en-IN" sz="1800" dirty="0" smtClean="0"/>
              <a:t> Altair.</a:t>
            </a:r>
          </a:p>
          <a:p>
            <a:pPr marL="0" indent="0">
              <a:lnSpc>
                <a:spcPct val="90000"/>
              </a:lnSpc>
              <a:buNone/>
            </a:pPr>
            <a:endParaRPr lang="en-IN" sz="1800" dirty="0" smtClean="0"/>
          </a:p>
          <a:p>
            <a:pPr>
              <a:lnSpc>
                <a:spcPct val="90000"/>
              </a:lnSpc>
            </a:pPr>
            <a:r>
              <a:rPr lang="en-IN" sz="1800" b="1" dirty="0" smtClean="0"/>
              <a:t>8086: </a:t>
            </a:r>
            <a:r>
              <a:rPr lang="en-IN" sz="1800" dirty="0" smtClean="0"/>
              <a:t>A far more powerful, 16-bit machine. In addition to a wider data path and larger registers, the 8086 sported an instruction cache, or queue, that </a:t>
            </a:r>
            <a:r>
              <a:rPr lang="en-IN" sz="1800" dirty="0" err="1" smtClean="0"/>
              <a:t>prefetches</a:t>
            </a:r>
            <a:r>
              <a:rPr lang="en-IN" sz="1800" dirty="0" smtClean="0"/>
              <a:t> a few instructions before they are executed. </a:t>
            </a:r>
          </a:p>
          <a:p>
            <a:pPr marL="0" indent="0">
              <a:lnSpc>
                <a:spcPct val="90000"/>
              </a:lnSpc>
              <a:buNone/>
            </a:pPr>
            <a:endParaRPr lang="en-IN" sz="1800" dirty="0" smtClean="0"/>
          </a:p>
          <a:p>
            <a:pPr>
              <a:lnSpc>
                <a:spcPct val="90000"/>
              </a:lnSpc>
            </a:pPr>
            <a:r>
              <a:rPr lang="en-IN" sz="1800" b="1" dirty="0" smtClean="0"/>
              <a:t>80286: </a:t>
            </a:r>
            <a:r>
              <a:rPr lang="en-IN" sz="1800" dirty="0" smtClean="0"/>
              <a:t>This extension of the 8086 enabled addressing a 16-MByte memory instead of just 1 </a:t>
            </a:r>
            <a:r>
              <a:rPr lang="en-IN" sz="1800" dirty="0" err="1" smtClean="0"/>
              <a:t>MByte</a:t>
            </a:r>
            <a:r>
              <a:rPr lang="en-IN" sz="1800" dirty="0" smtClean="0"/>
              <a:t>. </a:t>
            </a:r>
          </a:p>
          <a:p>
            <a:pPr marL="0" indent="0">
              <a:lnSpc>
                <a:spcPct val="90000"/>
              </a:lnSpc>
              <a:buNone/>
            </a:pPr>
            <a:endParaRPr lang="en-IN" sz="1800" dirty="0" smtClean="0"/>
          </a:p>
          <a:p>
            <a:pPr>
              <a:lnSpc>
                <a:spcPct val="90000"/>
              </a:lnSpc>
            </a:pPr>
            <a:r>
              <a:rPr lang="en-IN" sz="1800" b="1" dirty="0" smtClean="0"/>
              <a:t>80386: </a:t>
            </a:r>
            <a:r>
              <a:rPr lang="en-IN" sz="1800" dirty="0" smtClean="0"/>
              <a:t>Intel’s first 32-bit </a:t>
            </a:r>
            <a:r>
              <a:rPr lang="en-IN" sz="1800" dirty="0" err="1" smtClean="0"/>
              <a:t>machine,and</a:t>
            </a:r>
            <a:r>
              <a:rPr lang="en-IN" sz="1800" dirty="0" smtClean="0"/>
              <a:t> a major overhaul of the </a:t>
            </a:r>
            <a:r>
              <a:rPr lang="en-IN" sz="1800" dirty="0" err="1" smtClean="0"/>
              <a:t>product.With</a:t>
            </a:r>
            <a:r>
              <a:rPr lang="en-IN" sz="1800" dirty="0" smtClean="0"/>
              <a:t> a 32-bit architecture, the 80386 </a:t>
            </a:r>
            <a:r>
              <a:rPr lang="en-IN" sz="1800" dirty="0" err="1" smtClean="0"/>
              <a:t>rivaled</a:t>
            </a:r>
            <a:r>
              <a:rPr lang="en-IN" sz="1800" dirty="0" smtClean="0"/>
              <a:t> the complexity and power of minicomputers and mainframes introduced just a few years earlier.</a:t>
            </a:r>
          </a:p>
          <a:p>
            <a:pPr>
              <a:lnSpc>
                <a:spcPct val="90000"/>
              </a:lnSpc>
            </a:pPr>
            <a:endParaRPr lang="en-IN" sz="1800" dirty="0" smtClean="0"/>
          </a:p>
          <a:p>
            <a:pPr>
              <a:lnSpc>
                <a:spcPct val="90000"/>
              </a:lnSpc>
            </a:pPr>
            <a:r>
              <a:rPr lang="en-IN" sz="1800" b="1" dirty="0" smtClean="0"/>
              <a:t>80486:</a:t>
            </a:r>
            <a:r>
              <a:rPr lang="en-IN" sz="1800" dirty="0" smtClean="0"/>
              <a:t>The 80486 introduced the use of much more sophisticated and powerful cache technology and sophisticated instruction </a:t>
            </a:r>
            <a:r>
              <a:rPr lang="en-IN" sz="1800" dirty="0" err="1" smtClean="0"/>
              <a:t>pipelining.The</a:t>
            </a:r>
            <a:r>
              <a:rPr lang="en-IN" sz="1800" dirty="0" smtClean="0"/>
              <a:t> 80486 also offered a built-in math coprocessor, offloading complex math operations from the main CPU. </a:t>
            </a:r>
          </a:p>
          <a:p>
            <a:pPr>
              <a:lnSpc>
                <a:spcPct val="90000"/>
              </a:lnSpc>
            </a:pPr>
            <a:endParaRPr lang="en-IN" sz="1800" dirty="0" smtClean="0"/>
          </a:p>
          <a:p>
            <a:pPr>
              <a:lnSpc>
                <a:spcPct val="90000"/>
              </a:lnSpc>
            </a:pPr>
            <a:r>
              <a:rPr lang="en-IN" sz="1800" b="1" dirty="0" smtClean="0"/>
              <a:t>Pentium: </a:t>
            </a:r>
            <a:r>
              <a:rPr lang="en-IN" sz="1800" dirty="0" smtClean="0"/>
              <a:t>With the Pentium, Intel introduced the use of superscalar </a:t>
            </a:r>
            <a:r>
              <a:rPr lang="en-IN" sz="1800" dirty="0" err="1" smtClean="0"/>
              <a:t>techniques,which</a:t>
            </a:r>
            <a:r>
              <a:rPr lang="en-IN" sz="1800" dirty="0" smtClean="0"/>
              <a:t> allow multiple instructions to execute in parallel. </a:t>
            </a:r>
          </a:p>
          <a:p>
            <a:pPr>
              <a:lnSpc>
                <a:spcPct val="90000"/>
              </a:lnSpc>
            </a:pPr>
            <a:endParaRPr lang="en-GB" sz="1800" dirty="0"/>
          </a:p>
        </p:txBody>
      </p:sp>
    </p:spTree>
    <p:extLst>
      <p:ext uri="{BB962C8B-B14F-4D97-AF65-F5344CB8AC3E}">
        <p14:creationId xmlns:p14="http://schemas.microsoft.com/office/powerpoint/2010/main" val="7340709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p:txBody>
          <a:bodyPr/>
          <a:lstStyle/>
          <a:p>
            <a:r>
              <a:rPr lang="en-IN" dirty="0"/>
              <a:t>E</a:t>
            </a:r>
            <a:r>
              <a:rPr lang="en-IN" dirty="0" smtClean="0"/>
              <a:t>volution of the Intel product line(2)</a:t>
            </a:r>
            <a:endParaRPr lang="en-GB" dirty="0"/>
          </a:p>
        </p:txBody>
      </p:sp>
      <p:sp>
        <p:nvSpPr>
          <p:cNvPr id="89091" name="Rectangle 1027"/>
          <p:cNvSpPr>
            <a:spLocks noGrp="1" noChangeArrowheads="1"/>
          </p:cNvSpPr>
          <p:nvPr>
            <p:ph idx="1"/>
          </p:nvPr>
        </p:nvSpPr>
        <p:spPr/>
        <p:txBody>
          <a:bodyPr>
            <a:normAutofit fontScale="70000" lnSpcReduction="20000"/>
          </a:bodyPr>
          <a:lstStyle/>
          <a:p>
            <a:pPr>
              <a:lnSpc>
                <a:spcPct val="90000"/>
              </a:lnSpc>
            </a:pPr>
            <a:r>
              <a:rPr lang="en-IN" sz="1800" b="1" dirty="0" smtClean="0"/>
              <a:t>Pentium Pro: </a:t>
            </a:r>
            <a:r>
              <a:rPr lang="en-IN" sz="1800" dirty="0" smtClean="0"/>
              <a:t>The Pentium Pro continued the move into superscalar organization begun with the </a:t>
            </a:r>
            <a:r>
              <a:rPr lang="en-IN" sz="1800" dirty="0" err="1" smtClean="0"/>
              <a:t>Pentium,with</a:t>
            </a:r>
            <a:r>
              <a:rPr lang="en-IN" sz="1800" dirty="0" smtClean="0"/>
              <a:t> aggressive use of register </a:t>
            </a:r>
            <a:r>
              <a:rPr lang="en-IN" sz="1800" dirty="0" err="1" smtClean="0"/>
              <a:t>renaming,branch</a:t>
            </a:r>
            <a:r>
              <a:rPr lang="en-IN" sz="1800" dirty="0" smtClean="0"/>
              <a:t> </a:t>
            </a:r>
            <a:r>
              <a:rPr lang="en-IN" sz="1800" dirty="0" err="1" smtClean="0"/>
              <a:t>prediction,data</a:t>
            </a:r>
            <a:r>
              <a:rPr lang="en-IN" sz="1800" dirty="0" smtClean="0"/>
              <a:t> flow </a:t>
            </a:r>
            <a:r>
              <a:rPr lang="en-IN" sz="1800" dirty="0" err="1" smtClean="0"/>
              <a:t>analysis,and</a:t>
            </a:r>
            <a:r>
              <a:rPr lang="en-IN" sz="1800" dirty="0" smtClean="0"/>
              <a:t> speculative execution. </a:t>
            </a:r>
          </a:p>
          <a:p>
            <a:pPr>
              <a:lnSpc>
                <a:spcPct val="90000"/>
              </a:lnSpc>
            </a:pPr>
            <a:endParaRPr lang="en-IN" sz="1800" dirty="0"/>
          </a:p>
          <a:p>
            <a:pPr>
              <a:lnSpc>
                <a:spcPct val="90000"/>
              </a:lnSpc>
            </a:pPr>
            <a:r>
              <a:rPr lang="en-IN" sz="1800" b="1" dirty="0" smtClean="0"/>
              <a:t>Pentium II: </a:t>
            </a:r>
            <a:r>
              <a:rPr lang="en-IN" sz="1800" dirty="0" smtClean="0"/>
              <a:t>The Pentium II incorporated Intel MMX </a:t>
            </a:r>
            <a:r>
              <a:rPr lang="en-IN" sz="1800" dirty="0" err="1" smtClean="0"/>
              <a:t>technology,which</a:t>
            </a:r>
            <a:r>
              <a:rPr lang="en-IN" sz="1800" dirty="0" smtClean="0"/>
              <a:t> is designed specifically to process </a:t>
            </a:r>
            <a:r>
              <a:rPr lang="en-IN" sz="1800" dirty="0" err="1" smtClean="0"/>
              <a:t>video,audio,and</a:t>
            </a:r>
            <a:r>
              <a:rPr lang="en-IN" sz="1800" dirty="0" smtClean="0"/>
              <a:t> graphics data efficiently.</a:t>
            </a:r>
          </a:p>
          <a:p>
            <a:pPr>
              <a:lnSpc>
                <a:spcPct val="90000"/>
              </a:lnSpc>
            </a:pPr>
            <a:endParaRPr lang="en-IN" sz="1800" dirty="0"/>
          </a:p>
          <a:p>
            <a:pPr>
              <a:lnSpc>
                <a:spcPct val="90000"/>
              </a:lnSpc>
            </a:pPr>
            <a:r>
              <a:rPr lang="en-IN" sz="1800" b="1" dirty="0" smtClean="0"/>
              <a:t>Pentium III: </a:t>
            </a:r>
            <a:r>
              <a:rPr lang="en-IN" sz="1800" dirty="0" smtClean="0"/>
              <a:t>The Pentium III incorporates additional floating-point instructions to support 3D graphics software.</a:t>
            </a:r>
          </a:p>
          <a:p>
            <a:pPr>
              <a:lnSpc>
                <a:spcPct val="90000"/>
              </a:lnSpc>
            </a:pPr>
            <a:endParaRPr lang="en-IN" sz="1800" dirty="0"/>
          </a:p>
          <a:p>
            <a:pPr>
              <a:lnSpc>
                <a:spcPct val="90000"/>
              </a:lnSpc>
            </a:pPr>
            <a:r>
              <a:rPr lang="en-IN" sz="1800" b="1" dirty="0" smtClean="0"/>
              <a:t>Pentium 4: </a:t>
            </a:r>
            <a:r>
              <a:rPr lang="en-IN" sz="1800" dirty="0" smtClean="0"/>
              <a:t>The Pentium 4 includes additional floating-point and other enhancements for multimedia.</a:t>
            </a:r>
          </a:p>
          <a:p>
            <a:pPr>
              <a:lnSpc>
                <a:spcPct val="90000"/>
              </a:lnSpc>
            </a:pPr>
            <a:endParaRPr lang="en-IN" sz="1800" dirty="0"/>
          </a:p>
          <a:p>
            <a:pPr>
              <a:lnSpc>
                <a:spcPct val="90000"/>
              </a:lnSpc>
            </a:pPr>
            <a:r>
              <a:rPr lang="en-IN" sz="1800" b="1" dirty="0" smtClean="0"/>
              <a:t>Core: </a:t>
            </a:r>
            <a:r>
              <a:rPr lang="en-IN" sz="1800" dirty="0" smtClean="0"/>
              <a:t>This is the first Intel x86 microprocessor with a dual core, referring to the implementation of two processors on a single chip. </a:t>
            </a:r>
          </a:p>
          <a:p>
            <a:pPr>
              <a:lnSpc>
                <a:spcPct val="90000"/>
              </a:lnSpc>
            </a:pPr>
            <a:endParaRPr lang="en-IN" sz="1800" dirty="0"/>
          </a:p>
          <a:p>
            <a:pPr>
              <a:lnSpc>
                <a:spcPct val="90000"/>
              </a:lnSpc>
            </a:pPr>
            <a:r>
              <a:rPr lang="en-IN" sz="1800" b="1" dirty="0" smtClean="0"/>
              <a:t>Core 2: </a:t>
            </a:r>
            <a:r>
              <a:rPr lang="en-IN" sz="1800" dirty="0" smtClean="0"/>
              <a:t>The Core 2 extends the architecture to 64 </a:t>
            </a:r>
            <a:r>
              <a:rPr lang="en-IN" sz="1800" dirty="0" err="1" smtClean="0"/>
              <a:t>bits.The</a:t>
            </a:r>
            <a:r>
              <a:rPr lang="en-IN" sz="1800" dirty="0" smtClean="0"/>
              <a:t> Core 2 Quad provides four processors on a single chip. </a:t>
            </a:r>
          </a:p>
        </p:txBody>
      </p:sp>
    </p:spTree>
    <p:extLst>
      <p:ext uri="{BB962C8B-B14F-4D97-AF65-F5344CB8AC3E}">
        <p14:creationId xmlns:p14="http://schemas.microsoft.com/office/powerpoint/2010/main" val="3658069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sz="2400"/>
              <a:t>Embedded Systems</a:t>
            </a:r>
            <a:br>
              <a:rPr lang="en-GB" sz="2400"/>
            </a:br>
            <a:r>
              <a:rPr lang="en-GB" sz="2400"/>
              <a:t>ARM</a:t>
            </a:r>
          </a:p>
        </p:txBody>
      </p:sp>
      <p:sp>
        <p:nvSpPr>
          <p:cNvPr id="112643" name="Rectangle 3"/>
          <p:cNvSpPr>
            <a:spLocks noGrp="1" noChangeArrowheads="1"/>
          </p:cNvSpPr>
          <p:nvPr>
            <p:ph idx="1"/>
          </p:nvPr>
        </p:nvSpPr>
        <p:spPr>
          <a:xfrm>
            <a:off x="541867" y="1236373"/>
            <a:ext cx="10972800" cy="1596980"/>
          </a:xfrm>
        </p:spPr>
        <p:txBody>
          <a:bodyPr>
            <a:normAutofit fontScale="25000" lnSpcReduction="20000"/>
          </a:bodyPr>
          <a:lstStyle/>
          <a:p>
            <a:pPr marL="457200" lvl="1" indent="0">
              <a:buNone/>
            </a:pPr>
            <a:r>
              <a:rPr lang="en-IN" b="1" dirty="0" smtClean="0"/>
              <a:t>Embedded system. </a:t>
            </a:r>
            <a:r>
              <a:rPr lang="en-IN" dirty="0" smtClean="0"/>
              <a:t>A combination of computer hardware and software, and perhaps additional mechanical or other parts, designed to perform a dedicated function. </a:t>
            </a:r>
          </a:p>
          <a:p>
            <a:pPr marL="457200" lvl="1" indent="0">
              <a:buNone/>
            </a:pPr>
            <a:endParaRPr lang="en-IN" dirty="0" smtClean="0"/>
          </a:p>
          <a:p>
            <a:r>
              <a:rPr lang="en-GB" sz="2400" dirty="0" smtClean="0"/>
              <a:t>ARM evolved from RISC design</a:t>
            </a:r>
          </a:p>
          <a:p>
            <a:r>
              <a:rPr lang="en-GB" sz="2400" dirty="0" smtClean="0"/>
              <a:t>Used mainly in embedded systems</a:t>
            </a:r>
          </a:p>
          <a:p>
            <a:pPr lvl="1"/>
            <a:r>
              <a:rPr lang="en-GB" dirty="0" smtClean="0"/>
              <a:t>Used within product</a:t>
            </a:r>
          </a:p>
          <a:p>
            <a:pPr lvl="1"/>
            <a:r>
              <a:rPr lang="en-GB" dirty="0" smtClean="0"/>
              <a:t>Not general purpose computer</a:t>
            </a:r>
          </a:p>
          <a:p>
            <a:pPr lvl="1"/>
            <a:r>
              <a:rPr lang="en-GB" dirty="0" smtClean="0"/>
              <a:t>Dedicated function</a:t>
            </a:r>
          </a:p>
          <a:p>
            <a:pPr lvl="1"/>
            <a:r>
              <a:rPr lang="en-GB" dirty="0" smtClean="0"/>
              <a:t>E.g. Anti-lock brakes in car</a:t>
            </a:r>
          </a:p>
          <a:p>
            <a:pPr marL="457200" lvl="1" indent="0">
              <a:buNone/>
            </a:pPr>
            <a:r>
              <a:rPr lang="en-GB" dirty="0" smtClean="0"/>
              <a:t> </a:t>
            </a:r>
            <a:endParaRPr lang="en-GB" dirty="0"/>
          </a:p>
        </p:txBody>
      </p:sp>
    </p:spTree>
    <p:extLst>
      <p:ext uri="{BB962C8B-B14F-4D97-AF65-F5344CB8AC3E}">
        <p14:creationId xmlns:p14="http://schemas.microsoft.com/office/powerpoint/2010/main" val="22164148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GB"/>
              <a:t>Embedded Systems Requirements</a:t>
            </a:r>
          </a:p>
        </p:txBody>
      </p:sp>
      <p:sp>
        <p:nvSpPr>
          <p:cNvPr id="113667" name="Rectangle 3"/>
          <p:cNvSpPr>
            <a:spLocks noGrp="1" noChangeArrowheads="1"/>
          </p:cNvSpPr>
          <p:nvPr>
            <p:ph idx="1"/>
          </p:nvPr>
        </p:nvSpPr>
        <p:spPr/>
        <p:txBody>
          <a:bodyPr>
            <a:normAutofit fontScale="77500" lnSpcReduction="20000"/>
          </a:bodyPr>
          <a:lstStyle/>
          <a:p>
            <a:r>
              <a:rPr lang="en-IN" sz="2400" dirty="0" smtClean="0"/>
              <a:t> Small to large systems, implying very different cost constraints, thus different needs for optimization and reuse.</a:t>
            </a:r>
          </a:p>
          <a:p>
            <a:r>
              <a:rPr lang="en-IN" sz="2400" dirty="0" smtClean="0"/>
              <a:t> Relaxed to very strict requirements and combinations of different quality requirements</a:t>
            </a:r>
          </a:p>
          <a:p>
            <a:r>
              <a:rPr lang="en-IN" sz="2400" dirty="0" smtClean="0"/>
              <a:t> Short to long life times.</a:t>
            </a:r>
          </a:p>
          <a:p>
            <a:r>
              <a:rPr lang="en-IN" sz="2400" dirty="0" smtClean="0"/>
              <a:t>Different environmental conditions in terms </a:t>
            </a:r>
            <a:r>
              <a:rPr lang="en-IN" sz="2400" dirty="0" err="1" smtClean="0"/>
              <a:t>of,for</a:t>
            </a:r>
            <a:r>
              <a:rPr lang="en-IN" sz="2400" dirty="0" smtClean="0"/>
              <a:t> </a:t>
            </a:r>
            <a:r>
              <a:rPr lang="en-IN" sz="2400" dirty="0" err="1" smtClean="0"/>
              <a:t>example,radiation,vibrations,and</a:t>
            </a:r>
            <a:r>
              <a:rPr lang="en-IN" sz="2400" dirty="0" smtClean="0"/>
              <a:t> humidity. </a:t>
            </a:r>
          </a:p>
          <a:p>
            <a:r>
              <a:rPr lang="en-IN" sz="2400" dirty="0" smtClean="0"/>
              <a:t>Different application characteristics resulting in static versus dynamic </a:t>
            </a:r>
            <a:r>
              <a:rPr lang="en-IN" sz="2400" dirty="0" err="1" smtClean="0"/>
              <a:t>loads,slow</a:t>
            </a:r>
            <a:r>
              <a:rPr lang="en-IN" sz="2400" dirty="0" smtClean="0"/>
              <a:t> to fast speed, compute versus interface intensive tasks, and/or combinations thereof.</a:t>
            </a:r>
          </a:p>
          <a:p>
            <a:r>
              <a:rPr lang="en-IN" sz="2400" dirty="0" smtClean="0"/>
              <a:t> Different models of computation ranging from discrete-event systems to those involving continuous time dynamics.</a:t>
            </a:r>
            <a:endParaRPr lang="en-GB" sz="2400" dirty="0"/>
          </a:p>
        </p:txBody>
      </p:sp>
    </p:spTree>
    <p:extLst>
      <p:ext uri="{BB962C8B-B14F-4D97-AF65-F5344CB8AC3E}">
        <p14:creationId xmlns:p14="http://schemas.microsoft.com/office/powerpoint/2010/main" val="4266336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5"/>
          <p:cNvSpPr/>
          <p:nvPr/>
        </p:nvSpPr>
        <p:spPr>
          <a:xfrm>
            <a:off x="1669144" y="646279"/>
            <a:ext cx="8186057" cy="5078313"/>
          </a:xfrm>
          <a:prstGeom prst="rect">
            <a:avLst/>
          </a:prstGeom>
        </p:spPr>
        <p:txBody>
          <a:bodyPr wrap="square">
            <a:spAutoFit/>
          </a:bodyPr>
          <a:lstStyle/>
          <a:p>
            <a:pPr marL="457209" indent="-457209" defTabSz="914290">
              <a:buFont typeface="Arial" panose="020B0604020202020204" pitchFamily="34" charset="0"/>
              <a:buChar char="•"/>
            </a:pPr>
            <a:r>
              <a:rPr lang="en-IN" sz="3200" b="1" dirty="0">
                <a:solidFill>
                  <a:prstClr val="black"/>
                </a:solidFill>
              </a:rPr>
              <a:t>Data processing</a:t>
            </a:r>
          </a:p>
          <a:p>
            <a:pPr marL="457145" lvl="1" defTabSz="914290"/>
            <a:r>
              <a:rPr lang="en-IN" sz="2600" dirty="0">
                <a:solidFill>
                  <a:prstClr val="black"/>
                </a:solidFill>
              </a:rPr>
              <a:t>The </a:t>
            </a:r>
            <a:r>
              <a:rPr lang="en-IN" sz="2600" dirty="0" err="1">
                <a:solidFill>
                  <a:prstClr val="black"/>
                </a:solidFill>
              </a:rPr>
              <a:t>computer,of</a:t>
            </a:r>
            <a:r>
              <a:rPr lang="en-IN" sz="2600" dirty="0">
                <a:solidFill>
                  <a:prstClr val="black"/>
                </a:solidFill>
              </a:rPr>
              <a:t> </a:t>
            </a:r>
            <a:r>
              <a:rPr lang="en-IN" sz="2600" dirty="0" err="1">
                <a:solidFill>
                  <a:prstClr val="black"/>
                </a:solidFill>
              </a:rPr>
              <a:t>course,must</a:t>
            </a:r>
            <a:r>
              <a:rPr lang="en-IN" sz="2600" dirty="0">
                <a:solidFill>
                  <a:prstClr val="black"/>
                </a:solidFill>
              </a:rPr>
              <a:t> be able to process data.</a:t>
            </a:r>
          </a:p>
          <a:p>
            <a:pPr marL="457145" lvl="1" defTabSz="914290"/>
            <a:r>
              <a:rPr lang="en-IN" sz="2600" dirty="0">
                <a:solidFill>
                  <a:prstClr val="black"/>
                </a:solidFill>
              </a:rPr>
              <a:t>The data may take a wide variety of </a:t>
            </a:r>
            <a:r>
              <a:rPr lang="en-IN" sz="2600" dirty="0" err="1">
                <a:solidFill>
                  <a:prstClr val="black"/>
                </a:solidFill>
              </a:rPr>
              <a:t>forms,and</a:t>
            </a:r>
            <a:r>
              <a:rPr lang="en-IN" sz="2600" dirty="0">
                <a:solidFill>
                  <a:prstClr val="black"/>
                </a:solidFill>
              </a:rPr>
              <a:t> the </a:t>
            </a:r>
          </a:p>
          <a:p>
            <a:pPr marL="457145" lvl="1" defTabSz="914290"/>
            <a:r>
              <a:rPr lang="en-IN" sz="2600" dirty="0">
                <a:solidFill>
                  <a:prstClr val="black"/>
                </a:solidFill>
              </a:rPr>
              <a:t>range of processing requirements is broad.</a:t>
            </a:r>
          </a:p>
          <a:p>
            <a:pPr marL="457145" lvl="1" defTabSz="914290"/>
            <a:endParaRPr lang="en-IN" sz="2600" dirty="0">
              <a:solidFill>
                <a:prstClr val="black"/>
              </a:solidFill>
            </a:endParaRPr>
          </a:p>
          <a:p>
            <a:pPr marL="457209" indent="-457209" defTabSz="914290">
              <a:buFont typeface="Arial" panose="020B0604020202020204" pitchFamily="34" charset="0"/>
              <a:buChar char="•"/>
            </a:pPr>
            <a:r>
              <a:rPr lang="en-IN" sz="3200" b="1" dirty="0">
                <a:solidFill>
                  <a:prstClr val="black"/>
                </a:solidFill>
              </a:rPr>
              <a:t>Data storage</a:t>
            </a:r>
          </a:p>
          <a:p>
            <a:pPr marL="457145" lvl="1" defTabSz="914290"/>
            <a:r>
              <a:rPr lang="en-IN" sz="2600" dirty="0">
                <a:solidFill>
                  <a:prstClr val="black"/>
                </a:solidFill>
              </a:rPr>
              <a:t>It is also essential that a computer store </a:t>
            </a:r>
            <a:r>
              <a:rPr lang="en-IN" sz="2600" dirty="0" err="1">
                <a:solidFill>
                  <a:prstClr val="black"/>
                </a:solidFill>
              </a:rPr>
              <a:t>data.Even</a:t>
            </a:r>
            <a:r>
              <a:rPr lang="en-IN" sz="2600" dirty="0">
                <a:solidFill>
                  <a:prstClr val="black"/>
                </a:solidFill>
              </a:rPr>
              <a:t> if the </a:t>
            </a:r>
          </a:p>
          <a:p>
            <a:pPr marL="457145" lvl="1" defTabSz="914290"/>
            <a:r>
              <a:rPr lang="en-IN" sz="2600" dirty="0">
                <a:solidFill>
                  <a:prstClr val="black"/>
                </a:solidFill>
              </a:rPr>
              <a:t>computer is processing data on the fly (i.e., data come</a:t>
            </a:r>
          </a:p>
          <a:p>
            <a:pPr marL="457145" lvl="1" defTabSz="914290"/>
            <a:r>
              <a:rPr lang="en-IN" sz="2600" dirty="0">
                <a:solidFill>
                  <a:prstClr val="black"/>
                </a:solidFill>
              </a:rPr>
              <a:t>in and get processed, and the results go out immediately) the computer must temporarily store at least those pieces of data that are being worked on at any given moment.</a:t>
            </a:r>
          </a:p>
        </p:txBody>
      </p:sp>
    </p:spTree>
    <p:extLst>
      <p:ext uri="{BB962C8B-B14F-4D97-AF65-F5344CB8AC3E}">
        <p14:creationId xmlns:p14="http://schemas.microsoft.com/office/powerpoint/2010/main" val="19159825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GB" sz="2400"/>
              <a:t>Possible Organization of an Embedded System</a:t>
            </a:r>
          </a:p>
        </p:txBody>
      </p:sp>
      <p:pic>
        <p:nvPicPr>
          <p:cNvPr id="114693" name="Picture 5"/>
          <p:cNvPicPr>
            <a:picLocks noChangeAspect="1" noChangeArrowheads="1"/>
          </p:cNvPicPr>
          <p:nvPr/>
        </p:nvPicPr>
        <p:blipFill>
          <a:blip r:embed="rId2">
            <a:extLst>
              <a:ext uri="{28A0092B-C50C-407E-A947-70E740481C1C}">
                <a14:useLocalDpi xmlns:a14="http://schemas.microsoft.com/office/drawing/2010/main" val="0"/>
              </a:ext>
            </a:extLst>
          </a:blip>
          <a:srcRect r="32365" b="27953"/>
          <a:stretch>
            <a:fillRect/>
          </a:stretch>
        </p:blipFill>
        <p:spPr bwMode="auto">
          <a:xfrm>
            <a:off x="2782888" y="1049338"/>
            <a:ext cx="6553200" cy="571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0301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a:t>ARM Evolution</a:t>
            </a:r>
          </a:p>
        </p:txBody>
      </p:sp>
      <p:sp>
        <p:nvSpPr>
          <p:cNvPr id="115715" name="Rectangle 3"/>
          <p:cNvSpPr>
            <a:spLocks noGrp="1" noChangeArrowheads="1"/>
          </p:cNvSpPr>
          <p:nvPr>
            <p:ph idx="1"/>
          </p:nvPr>
        </p:nvSpPr>
        <p:spPr/>
        <p:txBody>
          <a:bodyPr/>
          <a:lstStyle/>
          <a:p>
            <a:endParaRPr lang="en-GB" dirty="0"/>
          </a:p>
          <a:p>
            <a:pPr>
              <a:buFontTx/>
              <a:buNone/>
            </a:pPr>
            <a:endParaRPr lang="en-GB" dirty="0"/>
          </a:p>
        </p:txBody>
      </p:sp>
      <p:pic>
        <p:nvPicPr>
          <p:cNvPr id="2" name="Picture 1"/>
          <p:cNvPicPr>
            <a:picLocks noChangeAspect="1"/>
          </p:cNvPicPr>
          <p:nvPr/>
        </p:nvPicPr>
        <p:blipFill rotWithShape="1">
          <a:blip r:embed="rId2"/>
          <a:srcRect t="1630"/>
          <a:stretch/>
        </p:blipFill>
        <p:spPr>
          <a:xfrm>
            <a:off x="575733" y="1171978"/>
            <a:ext cx="10871199" cy="4932608"/>
          </a:xfrm>
          <a:prstGeom prst="rect">
            <a:avLst/>
          </a:prstGeom>
        </p:spPr>
      </p:pic>
    </p:spTree>
    <p:extLst>
      <p:ext uri="{BB962C8B-B14F-4D97-AF65-F5344CB8AC3E}">
        <p14:creationId xmlns:p14="http://schemas.microsoft.com/office/powerpoint/2010/main" val="15232930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a:t>ARM Systems Categories</a:t>
            </a:r>
          </a:p>
        </p:txBody>
      </p:sp>
      <p:sp>
        <p:nvSpPr>
          <p:cNvPr id="116739" name="Rectangle 3"/>
          <p:cNvSpPr>
            <a:spLocks noGrp="1" noChangeArrowheads="1"/>
          </p:cNvSpPr>
          <p:nvPr>
            <p:ph idx="1"/>
          </p:nvPr>
        </p:nvSpPr>
        <p:spPr/>
        <p:txBody>
          <a:bodyPr/>
          <a:lstStyle/>
          <a:p>
            <a:r>
              <a:rPr lang="en-IN" dirty="0" smtClean="0"/>
              <a:t> </a:t>
            </a:r>
            <a:r>
              <a:rPr lang="en-IN" b="1" dirty="0" smtClean="0"/>
              <a:t>Embedded real-time systems: </a:t>
            </a:r>
            <a:r>
              <a:rPr lang="en-IN" dirty="0" smtClean="0"/>
              <a:t>Systems for storage, automotive body and power-</a:t>
            </a:r>
            <a:r>
              <a:rPr lang="en-IN" dirty="0" err="1" smtClean="0"/>
              <a:t>train,industrial,and</a:t>
            </a:r>
            <a:r>
              <a:rPr lang="en-IN" dirty="0" smtClean="0"/>
              <a:t> networking applications </a:t>
            </a:r>
          </a:p>
          <a:p>
            <a:r>
              <a:rPr lang="en-IN" dirty="0" smtClean="0"/>
              <a:t> </a:t>
            </a:r>
            <a:r>
              <a:rPr lang="en-IN" b="1" dirty="0" smtClean="0"/>
              <a:t>Application platforms: </a:t>
            </a:r>
            <a:r>
              <a:rPr lang="en-IN" dirty="0" smtClean="0"/>
              <a:t>Devices running open operating systems including Linux, Palm OS, Symbian OS, and Windows CE in wireless, consumer entertainment and digital imaging applications </a:t>
            </a:r>
          </a:p>
          <a:p>
            <a:r>
              <a:rPr lang="en-IN" dirty="0" smtClean="0"/>
              <a:t> </a:t>
            </a:r>
            <a:r>
              <a:rPr lang="en-IN" b="1" dirty="0" smtClean="0"/>
              <a:t>Secure applications: </a:t>
            </a:r>
            <a:r>
              <a:rPr lang="en-IN" dirty="0" smtClean="0"/>
              <a:t>Smart </a:t>
            </a:r>
            <a:r>
              <a:rPr lang="en-IN" dirty="0" err="1" smtClean="0"/>
              <a:t>cards,SIM</a:t>
            </a:r>
            <a:r>
              <a:rPr lang="en-IN" dirty="0" smtClean="0"/>
              <a:t> </a:t>
            </a:r>
            <a:r>
              <a:rPr lang="en-IN" dirty="0" err="1" smtClean="0"/>
              <a:t>cards,and</a:t>
            </a:r>
            <a:r>
              <a:rPr lang="en-IN" dirty="0" smtClean="0"/>
              <a:t> payment terminals</a:t>
            </a:r>
          </a:p>
          <a:p>
            <a:endParaRPr lang="en-GB" dirty="0"/>
          </a:p>
        </p:txBody>
      </p:sp>
    </p:spTree>
    <p:extLst>
      <p:ext uri="{BB962C8B-B14F-4D97-AF65-F5344CB8AC3E}">
        <p14:creationId xmlns:p14="http://schemas.microsoft.com/office/powerpoint/2010/main" val="31226700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sz="2400"/>
              <a:t>Performance Assessment</a:t>
            </a:r>
            <a:br>
              <a:rPr lang="en-GB" sz="2400"/>
            </a:br>
            <a:r>
              <a:rPr lang="en-GB" sz="2400"/>
              <a:t>Clock Speed</a:t>
            </a:r>
          </a:p>
        </p:txBody>
      </p:sp>
      <p:sp>
        <p:nvSpPr>
          <p:cNvPr id="111619" name="Rectangle 3"/>
          <p:cNvSpPr>
            <a:spLocks noGrp="1" noChangeArrowheads="1"/>
          </p:cNvSpPr>
          <p:nvPr>
            <p:ph idx="1"/>
          </p:nvPr>
        </p:nvSpPr>
        <p:spPr/>
        <p:txBody>
          <a:bodyPr>
            <a:normAutofit fontScale="47500" lnSpcReduction="20000"/>
          </a:bodyPr>
          <a:lstStyle/>
          <a:p>
            <a:pPr>
              <a:lnSpc>
                <a:spcPct val="90000"/>
              </a:lnSpc>
            </a:pPr>
            <a:r>
              <a:rPr lang="en-GB" sz="2400" dirty="0"/>
              <a:t>Key parameters</a:t>
            </a:r>
          </a:p>
          <a:p>
            <a:pPr lvl="1">
              <a:lnSpc>
                <a:spcPct val="90000"/>
              </a:lnSpc>
            </a:pPr>
            <a:r>
              <a:rPr lang="en-GB" sz="2000" dirty="0"/>
              <a:t>Performance, cost, size, security, reliability, power consumption</a:t>
            </a:r>
          </a:p>
          <a:p>
            <a:pPr>
              <a:lnSpc>
                <a:spcPct val="90000"/>
              </a:lnSpc>
            </a:pPr>
            <a:r>
              <a:rPr lang="en-GB" sz="2400" dirty="0"/>
              <a:t>System clock speed</a:t>
            </a:r>
          </a:p>
          <a:p>
            <a:pPr lvl="1">
              <a:lnSpc>
                <a:spcPct val="90000"/>
              </a:lnSpc>
            </a:pPr>
            <a:r>
              <a:rPr lang="en-GB" sz="2000" dirty="0"/>
              <a:t>In Hz or multiples of</a:t>
            </a:r>
          </a:p>
          <a:p>
            <a:pPr lvl="1">
              <a:lnSpc>
                <a:spcPct val="90000"/>
              </a:lnSpc>
            </a:pPr>
            <a:r>
              <a:rPr lang="en-GB" sz="2000" dirty="0"/>
              <a:t>Clock rate, clock cycle, clock tick, cycle time</a:t>
            </a:r>
          </a:p>
          <a:p>
            <a:pPr>
              <a:lnSpc>
                <a:spcPct val="90000"/>
              </a:lnSpc>
            </a:pPr>
            <a:r>
              <a:rPr lang="en-GB" sz="2400" dirty="0"/>
              <a:t>Signals in CPU take time to settle down to 1 or 0</a:t>
            </a:r>
          </a:p>
          <a:p>
            <a:pPr>
              <a:lnSpc>
                <a:spcPct val="90000"/>
              </a:lnSpc>
            </a:pPr>
            <a:r>
              <a:rPr lang="en-GB" sz="2400" dirty="0"/>
              <a:t>Signals may change at different speeds</a:t>
            </a:r>
          </a:p>
          <a:p>
            <a:pPr>
              <a:lnSpc>
                <a:spcPct val="90000"/>
              </a:lnSpc>
            </a:pPr>
            <a:r>
              <a:rPr lang="en-GB" sz="2400" dirty="0"/>
              <a:t>Operations need to be synchronised</a:t>
            </a:r>
          </a:p>
          <a:p>
            <a:pPr>
              <a:lnSpc>
                <a:spcPct val="90000"/>
              </a:lnSpc>
            </a:pPr>
            <a:r>
              <a:rPr lang="en-GB" sz="2400" dirty="0"/>
              <a:t>Instruction execution in discrete steps</a:t>
            </a:r>
          </a:p>
          <a:p>
            <a:pPr lvl="1">
              <a:lnSpc>
                <a:spcPct val="90000"/>
              </a:lnSpc>
            </a:pPr>
            <a:r>
              <a:rPr lang="en-GB" sz="2000" dirty="0"/>
              <a:t>Fetch, decode, load and store, arithmetic or logical</a:t>
            </a:r>
          </a:p>
          <a:p>
            <a:pPr lvl="1">
              <a:lnSpc>
                <a:spcPct val="90000"/>
              </a:lnSpc>
            </a:pPr>
            <a:r>
              <a:rPr lang="en-GB" sz="2000" dirty="0"/>
              <a:t>Usually require multiple clock cycles per instruction</a:t>
            </a:r>
          </a:p>
          <a:p>
            <a:pPr>
              <a:lnSpc>
                <a:spcPct val="90000"/>
              </a:lnSpc>
            </a:pPr>
            <a:r>
              <a:rPr lang="en-GB" sz="2400" dirty="0"/>
              <a:t>Pipelining gives simultaneous execution of instructions</a:t>
            </a:r>
          </a:p>
          <a:p>
            <a:pPr>
              <a:lnSpc>
                <a:spcPct val="90000"/>
              </a:lnSpc>
            </a:pPr>
            <a:r>
              <a:rPr lang="en-GB" sz="2400" dirty="0"/>
              <a:t>So, clock speed is not the whole story</a:t>
            </a:r>
          </a:p>
        </p:txBody>
      </p:sp>
    </p:spTree>
    <p:extLst>
      <p:ext uri="{BB962C8B-B14F-4D97-AF65-F5344CB8AC3E}">
        <p14:creationId xmlns:p14="http://schemas.microsoft.com/office/powerpoint/2010/main" val="19861564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System Clock</a:t>
            </a:r>
          </a:p>
        </p:txBody>
      </p:sp>
      <p:pic>
        <p:nvPicPr>
          <p:cNvPr id="122884" name="Picture 4"/>
          <p:cNvPicPr>
            <a:picLocks noChangeAspect="1" noChangeArrowheads="1"/>
          </p:cNvPicPr>
          <p:nvPr/>
        </p:nvPicPr>
        <p:blipFill>
          <a:blip r:embed="rId2">
            <a:extLst>
              <a:ext uri="{28A0092B-C50C-407E-A947-70E740481C1C}">
                <a14:useLocalDpi xmlns:a14="http://schemas.microsoft.com/office/drawing/2010/main" val="0"/>
              </a:ext>
            </a:extLst>
          </a:blip>
          <a:srcRect r="-10826" b="23384"/>
          <a:stretch>
            <a:fillRect/>
          </a:stretch>
        </p:blipFill>
        <p:spPr bwMode="auto">
          <a:xfrm>
            <a:off x="1774826" y="1412876"/>
            <a:ext cx="8353425"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2995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GB"/>
              <a:t>Instruction Execution Rate</a:t>
            </a:r>
          </a:p>
        </p:txBody>
      </p:sp>
      <p:sp>
        <p:nvSpPr>
          <p:cNvPr id="118787" name="Rectangle 3"/>
          <p:cNvSpPr>
            <a:spLocks noGrp="1" noChangeArrowheads="1"/>
          </p:cNvSpPr>
          <p:nvPr>
            <p:ph idx="1"/>
          </p:nvPr>
        </p:nvSpPr>
        <p:spPr/>
        <p:txBody>
          <a:bodyPr/>
          <a:lstStyle/>
          <a:p>
            <a:r>
              <a:rPr lang="en-GB"/>
              <a:t>Millions of instructions per second (MIPS)</a:t>
            </a:r>
          </a:p>
          <a:p>
            <a:r>
              <a:rPr lang="en-GB"/>
              <a:t>Millions of floating point instructions per second (MFLOPS)</a:t>
            </a:r>
          </a:p>
          <a:p>
            <a:r>
              <a:rPr lang="en-GB"/>
              <a:t>Heavily dependent on instruction set, compiler design, processor implementation, cache &amp; memory hierarchy</a:t>
            </a:r>
          </a:p>
        </p:txBody>
      </p:sp>
    </p:spTree>
    <p:extLst>
      <p:ext uri="{BB962C8B-B14F-4D97-AF65-F5344CB8AC3E}">
        <p14:creationId xmlns:p14="http://schemas.microsoft.com/office/powerpoint/2010/main" val="802932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GB"/>
              <a:t>Benchmarks</a:t>
            </a:r>
          </a:p>
        </p:txBody>
      </p:sp>
      <p:sp>
        <p:nvSpPr>
          <p:cNvPr id="119811" name="Rectangle 3"/>
          <p:cNvSpPr>
            <a:spLocks noGrp="1" noChangeArrowheads="1"/>
          </p:cNvSpPr>
          <p:nvPr>
            <p:ph idx="1"/>
          </p:nvPr>
        </p:nvSpPr>
        <p:spPr/>
        <p:txBody>
          <a:bodyPr>
            <a:normAutofit fontScale="47500" lnSpcReduction="20000"/>
          </a:bodyPr>
          <a:lstStyle/>
          <a:p>
            <a:pPr>
              <a:lnSpc>
                <a:spcPct val="90000"/>
              </a:lnSpc>
            </a:pPr>
            <a:r>
              <a:rPr lang="en-GB" sz="2400"/>
              <a:t>Programs designed to test performance</a:t>
            </a:r>
          </a:p>
          <a:p>
            <a:pPr>
              <a:lnSpc>
                <a:spcPct val="90000"/>
              </a:lnSpc>
            </a:pPr>
            <a:r>
              <a:rPr lang="en-GB" sz="2400"/>
              <a:t>Written in high level language </a:t>
            </a:r>
          </a:p>
          <a:p>
            <a:pPr lvl="1">
              <a:lnSpc>
                <a:spcPct val="90000"/>
              </a:lnSpc>
            </a:pPr>
            <a:r>
              <a:rPr lang="en-GB" sz="2000"/>
              <a:t>Portable </a:t>
            </a:r>
          </a:p>
          <a:p>
            <a:pPr>
              <a:lnSpc>
                <a:spcPct val="90000"/>
              </a:lnSpc>
            </a:pPr>
            <a:r>
              <a:rPr lang="en-GB" sz="2400"/>
              <a:t>Represents style of task</a:t>
            </a:r>
          </a:p>
          <a:p>
            <a:pPr lvl="1">
              <a:lnSpc>
                <a:spcPct val="90000"/>
              </a:lnSpc>
            </a:pPr>
            <a:r>
              <a:rPr lang="en-GB" sz="2000"/>
              <a:t>Systems, numerical, commercial</a:t>
            </a:r>
          </a:p>
          <a:p>
            <a:pPr>
              <a:lnSpc>
                <a:spcPct val="90000"/>
              </a:lnSpc>
            </a:pPr>
            <a:r>
              <a:rPr lang="en-GB" sz="2400"/>
              <a:t>Easily measured</a:t>
            </a:r>
          </a:p>
          <a:p>
            <a:pPr>
              <a:lnSpc>
                <a:spcPct val="90000"/>
              </a:lnSpc>
            </a:pPr>
            <a:r>
              <a:rPr lang="en-GB" sz="2400"/>
              <a:t>Widely distributed</a:t>
            </a:r>
          </a:p>
          <a:p>
            <a:pPr>
              <a:lnSpc>
                <a:spcPct val="90000"/>
              </a:lnSpc>
            </a:pPr>
            <a:r>
              <a:rPr lang="en-GB" sz="2400"/>
              <a:t>E.g. System Performance Evaluation Corporation (SPEC)</a:t>
            </a:r>
          </a:p>
          <a:p>
            <a:pPr lvl="1">
              <a:lnSpc>
                <a:spcPct val="90000"/>
              </a:lnSpc>
            </a:pPr>
            <a:r>
              <a:rPr lang="en-GB" sz="2000"/>
              <a:t>CPU2006 for computation bound</a:t>
            </a:r>
          </a:p>
          <a:p>
            <a:pPr lvl="2">
              <a:lnSpc>
                <a:spcPct val="90000"/>
              </a:lnSpc>
            </a:pPr>
            <a:r>
              <a:rPr lang="en-GB" sz="1800"/>
              <a:t>17 floating point programs in C, C++, Fortran</a:t>
            </a:r>
          </a:p>
          <a:p>
            <a:pPr lvl="2">
              <a:lnSpc>
                <a:spcPct val="90000"/>
              </a:lnSpc>
            </a:pPr>
            <a:r>
              <a:rPr lang="en-GB" sz="1800"/>
              <a:t>12 integer programs in C, C++</a:t>
            </a:r>
          </a:p>
          <a:p>
            <a:pPr lvl="2">
              <a:lnSpc>
                <a:spcPct val="90000"/>
              </a:lnSpc>
            </a:pPr>
            <a:r>
              <a:rPr lang="en-GB" sz="1800"/>
              <a:t>3 million lines of code</a:t>
            </a:r>
          </a:p>
          <a:p>
            <a:pPr lvl="1">
              <a:lnSpc>
                <a:spcPct val="90000"/>
              </a:lnSpc>
            </a:pPr>
            <a:r>
              <a:rPr lang="en-GB" sz="2000"/>
              <a:t>Speed and rate metrics</a:t>
            </a:r>
          </a:p>
          <a:p>
            <a:pPr lvl="2">
              <a:lnSpc>
                <a:spcPct val="90000"/>
              </a:lnSpc>
            </a:pPr>
            <a:r>
              <a:rPr lang="en-GB" sz="1800"/>
              <a:t>Single task and throughput</a:t>
            </a:r>
          </a:p>
        </p:txBody>
      </p:sp>
    </p:spTree>
    <p:extLst>
      <p:ext uri="{BB962C8B-B14F-4D97-AF65-F5344CB8AC3E}">
        <p14:creationId xmlns:p14="http://schemas.microsoft.com/office/powerpoint/2010/main" val="2269293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GB"/>
              <a:t>SPEC Speed Metric</a:t>
            </a:r>
          </a:p>
        </p:txBody>
      </p:sp>
      <p:sp>
        <p:nvSpPr>
          <p:cNvPr id="126979" name="Rectangle 3"/>
          <p:cNvSpPr>
            <a:spLocks noGrp="1" noChangeArrowheads="1"/>
          </p:cNvSpPr>
          <p:nvPr>
            <p:ph idx="1"/>
          </p:nvPr>
        </p:nvSpPr>
        <p:spPr>
          <a:xfrm>
            <a:off x="1981200" y="1066800"/>
            <a:ext cx="8178800" cy="2578100"/>
          </a:xfrm>
        </p:spPr>
        <p:txBody>
          <a:bodyPr>
            <a:normAutofit lnSpcReduction="10000"/>
          </a:bodyPr>
          <a:lstStyle/>
          <a:p>
            <a:pPr>
              <a:lnSpc>
                <a:spcPct val="80000"/>
              </a:lnSpc>
            </a:pPr>
            <a:r>
              <a:rPr lang="en-GB" sz="2400"/>
              <a:t>Single task</a:t>
            </a:r>
          </a:p>
          <a:p>
            <a:pPr>
              <a:lnSpc>
                <a:spcPct val="80000"/>
              </a:lnSpc>
            </a:pPr>
            <a:r>
              <a:rPr lang="en-GB" sz="2400"/>
              <a:t>Base runtime defined for each benchmark using reference machine</a:t>
            </a:r>
          </a:p>
          <a:p>
            <a:pPr>
              <a:lnSpc>
                <a:spcPct val="80000"/>
              </a:lnSpc>
            </a:pPr>
            <a:r>
              <a:rPr lang="en-GB" sz="2400"/>
              <a:t>Results are reported as ratio of reference time to system run time</a:t>
            </a:r>
          </a:p>
          <a:p>
            <a:pPr lvl="1">
              <a:lnSpc>
                <a:spcPct val="80000"/>
              </a:lnSpc>
            </a:pPr>
            <a:r>
              <a:rPr lang="en-GB" sz="2000"/>
              <a:t>Tref</a:t>
            </a:r>
            <a:r>
              <a:rPr lang="en-GB" sz="2000" baseline="-25000"/>
              <a:t>i</a:t>
            </a:r>
            <a:r>
              <a:rPr lang="en-GB" sz="2000"/>
              <a:t> execution time for benchmark i on reference machine</a:t>
            </a:r>
          </a:p>
          <a:p>
            <a:pPr lvl="1">
              <a:lnSpc>
                <a:spcPct val="80000"/>
              </a:lnSpc>
            </a:pPr>
            <a:r>
              <a:rPr lang="en-GB" sz="2000"/>
              <a:t>Tsut</a:t>
            </a:r>
            <a:r>
              <a:rPr lang="en-GB" sz="2000" baseline="-25000"/>
              <a:t>i</a:t>
            </a:r>
            <a:r>
              <a:rPr lang="en-GB" sz="2000"/>
              <a:t> execution time of benchmark i on test system</a:t>
            </a:r>
          </a:p>
          <a:p>
            <a:pPr lvl="1">
              <a:lnSpc>
                <a:spcPct val="80000"/>
              </a:lnSpc>
            </a:pPr>
            <a:endParaRPr lang="en-GB" sz="2000"/>
          </a:p>
        </p:txBody>
      </p:sp>
      <p:pic>
        <p:nvPicPr>
          <p:cNvPr id="1269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01" y="3644901"/>
            <a:ext cx="1323975" cy="866775"/>
          </a:xfrm>
          <a:prstGeom prst="rect">
            <a:avLst/>
          </a:prstGeom>
          <a:noFill/>
          <a:extLst>
            <a:ext uri="{909E8E84-426E-40DD-AFC4-6F175D3DCCD1}">
              <a14:hiddenFill xmlns:a14="http://schemas.microsoft.com/office/drawing/2010/main">
                <a:solidFill>
                  <a:srgbClr val="FFFFFF"/>
                </a:solidFill>
              </a14:hiddenFill>
            </a:ext>
          </a:extLst>
        </p:spPr>
      </p:pic>
      <p:sp>
        <p:nvSpPr>
          <p:cNvPr id="126982" name="Rectangle 6"/>
          <p:cNvSpPr>
            <a:spLocks noChangeArrowheads="1"/>
          </p:cNvSpPr>
          <p:nvPr/>
        </p:nvSpPr>
        <p:spPr bwMode="auto">
          <a:xfrm>
            <a:off x="1949450" y="4437063"/>
            <a:ext cx="8178800" cy="1065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008080"/>
              </a:buClr>
              <a:buChar char="•"/>
              <a:defRPr kumimoji="1" sz="2800">
                <a:solidFill>
                  <a:schemeClr val="tx1"/>
                </a:solidFill>
                <a:latin typeface="Verdana" panose="020B0604030504040204" pitchFamily="34" charset="0"/>
              </a:defRPr>
            </a:lvl1pPr>
            <a:lvl2pPr marL="742950" indent="-285750">
              <a:spcBef>
                <a:spcPct val="20000"/>
              </a:spcBef>
              <a:buClr>
                <a:srgbClr val="008080"/>
              </a:buClr>
              <a:buChar char="—"/>
              <a:defRPr kumimoji="1" sz="2400">
                <a:solidFill>
                  <a:schemeClr val="tx1"/>
                </a:solidFill>
                <a:latin typeface="Verdana" panose="020B0604030504040204" pitchFamily="34" charset="0"/>
              </a:defRPr>
            </a:lvl2pPr>
            <a:lvl3pPr marL="1143000" indent="-228600">
              <a:spcBef>
                <a:spcPct val="20000"/>
              </a:spcBef>
              <a:buClr>
                <a:srgbClr val="008080"/>
              </a:buClr>
              <a:buChar char="–"/>
              <a:defRPr kumimoji="1" sz="2000">
                <a:solidFill>
                  <a:schemeClr val="tx1"/>
                </a:solidFill>
                <a:latin typeface="Verdana" panose="020B0604030504040204" pitchFamily="34" charset="0"/>
              </a:defRPr>
            </a:lvl3pPr>
            <a:lvl4pPr marL="1600200" indent="-228600">
              <a:spcBef>
                <a:spcPct val="20000"/>
              </a:spcBef>
              <a:buClr>
                <a:srgbClr val="008080"/>
              </a:buClr>
              <a:buChar char="+"/>
              <a:defRPr kumimoji="1">
                <a:solidFill>
                  <a:schemeClr val="tx1"/>
                </a:solidFill>
                <a:latin typeface="Verdana" panose="020B0604030504040204" pitchFamily="34" charset="0"/>
              </a:defRPr>
            </a:lvl4pPr>
            <a:lvl5pPr marL="2057400" indent="-228600">
              <a:spcBef>
                <a:spcPct val="20000"/>
              </a:spcBef>
              <a:buClr>
                <a:srgbClr val="008080"/>
              </a:buClr>
              <a:buChar char="o"/>
              <a:defRPr kumimoji="1">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kumimoji="1">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kumimoji="1">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kumimoji="1">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kumimoji="1">
                <a:solidFill>
                  <a:schemeClr val="tx1"/>
                </a:solidFill>
                <a:latin typeface="Verdana" panose="020B0604030504040204" pitchFamily="34" charset="0"/>
              </a:defRPr>
            </a:lvl9pPr>
          </a:lstStyle>
          <a:p>
            <a:pPr defTabSz="914400" eaLnBrk="0" fontAlgn="base" hangingPunct="0">
              <a:lnSpc>
                <a:spcPct val="80000"/>
              </a:lnSpc>
              <a:spcAft>
                <a:spcPct val="0"/>
              </a:spcAft>
            </a:pPr>
            <a:r>
              <a:rPr lang="en-GB" sz="2400">
                <a:solidFill>
                  <a:srgbClr val="000000"/>
                </a:solidFill>
              </a:rPr>
              <a:t>Overall performance calculated by averaging ratios for all 12 integer benchmarks</a:t>
            </a:r>
          </a:p>
          <a:p>
            <a:pPr lvl="1" defTabSz="914400" eaLnBrk="0" fontAlgn="base" hangingPunct="0">
              <a:lnSpc>
                <a:spcPct val="80000"/>
              </a:lnSpc>
              <a:spcAft>
                <a:spcPct val="0"/>
              </a:spcAft>
            </a:pPr>
            <a:r>
              <a:rPr lang="en-GB" sz="2000">
                <a:solidFill>
                  <a:srgbClr val="000000"/>
                </a:solidFill>
              </a:rPr>
              <a:t>Use geometric mean</a:t>
            </a:r>
          </a:p>
          <a:p>
            <a:pPr lvl="2" defTabSz="914400" eaLnBrk="0" fontAlgn="base" hangingPunct="0">
              <a:lnSpc>
                <a:spcPct val="80000"/>
              </a:lnSpc>
              <a:spcAft>
                <a:spcPct val="0"/>
              </a:spcAft>
            </a:pPr>
            <a:r>
              <a:rPr lang="en-GB">
                <a:solidFill>
                  <a:srgbClr val="000000"/>
                </a:solidFill>
              </a:rPr>
              <a:t>Appropriate for normalized numbers such as ratios</a:t>
            </a:r>
          </a:p>
        </p:txBody>
      </p:sp>
      <p:pic>
        <p:nvPicPr>
          <p:cNvPr id="126983" name="Picture 7"/>
          <p:cNvPicPr>
            <a:picLocks noChangeAspect="1" noChangeArrowheads="1"/>
          </p:cNvPicPr>
          <p:nvPr/>
        </p:nvPicPr>
        <p:blipFill>
          <a:blip r:embed="rId3">
            <a:extLst>
              <a:ext uri="{28A0092B-C50C-407E-A947-70E740481C1C}">
                <a14:useLocalDpi xmlns:a14="http://schemas.microsoft.com/office/drawing/2010/main" val="0"/>
              </a:ext>
            </a:extLst>
          </a:blip>
          <a:srcRect t="16312"/>
          <a:stretch>
            <a:fillRect/>
          </a:stretch>
        </p:blipFill>
        <p:spPr bwMode="auto">
          <a:xfrm>
            <a:off x="4943476" y="5734050"/>
            <a:ext cx="1685925"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4556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GB" dirty="0"/>
              <a:t>SPEC Rate Metric</a:t>
            </a:r>
          </a:p>
        </p:txBody>
      </p:sp>
      <p:sp>
        <p:nvSpPr>
          <p:cNvPr id="125955" name="Rectangle 3"/>
          <p:cNvSpPr>
            <a:spLocks noGrp="1" noChangeArrowheads="1"/>
          </p:cNvSpPr>
          <p:nvPr>
            <p:ph idx="1"/>
          </p:nvPr>
        </p:nvSpPr>
        <p:spPr>
          <a:xfrm>
            <a:off x="1981200" y="1066800"/>
            <a:ext cx="8178800" cy="3657600"/>
          </a:xfrm>
        </p:spPr>
        <p:txBody>
          <a:bodyPr/>
          <a:lstStyle/>
          <a:p>
            <a:pPr>
              <a:lnSpc>
                <a:spcPct val="90000"/>
              </a:lnSpc>
            </a:pPr>
            <a:r>
              <a:rPr lang="en-GB" sz="2000" dirty="0"/>
              <a:t>Measures throughput or rate of a machine carrying out a number of tasks</a:t>
            </a:r>
          </a:p>
          <a:p>
            <a:pPr>
              <a:lnSpc>
                <a:spcPct val="90000"/>
              </a:lnSpc>
            </a:pPr>
            <a:r>
              <a:rPr lang="en-GB" sz="2000" dirty="0"/>
              <a:t>Multiple copies of benchmarks run simultaneously</a:t>
            </a:r>
          </a:p>
          <a:p>
            <a:pPr lvl="1">
              <a:lnSpc>
                <a:spcPct val="90000"/>
              </a:lnSpc>
            </a:pPr>
            <a:r>
              <a:rPr lang="en-GB" sz="1800" dirty="0"/>
              <a:t>Typically, same as number of processors</a:t>
            </a:r>
          </a:p>
          <a:p>
            <a:pPr>
              <a:lnSpc>
                <a:spcPct val="90000"/>
              </a:lnSpc>
            </a:pPr>
            <a:r>
              <a:rPr lang="en-GB" sz="2000" dirty="0"/>
              <a:t>Ratio is calculated as follows:</a:t>
            </a:r>
          </a:p>
          <a:p>
            <a:pPr lvl="1">
              <a:lnSpc>
                <a:spcPct val="90000"/>
              </a:lnSpc>
            </a:pPr>
            <a:r>
              <a:rPr lang="en-GB" sz="1800" dirty="0" err="1"/>
              <a:t>Tref</a:t>
            </a:r>
            <a:r>
              <a:rPr lang="en-GB" sz="1800" baseline="-25000" dirty="0" err="1"/>
              <a:t>i</a:t>
            </a:r>
            <a:r>
              <a:rPr lang="en-GB" sz="1800" dirty="0"/>
              <a:t> reference execution time for benchmark </a:t>
            </a:r>
            <a:r>
              <a:rPr lang="en-GB" sz="1800" dirty="0" err="1"/>
              <a:t>i</a:t>
            </a:r>
            <a:endParaRPr lang="en-GB" sz="1800" dirty="0"/>
          </a:p>
          <a:p>
            <a:pPr lvl="1">
              <a:lnSpc>
                <a:spcPct val="90000"/>
              </a:lnSpc>
            </a:pPr>
            <a:r>
              <a:rPr lang="en-GB" sz="1800" dirty="0"/>
              <a:t>N number of copies run simultaneously</a:t>
            </a:r>
          </a:p>
          <a:p>
            <a:pPr lvl="1">
              <a:lnSpc>
                <a:spcPct val="90000"/>
              </a:lnSpc>
            </a:pPr>
            <a:r>
              <a:rPr lang="en-GB" sz="1800" dirty="0" err="1"/>
              <a:t>Tsuti</a:t>
            </a:r>
            <a:r>
              <a:rPr lang="en-GB" sz="1800" dirty="0"/>
              <a:t> elapsed time from start of execution of program on all N processors until completion of all copies of program</a:t>
            </a:r>
          </a:p>
          <a:p>
            <a:pPr lvl="1">
              <a:lnSpc>
                <a:spcPct val="90000"/>
              </a:lnSpc>
            </a:pPr>
            <a:r>
              <a:rPr lang="en-GB" sz="1800" dirty="0"/>
              <a:t>Again, a geometric mean is calculated</a:t>
            </a:r>
          </a:p>
        </p:txBody>
      </p:sp>
      <p:pic>
        <p:nvPicPr>
          <p:cNvPr id="1259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838" y="4895851"/>
            <a:ext cx="158115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2073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Amdahl’s Law</a:t>
            </a:r>
          </a:p>
        </p:txBody>
      </p:sp>
      <p:sp>
        <p:nvSpPr>
          <p:cNvPr id="120835" name="Rectangle 3"/>
          <p:cNvSpPr>
            <a:spLocks noGrp="1" noChangeArrowheads="1"/>
          </p:cNvSpPr>
          <p:nvPr>
            <p:ph idx="1"/>
          </p:nvPr>
        </p:nvSpPr>
        <p:spPr/>
        <p:txBody>
          <a:bodyPr>
            <a:normAutofit fontScale="92500" lnSpcReduction="20000"/>
          </a:bodyPr>
          <a:lstStyle/>
          <a:p>
            <a:r>
              <a:rPr lang="en-GB"/>
              <a:t>Gene Amdahl [AMDA67]</a:t>
            </a:r>
          </a:p>
          <a:p>
            <a:r>
              <a:rPr lang="en-GB"/>
              <a:t>Potential speed up of program using multiple processors</a:t>
            </a:r>
          </a:p>
          <a:p>
            <a:r>
              <a:rPr lang="en-GB"/>
              <a:t>Concluded that:</a:t>
            </a:r>
          </a:p>
          <a:p>
            <a:pPr lvl="1"/>
            <a:r>
              <a:rPr lang="en-GB"/>
              <a:t>Code needs to be parallelizable</a:t>
            </a:r>
          </a:p>
          <a:p>
            <a:pPr lvl="1"/>
            <a:r>
              <a:rPr lang="en-GB"/>
              <a:t>Speed up is bound, giving diminishing returns for more processors</a:t>
            </a:r>
          </a:p>
          <a:p>
            <a:r>
              <a:rPr lang="en-GB"/>
              <a:t>Task dependent</a:t>
            </a:r>
          </a:p>
          <a:p>
            <a:pPr lvl="1"/>
            <a:r>
              <a:rPr lang="en-GB"/>
              <a:t>Servers gain by maintaining multiple connections on multiple processors</a:t>
            </a:r>
          </a:p>
          <a:p>
            <a:pPr lvl="1"/>
            <a:r>
              <a:rPr lang="en-GB"/>
              <a:t>Databases can be split into parallel tasks</a:t>
            </a:r>
          </a:p>
        </p:txBody>
      </p:sp>
    </p:spTree>
    <p:extLst>
      <p:ext uri="{BB962C8B-B14F-4D97-AF65-F5344CB8AC3E}">
        <p14:creationId xmlns:p14="http://schemas.microsoft.com/office/powerpoint/2010/main" val="23970725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5"/>
          <p:cNvSpPr/>
          <p:nvPr/>
        </p:nvSpPr>
        <p:spPr>
          <a:xfrm>
            <a:off x="1524000" y="646278"/>
            <a:ext cx="9380530" cy="4278094"/>
          </a:xfrm>
          <a:prstGeom prst="rect">
            <a:avLst/>
          </a:prstGeom>
        </p:spPr>
        <p:txBody>
          <a:bodyPr wrap="square">
            <a:spAutoFit/>
          </a:bodyPr>
          <a:lstStyle/>
          <a:p>
            <a:pPr marL="457209" indent="-457209" defTabSz="914290">
              <a:buFont typeface="Arial" panose="020B0604020202020204" pitchFamily="34" charset="0"/>
              <a:buChar char="•"/>
            </a:pPr>
            <a:r>
              <a:rPr lang="en-IN" sz="3200" b="1" dirty="0">
                <a:solidFill>
                  <a:prstClr val="black"/>
                </a:solidFill>
              </a:rPr>
              <a:t>Data movement</a:t>
            </a:r>
          </a:p>
          <a:p>
            <a:pPr marL="457145" lvl="1" defTabSz="914290"/>
            <a:r>
              <a:rPr lang="en-IN" sz="2600" dirty="0">
                <a:solidFill>
                  <a:prstClr val="black"/>
                </a:solidFill>
              </a:rPr>
              <a:t>The computer must be able to move data between itself </a:t>
            </a:r>
          </a:p>
          <a:p>
            <a:pPr marL="457145" lvl="1" defTabSz="914290"/>
            <a:r>
              <a:rPr lang="en-IN" sz="2600" dirty="0">
                <a:solidFill>
                  <a:prstClr val="black"/>
                </a:solidFill>
              </a:rPr>
              <a:t>and the outside world. The computer’s operating environ</a:t>
            </a:r>
          </a:p>
          <a:p>
            <a:pPr marL="457145" lvl="1" defTabSz="914290"/>
            <a:r>
              <a:rPr lang="en-IN" sz="2600" dirty="0">
                <a:solidFill>
                  <a:prstClr val="black"/>
                </a:solidFill>
              </a:rPr>
              <a:t>-</a:t>
            </a:r>
            <a:r>
              <a:rPr lang="en-IN" sz="2600" dirty="0" err="1">
                <a:solidFill>
                  <a:prstClr val="black"/>
                </a:solidFill>
              </a:rPr>
              <a:t>ment</a:t>
            </a:r>
            <a:r>
              <a:rPr lang="en-IN" sz="2600" dirty="0">
                <a:solidFill>
                  <a:prstClr val="black"/>
                </a:solidFill>
              </a:rPr>
              <a:t> consists of devices that serve as either sources or</a:t>
            </a:r>
          </a:p>
          <a:p>
            <a:pPr marL="457145" lvl="1" defTabSz="914290"/>
            <a:r>
              <a:rPr lang="en-IN" sz="2600" dirty="0">
                <a:solidFill>
                  <a:prstClr val="black"/>
                </a:solidFill>
              </a:rPr>
              <a:t> destinations of data.</a:t>
            </a:r>
          </a:p>
          <a:p>
            <a:pPr marL="457145" lvl="1" defTabSz="914290"/>
            <a:endParaRPr lang="en-IN" sz="2600" dirty="0">
              <a:solidFill>
                <a:prstClr val="black"/>
              </a:solidFill>
            </a:endParaRPr>
          </a:p>
          <a:p>
            <a:pPr marL="457209" indent="-457209" defTabSz="914290">
              <a:buFont typeface="Arial" panose="020B0604020202020204" pitchFamily="34" charset="0"/>
              <a:buChar char="•"/>
            </a:pPr>
            <a:r>
              <a:rPr lang="en-IN" sz="3200" b="1" dirty="0">
                <a:solidFill>
                  <a:prstClr val="black"/>
                </a:solidFill>
              </a:rPr>
              <a:t>Control</a:t>
            </a:r>
          </a:p>
          <a:p>
            <a:pPr marL="457145" lvl="1" defTabSz="914290"/>
            <a:r>
              <a:rPr lang="en-IN" sz="2600" dirty="0">
                <a:solidFill>
                  <a:prstClr val="black"/>
                </a:solidFill>
              </a:rPr>
              <a:t>there must be control of these three </a:t>
            </a:r>
            <a:r>
              <a:rPr lang="en-IN" sz="2600" dirty="0" err="1">
                <a:solidFill>
                  <a:prstClr val="black"/>
                </a:solidFill>
              </a:rPr>
              <a:t>functions.Ultimately</a:t>
            </a:r>
            <a:endParaRPr lang="en-IN" sz="2600" dirty="0">
              <a:solidFill>
                <a:prstClr val="black"/>
              </a:solidFill>
            </a:endParaRPr>
          </a:p>
          <a:p>
            <a:pPr marL="457145" lvl="1" defTabSz="914290"/>
            <a:r>
              <a:rPr lang="en-IN" sz="2600" dirty="0">
                <a:solidFill>
                  <a:prstClr val="black"/>
                </a:solidFill>
              </a:rPr>
              <a:t>this control is exercised by the individual(s) who provides</a:t>
            </a:r>
          </a:p>
          <a:p>
            <a:pPr marL="457145" lvl="1" defTabSz="914290"/>
            <a:r>
              <a:rPr lang="en-IN" sz="2600" dirty="0">
                <a:solidFill>
                  <a:prstClr val="black"/>
                </a:solidFill>
              </a:rPr>
              <a:t>the computer with instructions.</a:t>
            </a:r>
          </a:p>
        </p:txBody>
      </p:sp>
    </p:spTree>
    <p:extLst>
      <p:ext uri="{BB962C8B-B14F-4D97-AF65-F5344CB8AC3E}">
        <p14:creationId xmlns:p14="http://schemas.microsoft.com/office/powerpoint/2010/main" val="7903308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41336" y="0"/>
            <a:ext cx="10018713" cy="1752599"/>
          </a:xfrm>
        </p:spPr>
        <p:txBody>
          <a:bodyPr/>
          <a:lstStyle/>
          <a:p>
            <a:r>
              <a:rPr lang="en-GB" dirty="0"/>
              <a:t>Amdahl’s Law Formula</a:t>
            </a:r>
          </a:p>
        </p:txBody>
      </p:sp>
      <p:sp>
        <p:nvSpPr>
          <p:cNvPr id="123907" name="Rectangle 3"/>
          <p:cNvSpPr>
            <a:spLocks noGrp="1" noChangeArrowheads="1"/>
          </p:cNvSpPr>
          <p:nvPr>
            <p:ph idx="1"/>
          </p:nvPr>
        </p:nvSpPr>
        <p:spPr>
          <a:xfrm>
            <a:off x="1992313" y="5157788"/>
            <a:ext cx="8178800" cy="1655762"/>
          </a:xfrm>
        </p:spPr>
        <p:txBody>
          <a:bodyPr>
            <a:normAutofit lnSpcReduction="10000"/>
          </a:bodyPr>
          <a:lstStyle/>
          <a:p>
            <a:r>
              <a:rPr lang="en-GB" sz="2400"/>
              <a:t>Conclusions</a:t>
            </a:r>
          </a:p>
          <a:p>
            <a:pPr lvl="1"/>
            <a:r>
              <a:rPr lang="en-GB" sz="2000" i="1"/>
              <a:t>f </a:t>
            </a:r>
            <a:r>
              <a:rPr lang="en-GB" sz="2000"/>
              <a:t>small, parallel processors has little effect</a:t>
            </a:r>
          </a:p>
          <a:p>
            <a:pPr lvl="1"/>
            <a:r>
              <a:rPr lang="en-GB" sz="2000" i="1"/>
              <a:t>N </a:t>
            </a:r>
            <a:r>
              <a:rPr lang="en-GB" sz="2000"/>
              <a:t>-&gt;∞, speedup bound by 1/(1 – </a:t>
            </a:r>
            <a:r>
              <a:rPr lang="en-GB" sz="2000" i="1"/>
              <a:t>f</a:t>
            </a:r>
            <a:r>
              <a:rPr lang="en-GB" sz="2000"/>
              <a:t>)</a:t>
            </a:r>
          </a:p>
          <a:p>
            <a:pPr lvl="2"/>
            <a:r>
              <a:rPr lang="en-GB" sz="1800"/>
              <a:t>Diminishing returns for using more processors</a:t>
            </a:r>
          </a:p>
        </p:txBody>
      </p:sp>
      <p:pic>
        <p:nvPicPr>
          <p:cNvPr id="123908" name="Picture 4"/>
          <p:cNvPicPr>
            <a:picLocks noChangeAspect="1" noChangeArrowheads="1"/>
          </p:cNvPicPr>
          <p:nvPr/>
        </p:nvPicPr>
        <p:blipFill>
          <a:blip r:embed="rId2">
            <a:extLst>
              <a:ext uri="{28A0092B-C50C-407E-A947-70E740481C1C}">
                <a14:useLocalDpi xmlns:a14="http://schemas.microsoft.com/office/drawing/2010/main" val="0"/>
              </a:ext>
            </a:extLst>
          </a:blip>
          <a:srcRect l="2693" t="10558" r="2991" b="26218"/>
          <a:stretch>
            <a:fillRect/>
          </a:stretch>
        </p:blipFill>
        <p:spPr bwMode="auto">
          <a:xfrm>
            <a:off x="1774826" y="4005263"/>
            <a:ext cx="8532813" cy="976312"/>
          </a:xfrm>
          <a:prstGeom prst="rect">
            <a:avLst/>
          </a:prstGeom>
          <a:noFill/>
          <a:extLst>
            <a:ext uri="{909E8E84-426E-40DD-AFC4-6F175D3DCCD1}">
              <a14:hiddenFill xmlns:a14="http://schemas.microsoft.com/office/drawing/2010/main">
                <a:solidFill>
                  <a:srgbClr val="FFFFFF"/>
                </a:solidFill>
              </a14:hiddenFill>
            </a:ext>
          </a:extLst>
        </p:spPr>
      </p:pic>
      <p:sp>
        <p:nvSpPr>
          <p:cNvPr id="123909" name="Rectangle 5"/>
          <p:cNvSpPr>
            <a:spLocks noChangeArrowheads="1"/>
          </p:cNvSpPr>
          <p:nvPr/>
        </p:nvSpPr>
        <p:spPr bwMode="auto">
          <a:xfrm>
            <a:off x="1774826" y="1454943"/>
            <a:ext cx="8178800" cy="1966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rgbClr val="008080"/>
              </a:buClr>
              <a:buChar char="•"/>
              <a:defRPr kumimoji="1" sz="2800">
                <a:solidFill>
                  <a:schemeClr val="tx1"/>
                </a:solidFill>
                <a:latin typeface="Verdana" panose="020B0604030504040204" pitchFamily="34" charset="0"/>
              </a:defRPr>
            </a:lvl1pPr>
            <a:lvl2pPr marL="742950" indent="-285750">
              <a:spcBef>
                <a:spcPct val="20000"/>
              </a:spcBef>
              <a:buClr>
                <a:srgbClr val="008080"/>
              </a:buClr>
              <a:buChar char="—"/>
              <a:defRPr kumimoji="1" sz="2400">
                <a:solidFill>
                  <a:schemeClr val="tx1"/>
                </a:solidFill>
                <a:latin typeface="Verdana" panose="020B0604030504040204" pitchFamily="34" charset="0"/>
              </a:defRPr>
            </a:lvl2pPr>
            <a:lvl3pPr marL="1143000" indent="-228600">
              <a:spcBef>
                <a:spcPct val="20000"/>
              </a:spcBef>
              <a:buClr>
                <a:srgbClr val="008080"/>
              </a:buClr>
              <a:buChar char="–"/>
              <a:defRPr kumimoji="1" sz="2000">
                <a:solidFill>
                  <a:schemeClr val="tx1"/>
                </a:solidFill>
                <a:latin typeface="Verdana" panose="020B0604030504040204" pitchFamily="34" charset="0"/>
              </a:defRPr>
            </a:lvl3pPr>
            <a:lvl4pPr marL="1600200" indent="-228600">
              <a:spcBef>
                <a:spcPct val="20000"/>
              </a:spcBef>
              <a:buClr>
                <a:srgbClr val="008080"/>
              </a:buClr>
              <a:buChar char="+"/>
              <a:defRPr kumimoji="1">
                <a:solidFill>
                  <a:schemeClr val="tx1"/>
                </a:solidFill>
                <a:latin typeface="Verdana" panose="020B0604030504040204" pitchFamily="34" charset="0"/>
              </a:defRPr>
            </a:lvl4pPr>
            <a:lvl5pPr marL="2057400" indent="-228600">
              <a:spcBef>
                <a:spcPct val="20000"/>
              </a:spcBef>
              <a:buClr>
                <a:srgbClr val="008080"/>
              </a:buClr>
              <a:buChar char="o"/>
              <a:defRPr kumimoji="1">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8080"/>
              </a:buClr>
              <a:buChar char="o"/>
              <a:defRPr kumimoji="1">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8080"/>
              </a:buClr>
              <a:buChar char="o"/>
              <a:defRPr kumimoji="1">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8080"/>
              </a:buClr>
              <a:buChar char="o"/>
              <a:defRPr kumimoji="1">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8080"/>
              </a:buClr>
              <a:buChar char="o"/>
              <a:defRPr kumimoji="1">
                <a:solidFill>
                  <a:schemeClr val="tx1"/>
                </a:solidFill>
                <a:latin typeface="Verdana" panose="020B0604030504040204" pitchFamily="34" charset="0"/>
              </a:defRPr>
            </a:lvl9pPr>
          </a:lstStyle>
          <a:p>
            <a:pPr defTabSz="914400" eaLnBrk="0" fontAlgn="base" hangingPunct="0">
              <a:spcAft>
                <a:spcPct val="0"/>
              </a:spcAft>
            </a:pPr>
            <a:r>
              <a:rPr lang="en-GB" sz="2400" dirty="0">
                <a:solidFill>
                  <a:srgbClr val="000000"/>
                </a:solidFill>
              </a:rPr>
              <a:t>For program running on single processor</a:t>
            </a:r>
          </a:p>
          <a:p>
            <a:pPr lvl="1" defTabSz="914400" eaLnBrk="0" fontAlgn="base" hangingPunct="0">
              <a:spcAft>
                <a:spcPct val="0"/>
              </a:spcAft>
            </a:pPr>
            <a:r>
              <a:rPr lang="en-GB" sz="2000" dirty="0">
                <a:solidFill>
                  <a:srgbClr val="000000"/>
                </a:solidFill>
              </a:rPr>
              <a:t>Fraction</a:t>
            </a:r>
            <a:r>
              <a:rPr lang="en-GB" sz="2000" i="1" dirty="0">
                <a:solidFill>
                  <a:srgbClr val="000000"/>
                </a:solidFill>
              </a:rPr>
              <a:t> f </a:t>
            </a:r>
            <a:r>
              <a:rPr lang="en-GB" sz="2000" dirty="0">
                <a:solidFill>
                  <a:srgbClr val="000000"/>
                </a:solidFill>
              </a:rPr>
              <a:t>of code infinitely parallelizable with no scheduling overhead</a:t>
            </a:r>
          </a:p>
          <a:p>
            <a:pPr lvl="1" defTabSz="914400" eaLnBrk="0" fontAlgn="base" hangingPunct="0">
              <a:spcAft>
                <a:spcPct val="0"/>
              </a:spcAft>
            </a:pPr>
            <a:r>
              <a:rPr lang="en-GB" sz="2000" dirty="0">
                <a:solidFill>
                  <a:srgbClr val="000000"/>
                </a:solidFill>
              </a:rPr>
              <a:t>Fraction (1-</a:t>
            </a:r>
            <a:r>
              <a:rPr lang="en-GB" sz="2000" i="1" dirty="0">
                <a:solidFill>
                  <a:srgbClr val="000000"/>
                </a:solidFill>
              </a:rPr>
              <a:t>f</a:t>
            </a:r>
            <a:r>
              <a:rPr lang="en-GB" sz="2000" dirty="0">
                <a:solidFill>
                  <a:srgbClr val="000000"/>
                </a:solidFill>
              </a:rPr>
              <a:t>) of code inherently serial</a:t>
            </a:r>
          </a:p>
          <a:p>
            <a:pPr lvl="1" defTabSz="914400" eaLnBrk="0" fontAlgn="base" hangingPunct="0">
              <a:spcAft>
                <a:spcPct val="0"/>
              </a:spcAft>
            </a:pPr>
            <a:r>
              <a:rPr lang="en-GB" sz="2000" dirty="0">
                <a:solidFill>
                  <a:srgbClr val="000000"/>
                </a:solidFill>
              </a:rPr>
              <a:t>T is total execution time for program on single processor</a:t>
            </a:r>
          </a:p>
          <a:p>
            <a:pPr lvl="1" defTabSz="914400" eaLnBrk="0" fontAlgn="base" hangingPunct="0">
              <a:spcAft>
                <a:spcPct val="0"/>
              </a:spcAft>
            </a:pPr>
            <a:r>
              <a:rPr lang="en-GB" sz="2000" dirty="0">
                <a:solidFill>
                  <a:srgbClr val="000000"/>
                </a:solidFill>
              </a:rPr>
              <a:t>N is number of processors that fully exploit </a:t>
            </a:r>
            <a:r>
              <a:rPr lang="en-GB" sz="2000" dirty="0" err="1">
                <a:solidFill>
                  <a:srgbClr val="000000"/>
                </a:solidFill>
              </a:rPr>
              <a:t>parralle</a:t>
            </a:r>
            <a:r>
              <a:rPr lang="en-GB" sz="2000" dirty="0">
                <a:solidFill>
                  <a:srgbClr val="000000"/>
                </a:solidFill>
              </a:rPr>
              <a:t> portions of code</a:t>
            </a:r>
          </a:p>
        </p:txBody>
      </p:sp>
    </p:spTree>
    <p:extLst>
      <p:ext uri="{BB962C8B-B14F-4D97-AF65-F5344CB8AC3E}">
        <p14:creationId xmlns:p14="http://schemas.microsoft.com/office/powerpoint/2010/main" val="41721759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7F00B8D-E1FE-409B-8549-04DE914D5FC0}"/>
              </a:ext>
            </a:extLst>
          </p:cNvPr>
          <p:cNvSpPr/>
          <p:nvPr/>
        </p:nvSpPr>
        <p:spPr>
          <a:xfrm>
            <a:off x="4079095" y="2479064"/>
            <a:ext cx="3323602" cy="1107996"/>
          </a:xfrm>
          <a:prstGeom prst="rect">
            <a:avLst/>
          </a:prstGeom>
          <a:noFill/>
        </p:spPr>
        <p:txBody>
          <a:bodyPr wrap="none" lIns="91440" tIns="45720" rIns="91440" bIns="45720">
            <a:spAutoFit/>
          </a:bodyPr>
          <a:lstStyle/>
          <a:p>
            <a:pPr algn="ctr"/>
            <a:r>
              <a:rPr lang="en-US" sz="6600" b="1" u="sng"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UNIT</a:t>
            </a:r>
            <a:r>
              <a:rPr lang="en-US" sz="66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-2</a:t>
            </a:r>
          </a:p>
        </p:txBody>
      </p:sp>
    </p:spTree>
    <p:extLst>
      <p:ext uri="{BB962C8B-B14F-4D97-AF65-F5344CB8AC3E}">
        <p14:creationId xmlns:p14="http://schemas.microsoft.com/office/powerpoint/2010/main" val="22834434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121" y="300507"/>
            <a:ext cx="8286808" cy="1428736"/>
          </a:xfrm>
        </p:spPr>
        <p:txBody>
          <a:bodyPr>
            <a:normAutofit fontScale="90000"/>
          </a:bodyPr>
          <a:lstStyle/>
          <a:p>
            <a:r>
              <a:rPr lang="en-US" dirty="0"/>
              <a:t/>
            </a:r>
            <a:br>
              <a:rPr lang="en-US" dirty="0"/>
            </a:br>
            <a:r>
              <a:rPr lang="en-IN" dirty="0"/>
              <a:t>Input output organization:</a:t>
            </a:r>
            <a:br>
              <a:rPr lang="en-IN" dirty="0"/>
            </a:br>
            <a:endParaRPr lang="en-IN" dirty="0"/>
          </a:p>
        </p:txBody>
      </p:sp>
      <p:sp>
        <p:nvSpPr>
          <p:cNvPr id="3" name="Content Placeholder 2"/>
          <p:cNvSpPr>
            <a:spLocks noGrp="1"/>
          </p:cNvSpPr>
          <p:nvPr>
            <p:ph idx="1"/>
          </p:nvPr>
        </p:nvSpPr>
        <p:spPr>
          <a:xfrm>
            <a:off x="1397876" y="1195375"/>
            <a:ext cx="10182196" cy="4983179"/>
          </a:xfrm>
        </p:spPr>
        <p:txBody>
          <a:bodyPr>
            <a:noAutofit/>
          </a:bodyPr>
          <a:lstStyle/>
          <a:p>
            <a:pPr marL="0" indent="0">
              <a:buNone/>
            </a:pPr>
            <a:r>
              <a:rPr lang="en-US" dirty="0"/>
              <a:t>The  input-output subsystem of a computer provides an efficient mode of communication between the central system and the outside environment. It handles all the input-output operations of the computer system.</a:t>
            </a:r>
          </a:p>
          <a:p>
            <a:pPr marL="0" indent="0">
              <a:buNone/>
            </a:pPr>
            <a:r>
              <a:rPr lang="en-US" dirty="0"/>
              <a:t> </a:t>
            </a:r>
            <a:r>
              <a:rPr lang="en-US" dirty="0" smtClean="0"/>
              <a:t>PERIPHERALS</a:t>
            </a:r>
            <a:r>
              <a:rPr lang="en-US" dirty="0"/>
              <a:t>:-  Input or output devices that are connected to computer are called peripheral devices. These devices are designed to read information into or out of the memory unit upon command from the CPU and are considered to be the part of computer system. These devices are also called peripherals</a:t>
            </a: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1587177-D7ED-442E-9546-59F2969FD859}"/>
              </a:ext>
            </a:extLst>
          </p:cNvPr>
          <p:cNvSpPr/>
          <p:nvPr/>
        </p:nvSpPr>
        <p:spPr>
          <a:xfrm>
            <a:off x="1738901" y="855941"/>
            <a:ext cx="9055223" cy="5632311"/>
          </a:xfrm>
          <a:prstGeom prst="rect">
            <a:avLst/>
          </a:prstGeom>
        </p:spPr>
        <p:txBody>
          <a:bodyPr wrap="square">
            <a:spAutoFit/>
          </a:bodyPr>
          <a:lstStyle/>
          <a:p>
            <a:r>
              <a:rPr lang="en-US" sz="2400" b="1" dirty="0"/>
              <a:t>There are three type of </a:t>
            </a:r>
            <a:r>
              <a:rPr lang="en-US" sz="2400" b="1" dirty="0" smtClean="0"/>
              <a:t>Peripheral-</a:t>
            </a:r>
          </a:p>
          <a:p>
            <a:endParaRPr lang="en-US" sz="2400" b="1" dirty="0"/>
          </a:p>
          <a:p>
            <a:r>
              <a:rPr lang="en-US" sz="2400" dirty="0"/>
              <a:t> </a:t>
            </a:r>
            <a:r>
              <a:rPr lang="en-US" sz="2400" b="1" dirty="0" smtClean="0"/>
              <a:t>Input </a:t>
            </a:r>
            <a:r>
              <a:rPr lang="en-US" sz="2400" b="1" dirty="0"/>
              <a:t>Peripherals- </a:t>
            </a:r>
            <a:r>
              <a:rPr lang="en-US" sz="2400" dirty="0"/>
              <a:t>An input device is a peripheral(piece of computer hardware equipment) used to provide data and control signals to an information processing system such as a computer or other information appliance. </a:t>
            </a:r>
          </a:p>
          <a:p>
            <a:r>
              <a:rPr lang="en-US" sz="2400" b="1" dirty="0"/>
              <a:t> </a:t>
            </a:r>
            <a:r>
              <a:rPr lang="en-US" sz="2400" b="1" dirty="0" smtClean="0"/>
              <a:t>Output </a:t>
            </a:r>
            <a:r>
              <a:rPr lang="en-US" sz="2400" b="1" dirty="0"/>
              <a:t>Peripherals-An </a:t>
            </a:r>
            <a:r>
              <a:rPr lang="en-US" sz="2400" dirty="0"/>
              <a:t>output device is any peripheral that receives data from a computer, usually for display, projection, or physical reproduction.</a:t>
            </a:r>
          </a:p>
          <a:p>
            <a:r>
              <a:rPr lang="en-US" sz="2400" b="1" dirty="0"/>
              <a:t> Input-output </a:t>
            </a:r>
            <a:r>
              <a:rPr lang="en-US" sz="2400" b="1" dirty="0" smtClean="0"/>
              <a:t>Peripherals- </a:t>
            </a:r>
            <a:r>
              <a:rPr lang="en-US" sz="2400" dirty="0" smtClean="0"/>
              <a:t>The </a:t>
            </a:r>
            <a:r>
              <a:rPr lang="en-US" sz="2400" dirty="0"/>
              <a:t>I/O (input and output) peripheral are used primarily for communication between the computer and the external environment. They provide the ability to enter commands to the PC, and vice versa, i.e. send commands to outside to perform some task on a given device.</a:t>
            </a:r>
          </a:p>
          <a:p>
            <a:endParaRPr lang="en-US" sz="2400" dirty="0"/>
          </a:p>
        </p:txBody>
      </p:sp>
    </p:spTree>
    <p:extLst>
      <p:ext uri="{BB962C8B-B14F-4D97-AF65-F5344CB8AC3E}">
        <p14:creationId xmlns:p14="http://schemas.microsoft.com/office/powerpoint/2010/main" val="9459347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7574" y="-10510"/>
            <a:ext cx="9282090" cy="1012823"/>
          </a:xfrm>
        </p:spPr>
        <p:txBody>
          <a:bodyPr>
            <a:normAutofit/>
          </a:bodyPr>
          <a:lstStyle/>
          <a:p>
            <a:pPr algn="l"/>
            <a:r>
              <a:rPr lang="en-US" sz="4400" dirty="0"/>
              <a:t>Working Of Peripherals</a:t>
            </a:r>
            <a:endParaRPr lang="en-IN" sz="4400" b="1" u="sng" dirty="0">
              <a:solidFill>
                <a:schemeClr val="tx1"/>
              </a:solidFill>
            </a:endParaRPr>
          </a:p>
        </p:txBody>
      </p:sp>
      <p:sp>
        <p:nvSpPr>
          <p:cNvPr id="3" name="Subtitle 2"/>
          <p:cNvSpPr>
            <a:spLocks noGrp="1"/>
          </p:cNvSpPr>
          <p:nvPr>
            <p:ph type="subTitle" idx="1"/>
          </p:nvPr>
        </p:nvSpPr>
        <p:spPr>
          <a:xfrm>
            <a:off x="1471040" y="1538737"/>
            <a:ext cx="9282090" cy="4929222"/>
          </a:xfrm>
        </p:spPr>
        <p:txBody>
          <a:bodyPr>
            <a:noAutofit/>
          </a:bodyPr>
          <a:lstStyle/>
          <a:p>
            <a:pPr algn="l"/>
            <a:r>
              <a:rPr lang="en-US" sz="2400" dirty="0"/>
              <a:t>An input device converts incoming data and instructions into a pattern of electrical signals in binary code that are comprehensible to a digital computer. An output device reverses the process, translating the digitized signals into a form intelligible to the user.</a:t>
            </a:r>
          </a:p>
          <a:p>
            <a:pPr marL="342900" indent="-342900" algn="l">
              <a:buFont typeface="Arial" panose="020B0604020202020204" pitchFamily="34" charset="0"/>
              <a:buChar char="•"/>
            </a:pPr>
            <a:r>
              <a:rPr lang="en-US" sz="2400" b="1" dirty="0"/>
              <a:t>Input peripherals : </a:t>
            </a:r>
            <a:r>
              <a:rPr lang="en-US" sz="2400" dirty="0"/>
              <a:t>Allows user input, from the outside world to the computer. Example: Keyboard, Mouse etc.</a:t>
            </a:r>
          </a:p>
          <a:p>
            <a:pPr marL="342900" indent="-342900" algn="l">
              <a:buFont typeface="Arial" panose="020B0604020202020204" pitchFamily="34" charset="0"/>
              <a:buChar char="•"/>
            </a:pPr>
            <a:r>
              <a:rPr lang="en-US" sz="2400" b="1" dirty="0"/>
              <a:t>Output peripherals: </a:t>
            </a:r>
            <a:r>
              <a:rPr lang="en-US" sz="2400" dirty="0"/>
              <a:t>Allows information output, from the computer to the outside world. Example: Printer, Monitor etc.</a:t>
            </a:r>
          </a:p>
          <a:p>
            <a:pPr marL="342900" indent="-342900" algn="l">
              <a:buFont typeface="Arial" panose="020B0604020202020204" pitchFamily="34" charset="0"/>
              <a:buChar char="•"/>
            </a:pPr>
            <a:r>
              <a:rPr lang="en-US" sz="2400" b="1" dirty="0"/>
              <a:t>Input-Output peripherals: </a:t>
            </a:r>
            <a:r>
              <a:rPr lang="en-US" sz="2400" dirty="0"/>
              <a:t>Allows both input(from outside world to computer) as well as, output(from computer to the outside world). Example: Touch screen etc.</a:t>
            </a:r>
            <a:endParaRPr lang="en-IN"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0745" y="241096"/>
            <a:ext cx="6232124" cy="970450"/>
          </a:xfrm>
        </p:spPr>
        <p:txBody>
          <a:bodyPr/>
          <a:lstStyle/>
          <a:p>
            <a:r>
              <a:rPr lang="en-US" dirty="0"/>
              <a:t>Interrupt Driven I/O</a:t>
            </a:r>
            <a:endParaRPr lang="en-IN" dirty="0"/>
          </a:p>
        </p:txBody>
      </p:sp>
      <p:sp>
        <p:nvSpPr>
          <p:cNvPr id="3" name="Content Placeholder 2"/>
          <p:cNvSpPr>
            <a:spLocks noGrp="1"/>
          </p:cNvSpPr>
          <p:nvPr>
            <p:ph idx="1"/>
          </p:nvPr>
        </p:nvSpPr>
        <p:spPr>
          <a:xfrm>
            <a:off x="977464" y="1211546"/>
            <a:ext cx="11109434" cy="4816136"/>
          </a:xfrm>
        </p:spPr>
        <p:txBody>
          <a:bodyPr>
            <a:noAutofit/>
          </a:bodyPr>
          <a:lstStyle/>
          <a:p>
            <a:r>
              <a:rPr lang="en-US" dirty="0"/>
              <a:t>Interrupt driven I/O is an alternative scheme dealing with I/O. Interrupt I/O is a way of controlling input/output activity whereby a peripheral or terminal that needs to make or receive a data transfer sends a signal. </a:t>
            </a:r>
            <a:endParaRPr lang="en-US" dirty="0" smtClean="0"/>
          </a:p>
          <a:p>
            <a:r>
              <a:rPr lang="en-US" dirty="0" smtClean="0"/>
              <a:t>This </a:t>
            </a:r>
            <a:r>
              <a:rPr lang="en-US" dirty="0"/>
              <a:t>will cause a program interrupt to be set. At a time appropriate to the priority level of the I/O interrupt. Relative to the total interrupt system, the processors enter an interrupt service routine. </a:t>
            </a:r>
            <a:endParaRPr lang="en-US" dirty="0" smtClean="0"/>
          </a:p>
          <a:p>
            <a:r>
              <a:rPr lang="en-US" dirty="0" smtClean="0"/>
              <a:t>The </a:t>
            </a:r>
            <a:r>
              <a:rPr lang="en-US" dirty="0"/>
              <a:t>function of the routine will depend upon the system of interrupt levels and priorities that is implemented in the processor. </a:t>
            </a:r>
            <a:endParaRPr lang="en-US" dirty="0" smtClean="0"/>
          </a:p>
          <a:p>
            <a:r>
              <a:rPr lang="en-US" dirty="0" smtClean="0"/>
              <a:t>The </a:t>
            </a:r>
            <a:r>
              <a:rPr lang="en-US" dirty="0"/>
              <a:t>interrupt technique requires more complex hardware and software, but makes far more efficient use of the computer’s time and capacities. Figure 2 shows the simple interrupt processing.</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errupt driven.jpg"/>
          <p:cNvPicPr>
            <a:picLocks noGrp="1" noChangeAspect="1"/>
          </p:cNvPicPr>
          <p:nvPr>
            <p:ph idx="4294967295"/>
          </p:nvPr>
        </p:nvPicPr>
        <p:blipFill>
          <a:blip r:embed="rId2"/>
          <a:stretch>
            <a:fillRect/>
          </a:stretch>
        </p:blipFill>
        <p:spPr>
          <a:xfrm>
            <a:off x="6213475" y="819150"/>
            <a:ext cx="5978525" cy="5424488"/>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Interrupt Processing</a:t>
            </a:r>
            <a:endParaRPr lang="en-IN" dirty="0"/>
          </a:p>
        </p:txBody>
      </p:sp>
      <p:pic>
        <p:nvPicPr>
          <p:cNvPr id="6" name="Content Placeholder 5" descr="8439570.jpg"/>
          <p:cNvPicPr>
            <a:picLocks noGrp="1" noChangeAspect="1"/>
          </p:cNvPicPr>
          <p:nvPr>
            <p:ph idx="1"/>
          </p:nvPr>
        </p:nvPicPr>
        <p:blipFill>
          <a:blip r:embed="rId2"/>
          <a:stretch>
            <a:fillRect/>
          </a:stretch>
        </p:blipFill>
        <p:spPr>
          <a:xfrm>
            <a:off x="5091113" y="1781970"/>
            <a:ext cx="2009775" cy="4162425"/>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746" y="662152"/>
            <a:ext cx="5644066" cy="970450"/>
          </a:xfrm>
        </p:spPr>
        <p:txBody>
          <a:bodyPr/>
          <a:lstStyle/>
          <a:p>
            <a:r>
              <a:rPr lang="en-US" dirty="0"/>
              <a:t>PRIORITY INTERRUPT</a:t>
            </a:r>
            <a:endParaRPr lang="en-IN" dirty="0"/>
          </a:p>
        </p:txBody>
      </p:sp>
      <p:sp>
        <p:nvSpPr>
          <p:cNvPr id="3" name="Content Placeholder 2"/>
          <p:cNvSpPr>
            <a:spLocks noGrp="1"/>
          </p:cNvSpPr>
          <p:nvPr>
            <p:ph idx="1"/>
          </p:nvPr>
        </p:nvSpPr>
        <p:spPr>
          <a:xfrm>
            <a:off x="872359" y="1214422"/>
            <a:ext cx="11235559" cy="5643578"/>
          </a:xfrm>
        </p:spPr>
        <p:txBody>
          <a:bodyPr>
            <a:noAutofit/>
          </a:bodyPr>
          <a:lstStyle/>
          <a:p>
            <a:r>
              <a:rPr lang="en-US" dirty="0"/>
              <a:t>Priority Interrupt are systems, that establishes a Priority over the various sources(interrupt devices) to determine which condition is to be serviced first when two or more requests arrive simultaneously </a:t>
            </a:r>
            <a:r>
              <a:rPr lang="en-US" dirty="0" smtClean="0"/>
              <a:t>.</a:t>
            </a:r>
          </a:p>
          <a:p>
            <a:r>
              <a:rPr lang="en-US" dirty="0" smtClean="0"/>
              <a:t> </a:t>
            </a:r>
            <a:r>
              <a:rPr lang="en-US" dirty="0"/>
              <a:t>This system may also determine which condition are permitted to interrupt to the computer while another interrupt is being serviced </a:t>
            </a:r>
            <a:r>
              <a:rPr lang="en-US" dirty="0" smtClean="0"/>
              <a:t>.</a:t>
            </a:r>
          </a:p>
          <a:p>
            <a:r>
              <a:rPr lang="en-US" dirty="0" smtClean="0"/>
              <a:t> </a:t>
            </a:r>
            <a:r>
              <a:rPr lang="en-US" dirty="0"/>
              <a:t>Usually, in Priority Systems, higher-priority interrupt levels are served first, as if they delayed or interrupted, could have serious consequences . And the devices with high-speed transfer such as magnetic disks are given high-priority, and slow devices such as keyboards receives low-priority.</a:t>
            </a:r>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15235" y="286408"/>
            <a:ext cx="8447965" cy="1069428"/>
          </a:xfrm>
        </p:spPr>
        <p:txBody>
          <a:bodyPr/>
          <a:lstStyle/>
          <a:p>
            <a:r>
              <a:rPr lang="en-US" dirty="0"/>
              <a:t>Direct Memory Access</a:t>
            </a:r>
          </a:p>
        </p:txBody>
      </p:sp>
      <p:sp>
        <p:nvSpPr>
          <p:cNvPr id="4" name="Content Placeholder 3"/>
          <p:cNvSpPr>
            <a:spLocks noGrp="1"/>
          </p:cNvSpPr>
          <p:nvPr>
            <p:ph idx="1"/>
          </p:nvPr>
        </p:nvSpPr>
        <p:spPr>
          <a:xfrm>
            <a:off x="1484310" y="1587062"/>
            <a:ext cx="10018713" cy="4677103"/>
          </a:xfrm>
        </p:spPr>
        <p:txBody>
          <a:bodyPr>
            <a:normAutofit fontScale="92500"/>
          </a:bodyPr>
          <a:lstStyle/>
          <a:p>
            <a:r>
              <a:rPr lang="en-US" dirty="0"/>
              <a:t>DMA stands for "Direct Memory Access" and is a method of transferring data from the computer's RAM to another part of the computer without processing it using the CPU. </a:t>
            </a:r>
            <a:endParaRPr lang="en-US" dirty="0" smtClean="0"/>
          </a:p>
          <a:p>
            <a:r>
              <a:rPr lang="en-US" dirty="0" smtClean="0"/>
              <a:t>While </a:t>
            </a:r>
            <a:r>
              <a:rPr lang="en-US" dirty="0"/>
              <a:t>most data that is input or output from your computer is processed by the CPU, some data does not require processing, or can be processed by another device</a:t>
            </a:r>
            <a:r>
              <a:rPr lang="en-US" dirty="0" smtClean="0"/>
              <a:t>.</a:t>
            </a:r>
          </a:p>
          <a:p>
            <a:r>
              <a:rPr lang="en-US" dirty="0" smtClean="0"/>
              <a:t> In </a:t>
            </a:r>
            <a:r>
              <a:rPr lang="en-US" dirty="0"/>
              <a:t>these situations, DMA can save processing time and is a more efficient way to move data from the computer's memory to other devices. </a:t>
            </a:r>
            <a:endParaRPr lang="en-US" dirty="0" smtClean="0"/>
          </a:p>
          <a:p>
            <a:r>
              <a:rPr lang="en-US" dirty="0" smtClean="0"/>
              <a:t>In </a:t>
            </a:r>
            <a:r>
              <a:rPr lang="en-US" dirty="0"/>
              <a:t>order for devices to use direct memory access, they must be assigned to a DMA channel. Each type of port on a computer has a set of DMA channels that can be assigned to each connected device. For example, a PCI controller and a hard drive controller each have their own set of DMA channels.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
            <a:ext cx="9724571" cy="1325563"/>
          </a:xfrm>
        </p:spPr>
        <p:txBody>
          <a:bodyPr/>
          <a:lstStyle/>
          <a:p>
            <a:r>
              <a:rPr lang="en-GB" b="1" dirty="0" smtClean="0">
                <a:latin typeface="+mn-lt"/>
              </a:rPr>
              <a:t>Function View</a:t>
            </a:r>
            <a:endParaRPr lang="en-IN" b="1" dirty="0">
              <a:latin typeface="+mn-lt"/>
            </a:endParaRPr>
          </a:p>
        </p:txBody>
      </p:sp>
      <p:pic>
        <p:nvPicPr>
          <p:cNvPr id="6" name="Picture 4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5031" t="11363" r="23865" b="17046"/>
          <a:stretch>
            <a:fillRect/>
          </a:stretch>
        </p:blipFill>
        <p:spPr bwMode="auto">
          <a:xfrm>
            <a:off x="3480630" y="1325565"/>
            <a:ext cx="4110342" cy="553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1756229" y="1074058"/>
            <a:ext cx="8748708" cy="14063"/>
          </a:xfrm>
          <a:prstGeom prst="line">
            <a:avLst/>
          </a:prstGeom>
          <a:ln w="47625">
            <a:solidFill>
              <a:schemeClr val="dk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92761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descr="dma.jpg"/>
          <p:cNvPicPr>
            <a:picLocks noChangeAspect="1"/>
          </p:cNvPicPr>
          <p:nvPr/>
        </p:nvPicPr>
        <p:blipFill>
          <a:blip r:embed="rId2"/>
          <a:stretch>
            <a:fillRect/>
          </a:stretch>
        </p:blipFill>
        <p:spPr>
          <a:xfrm>
            <a:off x="2735318" y="775138"/>
            <a:ext cx="7162800" cy="54102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09720" y="571480"/>
            <a:ext cx="8643998" cy="369332"/>
          </a:xfrm>
          <a:prstGeom prst="rect">
            <a:avLst/>
          </a:prstGeom>
        </p:spPr>
        <p:txBody>
          <a:bodyPr wrap="square">
            <a:spAutoFit/>
          </a:bodyPr>
          <a:lstStyle/>
          <a:p>
            <a:r>
              <a:rPr lang="en-IN" dirty="0"/>
              <a:t>The figure shown below, this method of connection with three devices and the CPU.</a:t>
            </a:r>
          </a:p>
        </p:txBody>
      </p:sp>
      <p:pic>
        <p:nvPicPr>
          <p:cNvPr id="5" name="Picture 4" descr="Screen Shot 2016-09-07 at 06.45.29.png"/>
          <p:cNvPicPr>
            <a:picLocks noChangeAspect="1"/>
          </p:cNvPicPr>
          <p:nvPr/>
        </p:nvPicPr>
        <p:blipFill>
          <a:blip r:embed="rId2"/>
          <a:stretch>
            <a:fillRect/>
          </a:stretch>
        </p:blipFill>
        <p:spPr>
          <a:xfrm>
            <a:off x="2238348" y="1071546"/>
            <a:ext cx="7786742" cy="489087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1224" y="571481"/>
            <a:ext cx="7858180" cy="5078313"/>
          </a:xfrm>
          <a:prstGeom prst="rect">
            <a:avLst/>
          </a:prstGeom>
        </p:spPr>
        <p:txBody>
          <a:bodyPr wrap="square">
            <a:spAutoFit/>
          </a:bodyPr>
          <a:lstStyle/>
          <a:p>
            <a:r>
              <a:rPr lang="en-IN" dirty="0"/>
              <a:t>It works  as follows:</a:t>
            </a:r>
            <a:br>
              <a:rPr lang="en-IN" dirty="0"/>
            </a:br>
            <a:r>
              <a:rPr lang="en-IN" dirty="0"/>
              <a:t/>
            </a:r>
            <a:br>
              <a:rPr lang="en-IN" dirty="0"/>
            </a:br>
            <a:endParaRPr lang="en-IN" dirty="0"/>
          </a:p>
          <a:p>
            <a:r>
              <a:rPr lang="en-IN" dirty="0"/>
              <a:t>    When any device raise an interrupt, the interrupt request line goes activated, the processor when sense it, it sends out an interrupt acknowledge which is first received by device1.If device1 does not need service, i.e., processor checks, whether the device has pending interrupt or initiate interrupt request, if the result is no, then the signal is passed to device2 by placing 1 in the PO(Priority Out) of device1.And if device need service then service is given to them by placing first 0 in the PO of 1 device1, which indicate the next-lower-priority device that acknowledge signal has been </a:t>
            </a:r>
            <a:r>
              <a:rPr lang="en-IN" dirty="0" err="1"/>
              <a:t>blocked.And</a:t>
            </a:r>
            <a:r>
              <a:rPr lang="en-IN" dirty="0"/>
              <a:t> device that have processor responds by inserting its own interrupt vector address(VAD) into the data bus for the CPU to use during interrupt cycle.</a:t>
            </a:r>
            <a:br>
              <a:rPr lang="en-IN" dirty="0"/>
            </a:br>
            <a:r>
              <a:rPr lang="en-IN" dirty="0"/>
              <a:t/>
            </a:r>
            <a:br>
              <a:rPr lang="en-IN" dirty="0"/>
            </a:br>
            <a:endParaRPr lang="en-IN" dirty="0"/>
          </a:p>
          <a:p>
            <a:r>
              <a:rPr lang="en-IN" dirty="0"/>
              <a:t>    In this way, it gave services to interrupt source according to their </a:t>
            </a:r>
            <a:r>
              <a:rPr lang="en-IN" dirty="0" err="1"/>
              <a:t>priority.And</a:t>
            </a:r>
            <a:r>
              <a:rPr lang="en-IN" dirty="0"/>
              <a:t> thus, we can say that, it is the order of device in chain that determine the priority of interrupt sources.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DMA</a:t>
            </a:r>
            <a:endParaRPr lang="en-IN" dirty="0"/>
          </a:p>
        </p:txBody>
      </p:sp>
      <p:sp>
        <p:nvSpPr>
          <p:cNvPr id="3" name="Content Placeholder 2"/>
          <p:cNvSpPr>
            <a:spLocks noGrp="1"/>
          </p:cNvSpPr>
          <p:nvPr>
            <p:ph idx="1"/>
          </p:nvPr>
        </p:nvSpPr>
        <p:spPr/>
        <p:txBody>
          <a:bodyPr>
            <a:normAutofit fontScale="85000" lnSpcReduction="20000"/>
          </a:bodyPr>
          <a:lstStyle/>
          <a:p>
            <a:r>
              <a:rPr lang="en-IN" dirty="0"/>
              <a:t>Stands for "Direct Memory Access." DMA is a method of transferring data from the computer's </a:t>
            </a:r>
            <a:r>
              <a:rPr lang="en-IN" dirty="0">
                <a:hlinkClick r:id="rId2"/>
              </a:rPr>
              <a:t>RAM</a:t>
            </a:r>
            <a:r>
              <a:rPr lang="en-IN" dirty="0"/>
              <a:t> to another part of the computer without processing it using the </a:t>
            </a:r>
            <a:r>
              <a:rPr lang="en-IN" dirty="0">
                <a:hlinkClick r:id="rId3"/>
              </a:rPr>
              <a:t>CPU</a:t>
            </a:r>
            <a:r>
              <a:rPr lang="en-IN" dirty="0"/>
              <a:t>. While most data that is input or output from your computer is processed by the CPU, some data does not require processing, or can be processed by another device. In these situations, DMA can save processing time and is a more efficient way to move data from the computer's memory to other devices.</a:t>
            </a:r>
          </a:p>
          <a:p>
            <a:r>
              <a:rPr lang="en-IN" dirty="0"/>
              <a:t>For example, a sound card may need to access data stored in the computer's RAM, but since it can process the data itself, it may use DMA to bypass the CPU. Video cards that support DMA can also access the system memory and process graphics without needing the CPU. </a:t>
            </a:r>
            <a:r>
              <a:rPr lang="en-IN" dirty="0">
                <a:hlinkClick r:id="rId4"/>
              </a:rPr>
              <a:t>Ultra DMA</a:t>
            </a:r>
            <a:r>
              <a:rPr lang="en-IN" dirty="0"/>
              <a:t> hard drives use DMA to transfer data faster than previous hard drives that required the data to first be run through the CPU.</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MA-in-computer-architecture.jpg"/>
          <p:cNvPicPr>
            <a:picLocks noChangeAspect="1"/>
          </p:cNvPicPr>
          <p:nvPr/>
        </p:nvPicPr>
        <p:blipFill>
          <a:blip r:embed="rId2"/>
          <a:stretch>
            <a:fillRect/>
          </a:stretch>
        </p:blipFill>
        <p:spPr>
          <a:xfrm>
            <a:off x="2166910" y="857232"/>
            <a:ext cx="7500990" cy="5214974"/>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 Processor and serial communication</a:t>
            </a:r>
            <a:endParaRPr lang="en-IN" dirty="0"/>
          </a:p>
        </p:txBody>
      </p:sp>
      <p:sp>
        <p:nvSpPr>
          <p:cNvPr id="3" name="Content Placeholder 2"/>
          <p:cNvSpPr>
            <a:spLocks noGrp="1"/>
          </p:cNvSpPr>
          <p:nvPr>
            <p:ph idx="1"/>
          </p:nvPr>
        </p:nvSpPr>
        <p:spPr/>
        <p:txBody>
          <a:bodyPr>
            <a:normAutofit/>
          </a:bodyPr>
          <a:lstStyle/>
          <a:p>
            <a:r>
              <a:rPr lang="en-US" dirty="0"/>
              <a:t>An input-output processor (IOP) is a processor with direct memory access capability. In this, the computer system is divided into a memory unit and number of processors.</a:t>
            </a:r>
          </a:p>
          <a:p>
            <a:r>
              <a:rPr lang="en-US" dirty="0"/>
              <a:t>Each IOP controls and manage the input-output tasks. The IOP is similar to CPU except that it handles only the details of I/O processing. The IOP can fetch and execute its own instructions. These IOP instructions are designed to manage I/O transfers only.</a:t>
            </a:r>
          </a:p>
          <a:p>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Block Diagram Of I/O Processor</a:t>
            </a:r>
            <a:br>
              <a:rPr lang="pt-BR" dirty="0"/>
            </a:br>
            <a:endParaRPr lang="en-IN" dirty="0"/>
          </a:p>
        </p:txBody>
      </p:sp>
      <p:pic>
        <p:nvPicPr>
          <p:cNvPr id="6" name="Content Placeholder 5"/>
          <p:cNvPicPr>
            <a:picLocks noGrp="1" noChangeAspect="1"/>
          </p:cNvPicPr>
          <p:nvPr>
            <p:ph idx="1"/>
          </p:nvPr>
        </p:nvPicPr>
        <p:blipFill>
          <a:blip r:embed="rId2"/>
          <a:stretch>
            <a:fillRect/>
          </a:stretch>
        </p:blipFill>
        <p:spPr>
          <a:xfrm>
            <a:off x="2827283" y="2343806"/>
            <a:ext cx="7567448" cy="3132083"/>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402021"/>
            <a:ext cx="10018713" cy="1111469"/>
          </a:xfrm>
        </p:spPr>
        <p:txBody>
          <a:bodyPr/>
          <a:lstStyle/>
          <a:p>
            <a:r>
              <a:rPr lang="en-US" dirty="0"/>
              <a:t>Synchronous Data Transfer</a:t>
            </a:r>
            <a:endParaRPr lang="en-IN" dirty="0"/>
          </a:p>
        </p:txBody>
      </p:sp>
      <p:sp>
        <p:nvSpPr>
          <p:cNvPr id="3" name="Content Placeholder 2"/>
          <p:cNvSpPr>
            <a:spLocks noGrp="1"/>
          </p:cNvSpPr>
          <p:nvPr>
            <p:ph idx="1"/>
          </p:nvPr>
        </p:nvSpPr>
        <p:spPr>
          <a:xfrm>
            <a:off x="1484310" y="1797269"/>
            <a:ext cx="10018713" cy="3993932"/>
          </a:xfrm>
        </p:spPr>
        <p:txBody>
          <a:bodyPr>
            <a:normAutofit lnSpcReduction="10000"/>
          </a:bodyPr>
          <a:lstStyle/>
          <a:p>
            <a:r>
              <a:rPr lang="en-US" dirty="0"/>
              <a:t>In Synchronous data transfer, the sending and receiving units are enabled with same clock signal. It is possible between two units when each of them knows the behavior of the other. </a:t>
            </a:r>
            <a:endParaRPr lang="en-US" dirty="0" smtClean="0"/>
          </a:p>
          <a:p>
            <a:r>
              <a:rPr lang="en-US" dirty="0" smtClean="0"/>
              <a:t>The </a:t>
            </a:r>
            <a:r>
              <a:rPr lang="en-US" dirty="0"/>
              <a:t>master performs a sequence of instructions for data transfer in a predefined order. All these actions are synchronized with the common clock. </a:t>
            </a:r>
            <a:endParaRPr lang="en-US" dirty="0" smtClean="0"/>
          </a:p>
          <a:p>
            <a:r>
              <a:rPr lang="en-US" dirty="0" smtClean="0"/>
              <a:t>The </a:t>
            </a:r>
            <a:r>
              <a:rPr lang="en-US" dirty="0"/>
              <a:t>master is designed to supply the data at a time when the slave is definitely ready for it. Usually, the master will introduce sufficient delay to take into account the slow response of the slave, without any request from the slave.</a:t>
            </a:r>
          </a:p>
          <a:p>
            <a:endParaRPr lang="en-IN"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743607"/>
          </a:xfrm>
        </p:spPr>
        <p:txBody>
          <a:bodyPr/>
          <a:lstStyle/>
          <a:p>
            <a:r>
              <a:rPr lang="en-US" dirty="0"/>
              <a:t>Asynchronous Data Transfer</a:t>
            </a:r>
            <a:endParaRPr lang="en-IN" dirty="0"/>
          </a:p>
        </p:txBody>
      </p:sp>
      <p:sp>
        <p:nvSpPr>
          <p:cNvPr id="3" name="Content Placeholder 2"/>
          <p:cNvSpPr>
            <a:spLocks noGrp="1"/>
          </p:cNvSpPr>
          <p:nvPr>
            <p:ph idx="1"/>
          </p:nvPr>
        </p:nvSpPr>
        <p:spPr>
          <a:xfrm>
            <a:off x="1484310" y="1849821"/>
            <a:ext cx="10018713" cy="3941379"/>
          </a:xfrm>
        </p:spPr>
        <p:txBody>
          <a:bodyPr>
            <a:normAutofit/>
          </a:bodyPr>
          <a:lstStyle/>
          <a:p>
            <a:r>
              <a:rPr lang="en-US" dirty="0"/>
              <a:t>In most computer asynchronous mode of data transfer is used in which two component have a different clock. Data transfer can occur between data in two ways serial and parallel. </a:t>
            </a:r>
            <a:endParaRPr lang="en-US" dirty="0" smtClean="0"/>
          </a:p>
          <a:p>
            <a:r>
              <a:rPr lang="en-US" dirty="0" smtClean="0"/>
              <a:t>In </a:t>
            </a:r>
            <a:r>
              <a:rPr lang="en-US" dirty="0"/>
              <a:t>case of parallel multiple lines are used to send a single bit whereas in serial transfer each bit is send one at a time. To tell other devices when the character/data will be given a concept of start and end bit is used. </a:t>
            </a:r>
            <a:endParaRPr lang="en-US" dirty="0" smtClean="0"/>
          </a:p>
          <a:p>
            <a:r>
              <a:rPr lang="en-US" dirty="0" smtClean="0"/>
              <a:t>A </a:t>
            </a:r>
            <a:r>
              <a:rPr lang="en-US" dirty="0"/>
              <a:t>start bit is denoted by 0 and stop bit is detected when line return to 1-state at least one time, here 1-state means that there is not data transfer is occurring.</a:t>
            </a:r>
          </a:p>
          <a:p>
            <a:endParaRPr lang="en-I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139" y="685800"/>
            <a:ext cx="10018713" cy="817179"/>
          </a:xfrm>
        </p:spPr>
        <p:txBody>
          <a:bodyPr/>
          <a:lstStyle/>
          <a:p>
            <a:r>
              <a:rPr lang="en-US" dirty="0"/>
              <a:t>Strobe Control</a:t>
            </a:r>
            <a:endParaRPr lang="en-IN" dirty="0"/>
          </a:p>
        </p:txBody>
      </p:sp>
      <p:sp>
        <p:nvSpPr>
          <p:cNvPr id="3" name="Content Placeholder 2"/>
          <p:cNvSpPr>
            <a:spLocks noGrp="1"/>
          </p:cNvSpPr>
          <p:nvPr>
            <p:ph idx="1"/>
          </p:nvPr>
        </p:nvSpPr>
        <p:spPr>
          <a:xfrm>
            <a:off x="2144110" y="1502979"/>
            <a:ext cx="8229600" cy="4972072"/>
          </a:xfrm>
        </p:spPr>
        <p:txBody>
          <a:bodyPr>
            <a:normAutofit/>
          </a:bodyPr>
          <a:lstStyle/>
          <a:p>
            <a:r>
              <a:rPr lang="en-US" dirty="0" smtClean="0"/>
              <a:t>In computer or memory technology, a strobe is a </a:t>
            </a:r>
            <a:r>
              <a:rPr lang="en-US" u="sng" dirty="0" smtClean="0"/>
              <a:t>signal</a:t>
            </a:r>
            <a:r>
              <a:rPr lang="en-US" dirty="0" smtClean="0"/>
              <a:t> that is sent that validates data or other signals on adjacent parallel lines. </a:t>
            </a:r>
          </a:p>
          <a:p>
            <a:r>
              <a:rPr lang="en-US" dirty="0" smtClean="0"/>
              <a:t>In memory technology, the </a:t>
            </a:r>
            <a:r>
              <a:rPr lang="en-US" u="sng" dirty="0" smtClean="0"/>
              <a:t>CAS</a:t>
            </a:r>
            <a:r>
              <a:rPr lang="en-US" dirty="0" smtClean="0"/>
              <a:t> (column address strobe) and RAS ( </a:t>
            </a:r>
            <a:r>
              <a:rPr lang="en-US" u="sng" dirty="0" smtClean="0"/>
              <a:t>row address strobe</a:t>
            </a:r>
            <a:r>
              <a:rPr lang="en-US" dirty="0" smtClean="0"/>
              <a:t> ) signals are used to tell a dynamic RAM that an address is a column or row address.</a:t>
            </a:r>
          </a:p>
          <a:p>
            <a:pPr marL="0" indent="0">
              <a:buNone/>
            </a:pPr>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4000" y="-84715"/>
            <a:ext cx="9826171" cy="1325563"/>
          </a:xfrm>
        </p:spPr>
        <p:txBody>
          <a:bodyPr>
            <a:normAutofit/>
          </a:bodyPr>
          <a:lstStyle/>
          <a:p>
            <a:r>
              <a:rPr lang="en-GB" b="1" dirty="0" smtClean="0">
                <a:latin typeface="+mn-lt"/>
              </a:rPr>
              <a:t>Operations (a) Data movement</a:t>
            </a:r>
            <a:endParaRPr lang="en-IN" b="1" dirty="0">
              <a:latin typeface="+mn-lt"/>
            </a:endParaRPr>
          </a:p>
        </p:txBody>
      </p:sp>
      <p:sp>
        <p:nvSpPr>
          <p:cNvPr id="4" name="Content Placeholder 3"/>
          <p:cNvSpPr>
            <a:spLocks noGrp="1"/>
          </p:cNvSpPr>
          <p:nvPr>
            <p:ph idx="1"/>
          </p:nvPr>
        </p:nvSpPr>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cxnSp>
        <p:nvCxnSpPr>
          <p:cNvPr id="5" name="Straight Connector 4"/>
          <p:cNvCxnSpPr/>
          <p:nvPr/>
        </p:nvCxnSpPr>
        <p:spPr>
          <a:xfrm>
            <a:off x="1770743" y="1088572"/>
            <a:ext cx="8734194" cy="19759"/>
          </a:xfrm>
          <a:prstGeom prst="line">
            <a:avLst/>
          </a:prstGeom>
          <a:ln w="47625">
            <a:solidFill>
              <a:schemeClr val="dk1"/>
            </a:solidFill>
          </a:ln>
        </p:spPr>
        <p:style>
          <a:lnRef idx="1">
            <a:schemeClr val="dk1"/>
          </a:lnRef>
          <a:fillRef idx="0">
            <a:schemeClr val="dk1"/>
          </a:fillRef>
          <a:effectRef idx="0">
            <a:schemeClr val="dk1"/>
          </a:effectRef>
          <a:fontRef idx="minor">
            <a:schemeClr val="tx1"/>
          </a:fontRef>
        </p:style>
      </p:cxnSp>
      <p:pic>
        <p:nvPicPr>
          <p:cNvPr id="7" name="Picture 48"/>
          <p:cNvPicPr>
            <a:picLocks noChangeAspect="1" noChangeArrowheads="1"/>
          </p:cNvPicPr>
          <p:nvPr/>
        </p:nvPicPr>
        <p:blipFill>
          <a:blip r:embed="rId2">
            <a:extLst>
              <a:ext uri="{28A0092B-C50C-407E-A947-70E740481C1C}">
                <a14:useLocalDpi xmlns:a14="http://schemas.microsoft.com/office/drawing/2010/main" val="0"/>
              </a:ext>
            </a:extLst>
          </a:blip>
          <a:srcRect l="8835" t="6470" r="54846" b="58243"/>
          <a:stretch>
            <a:fillRect/>
          </a:stretch>
        </p:blipFill>
        <p:spPr bwMode="auto">
          <a:xfrm>
            <a:off x="3175000" y="1325565"/>
            <a:ext cx="4764314" cy="538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65857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32490"/>
          </a:xfrm>
        </p:spPr>
        <p:txBody>
          <a:bodyPr>
            <a:normAutofit/>
          </a:bodyPr>
          <a:lstStyle/>
          <a:p>
            <a:r>
              <a:rPr lang="en-US" b="1" dirty="0"/>
              <a:t>Strobe Mechanism</a:t>
            </a:r>
            <a:endParaRPr lang="en-IN" dirty="0"/>
          </a:p>
        </p:txBody>
      </p:sp>
      <p:sp>
        <p:nvSpPr>
          <p:cNvPr id="3" name="Content Placeholder 2"/>
          <p:cNvSpPr>
            <a:spLocks noGrp="1"/>
          </p:cNvSpPr>
          <p:nvPr>
            <p:ph idx="1"/>
          </p:nvPr>
        </p:nvSpPr>
        <p:spPr/>
        <p:txBody>
          <a:bodyPr>
            <a:normAutofit/>
          </a:bodyPr>
          <a:lstStyle/>
          <a:p>
            <a:pPr marL="0" indent="0">
              <a:buNone/>
            </a:pPr>
            <a:r>
              <a:rPr lang="en-US" b="1" dirty="0"/>
              <a:t>Source initiated Strobe –</a:t>
            </a:r>
            <a:r>
              <a:rPr lang="en-US" dirty="0"/>
              <a:t> When source initiates the process of data transfer. Strobe is just a signal. Step are-</a:t>
            </a:r>
          </a:p>
          <a:p>
            <a:r>
              <a:rPr lang="en-US" dirty="0" smtClean="0"/>
              <a:t> </a:t>
            </a:r>
            <a:r>
              <a:rPr lang="en-US" dirty="0"/>
              <a:t>First, source puts data on the data bus and ON the strobe signal</a:t>
            </a:r>
            <a:r>
              <a:rPr lang="en-US" dirty="0" smtClean="0"/>
              <a:t>.</a:t>
            </a:r>
          </a:p>
          <a:p>
            <a:r>
              <a:rPr lang="en-US" dirty="0" smtClean="0"/>
              <a:t> </a:t>
            </a:r>
            <a:r>
              <a:rPr lang="en-US" dirty="0"/>
              <a:t>Destination on seeing the ON signal of strobe, read data from the data </a:t>
            </a:r>
            <a:r>
              <a:rPr lang="en-US" dirty="0" smtClean="0"/>
              <a:t>bus.</a:t>
            </a:r>
          </a:p>
          <a:p>
            <a:r>
              <a:rPr lang="en-US" dirty="0" smtClean="0"/>
              <a:t>After </a:t>
            </a:r>
            <a:r>
              <a:rPr lang="en-US" dirty="0"/>
              <a:t>reading data from the data bus by destination, strobe gets OFF</a:t>
            </a:r>
          </a:p>
          <a:p>
            <a:endParaRPr lang="en-US" sz="1600"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descr="st.png"/>
          <p:cNvPicPr>
            <a:picLocks noChangeAspect="1"/>
          </p:cNvPicPr>
          <p:nvPr/>
        </p:nvPicPr>
        <p:blipFill>
          <a:blip r:embed="rId2"/>
          <a:stretch>
            <a:fillRect/>
          </a:stretch>
        </p:blipFill>
        <p:spPr>
          <a:xfrm>
            <a:off x="2112579" y="738351"/>
            <a:ext cx="7086600" cy="1828800"/>
          </a:xfrm>
          <a:prstGeom prst="rect">
            <a:avLst/>
          </a:prstGeom>
        </p:spPr>
      </p:pic>
      <p:pic>
        <p:nvPicPr>
          <p:cNvPr id="4" name="Picture 3" descr="st1.jpg"/>
          <p:cNvPicPr>
            <a:picLocks noChangeAspect="1"/>
          </p:cNvPicPr>
          <p:nvPr/>
        </p:nvPicPr>
        <p:blipFill>
          <a:blip r:embed="rId3"/>
          <a:stretch>
            <a:fillRect/>
          </a:stretch>
        </p:blipFill>
        <p:spPr>
          <a:xfrm>
            <a:off x="2112579" y="3510455"/>
            <a:ext cx="7439025" cy="2052637"/>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Destination initiated </a:t>
            </a:r>
            <a:r>
              <a:rPr lang="en-US" b="1" dirty="0" smtClean="0"/>
              <a:t>signal</a:t>
            </a:r>
            <a:endParaRPr lang="en-US" dirty="0"/>
          </a:p>
        </p:txBody>
      </p:sp>
      <p:sp>
        <p:nvSpPr>
          <p:cNvPr id="6" name="Content Placeholder 5"/>
          <p:cNvSpPr>
            <a:spLocks noGrp="1"/>
          </p:cNvSpPr>
          <p:nvPr>
            <p:ph idx="1"/>
          </p:nvPr>
        </p:nvSpPr>
        <p:spPr/>
        <p:txBody>
          <a:bodyPr/>
          <a:lstStyle/>
          <a:p>
            <a:pPr marL="0" indent="0">
              <a:buNone/>
            </a:pPr>
            <a:r>
              <a:rPr lang="en-US" dirty="0"/>
              <a:t>When destination initiates the process of data transfer</a:t>
            </a:r>
            <a:r>
              <a:rPr lang="en-US" dirty="0" smtClean="0"/>
              <a:t>. Steps are-</a:t>
            </a:r>
            <a:br>
              <a:rPr lang="en-US" dirty="0" smtClean="0"/>
            </a:br>
            <a:endParaRPr lang="en-US" dirty="0" smtClean="0"/>
          </a:p>
          <a:p>
            <a:r>
              <a:rPr lang="en-US" dirty="0" smtClean="0"/>
              <a:t>First</a:t>
            </a:r>
            <a:r>
              <a:rPr lang="en-US" dirty="0"/>
              <a:t>, the destination ON the strobe signal to ensure the source to put the fresh data on the data </a:t>
            </a:r>
            <a:r>
              <a:rPr lang="en-US" dirty="0" smtClean="0"/>
              <a:t>bus.</a:t>
            </a:r>
          </a:p>
          <a:p>
            <a:r>
              <a:rPr lang="en-US" dirty="0" smtClean="0"/>
              <a:t>Source </a:t>
            </a:r>
            <a:r>
              <a:rPr lang="en-US" dirty="0"/>
              <a:t>on seeing the ON signal puts fresh data on the data </a:t>
            </a:r>
            <a:r>
              <a:rPr lang="en-US" dirty="0" smtClean="0"/>
              <a:t>bus.</a:t>
            </a:r>
          </a:p>
          <a:p>
            <a:r>
              <a:rPr lang="en-US" dirty="0" smtClean="0"/>
              <a:t>Destination </a:t>
            </a:r>
            <a:r>
              <a:rPr lang="en-US" dirty="0"/>
              <a:t>reads the data from the data bus and strobe gets OFF signal.</a:t>
            </a:r>
          </a:p>
          <a:p>
            <a:pPr marL="0" indent="0">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39784"/>
          </a:xfrm>
        </p:spPr>
        <p:txBody>
          <a:bodyPr>
            <a:normAutofit/>
          </a:bodyPr>
          <a:lstStyle/>
          <a:p>
            <a:r>
              <a:rPr lang="en-US" b="1" dirty="0"/>
              <a:t>Working principle of keyboard</a:t>
            </a:r>
            <a:endParaRPr lang="en-IN" dirty="0"/>
          </a:p>
        </p:txBody>
      </p:sp>
      <p:sp>
        <p:nvSpPr>
          <p:cNvPr id="3" name="Content Placeholder 2"/>
          <p:cNvSpPr>
            <a:spLocks noGrp="1"/>
          </p:cNvSpPr>
          <p:nvPr>
            <p:ph idx="1"/>
          </p:nvPr>
        </p:nvSpPr>
        <p:spPr>
          <a:xfrm>
            <a:off x="714704" y="1463627"/>
            <a:ext cx="11267090" cy="5500701"/>
          </a:xfrm>
        </p:spPr>
        <p:txBody>
          <a:bodyPr>
            <a:noAutofit/>
          </a:bodyPr>
          <a:lstStyle/>
          <a:p>
            <a:pPr>
              <a:buNone/>
            </a:pPr>
            <a:r>
              <a:rPr lang="en-US" dirty="0" smtClean="0"/>
              <a:t>     Working </a:t>
            </a:r>
            <a:r>
              <a:rPr lang="en-US" dirty="0"/>
              <a:t>Principle of a Keyboard:-Inside the keyboard, there are metallic plate, circuit board and processor, which are responsible for transferring information from the keyboard to the computer. Depending upon the working principle, there are two main types of keys, namely, capacitive and hard-contact. Let's discuss in brief about the functioning of capacitive and hard contact key . When a capacitive key is pressed, the metal plunger applies a gentle pressure to the circuit board. The pressure is identified by the computer and the circuit flow is initiated, resulting in the transfer of information from the circuit to the currently installed software.</a:t>
            </a:r>
            <a:br>
              <a:rPr lang="en-US" dirty="0"/>
            </a:br>
            <a:r>
              <a:rPr lang="en-US" dirty="0"/>
              <a:t>The key identifying to computer is identified using a keyboard driver and finding the preferred key called</a:t>
            </a:r>
            <a:br>
              <a:rPr lang="en-US" dirty="0"/>
            </a:br>
            <a:r>
              <a:rPr lang="en-US" dirty="0"/>
              <a:t>source code.</a:t>
            </a:r>
          </a:p>
          <a:p>
            <a:pPr>
              <a:buNone/>
            </a:pPr>
            <a:endParaRPr lang="en-I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ey.gif"/>
          <p:cNvPicPr>
            <a:picLocks noChangeAspect="1"/>
          </p:cNvPicPr>
          <p:nvPr/>
        </p:nvPicPr>
        <p:blipFill>
          <a:blip r:embed="rId2"/>
          <a:stretch>
            <a:fillRect/>
          </a:stretch>
        </p:blipFill>
        <p:spPr>
          <a:xfrm>
            <a:off x="1839310" y="1206062"/>
            <a:ext cx="8954814" cy="4133193"/>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1D9B8547-4338-44BD-B249-65D0A117B008}"/>
              </a:ext>
            </a:extLst>
          </p:cNvPr>
          <p:cNvSpPr txBox="1">
            <a:spLocks/>
          </p:cNvSpPr>
          <p:nvPr/>
        </p:nvSpPr>
        <p:spPr>
          <a:xfrm>
            <a:off x="1" y="683581"/>
            <a:ext cx="13656814" cy="3311370"/>
          </a:xfrm>
          <a:prstGeom prst="rect">
            <a:avLst/>
          </a:prstGeom>
        </p:spPr>
        <p:txBody>
          <a:bodyP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IN" sz="1600" dirty="0"/>
          </a:p>
        </p:txBody>
      </p:sp>
      <p:sp>
        <p:nvSpPr>
          <p:cNvPr id="3" name="Title 2"/>
          <p:cNvSpPr>
            <a:spLocks noGrp="1"/>
          </p:cNvSpPr>
          <p:nvPr>
            <p:ph type="title"/>
          </p:nvPr>
        </p:nvSpPr>
        <p:spPr>
          <a:xfrm>
            <a:off x="1484309" y="287767"/>
            <a:ext cx="10018713" cy="1175273"/>
          </a:xfrm>
        </p:spPr>
        <p:txBody>
          <a:bodyPr/>
          <a:lstStyle/>
          <a:p>
            <a:r>
              <a:rPr lang="en-US" dirty="0"/>
              <a:t>Working Mechanism Of Mouse</a:t>
            </a:r>
          </a:p>
        </p:txBody>
      </p:sp>
      <p:sp>
        <p:nvSpPr>
          <p:cNvPr id="4" name="Content Placeholder 3"/>
          <p:cNvSpPr>
            <a:spLocks noGrp="1"/>
          </p:cNvSpPr>
          <p:nvPr>
            <p:ph idx="1"/>
          </p:nvPr>
        </p:nvSpPr>
        <p:spPr>
          <a:xfrm>
            <a:off x="1484310" y="1463041"/>
            <a:ext cx="10018713" cy="4539726"/>
          </a:xfrm>
        </p:spPr>
        <p:txBody>
          <a:bodyPr/>
          <a:lstStyle/>
          <a:p>
            <a:r>
              <a:rPr lang="en-US" dirty="0"/>
              <a:t>The main goal of any mouse is to translate the motion of your hand into signals that the computer can use. Let's take a look inside a track-ball mouse to see how it works:</a:t>
            </a:r>
          </a:p>
          <a:p>
            <a:r>
              <a:rPr lang="en-US" dirty="0"/>
              <a:t>A ball inside the mouse touches the desktop and rolls when the mouse moves. The underside of the mouse's logic board: The exposed portion of the ball touches the desktop.</a:t>
            </a:r>
          </a:p>
          <a:p>
            <a:endParaRPr lang="en-US" dirty="0"/>
          </a:p>
        </p:txBody>
      </p:sp>
    </p:spTree>
    <p:extLst>
      <p:ext uri="{BB962C8B-B14F-4D97-AF65-F5344CB8AC3E}">
        <p14:creationId xmlns:p14="http://schemas.microsoft.com/office/powerpoint/2010/main" val="3287157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59614" y="1043493"/>
            <a:ext cx="10018713" cy="5814508"/>
          </a:xfrm>
        </p:spPr>
        <p:txBody>
          <a:bodyPr>
            <a:normAutofit fontScale="92500" lnSpcReduction="10000"/>
          </a:bodyPr>
          <a:lstStyle/>
          <a:p>
            <a:r>
              <a:rPr lang="en-US" dirty="0"/>
              <a:t>Two rollers inside the mouse touch the ball. One of the rollers is oriented so that it detects motion in the X direction, and the other is oriented 90 degrees to the first roller so it detects motion in the Y direction. When the ball rotates, one or both of these rollers rotate as well. The following image shows the two white rollers on this mouse: The rollers that touch the ball and detect X and Y motion</a:t>
            </a:r>
            <a:r>
              <a:rPr lang="en-US" b="1" dirty="0"/>
              <a:t>.</a:t>
            </a:r>
          </a:p>
          <a:p>
            <a:r>
              <a:rPr lang="en-US" dirty="0"/>
              <a:t>The rollers each connect to a shaft, and the shaft spins a </a:t>
            </a:r>
            <a:r>
              <a:rPr lang="en-US" b="1" dirty="0"/>
              <a:t>disk</a:t>
            </a:r>
            <a:r>
              <a:rPr lang="en-US" dirty="0"/>
              <a:t> with holes in it. When a roller rolls, its shaft and disk spin</a:t>
            </a:r>
            <a:r>
              <a:rPr lang="en-US" dirty="0" smtClean="0"/>
              <a:t>.</a:t>
            </a:r>
            <a:r>
              <a:rPr lang="en-US" dirty="0"/>
              <a:t> </a:t>
            </a:r>
            <a:r>
              <a:rPr lang="en-US" dirty="0" smtClean="0"/>
              <a:t>\</a:t>
            </a:r>
          </a:p>
          <a:p>
            <a:r>
              <a:rPr lang="en-US" dirty="0" smtClean="0"/>
              <a:t>On </a:t>
            </a:r>
            <a:r>
              <a:rPr lang="en-US" dirty="0"/>
              <a:t>either side of the disk there is an infrared LED and an </a:t>
            </a:r>
            <a:r>
              <a:rPr lang="en-US" b="1" dirty="0"/>
              <a:t>infrared sensor</a:t>
            </a:r>
            <a:r>
              <a:rPr lang="en-US" dirty="0"/>
              <a:t>. The holes in the disk break the beam of light coming from the LED so that the infrared sensor sees pulses of light. The rate of the pulsing is directly related to the speed of the mouse and the distance it travels. A close-up of one of the optical encoders that track mouse motion: There is an infrared LED (clear) on one side of the disk and an infrared sensor (red) on the other.</a:t>
            </a:r>
          </a:p>
          <a:p>
            <a:r>
              <a:rPr lang="en-US" dirty="0"/>
              <a:t>An on-board processor chip reads the pulses from the infrared sensors and turns them into binary data that the computer can understand. The chip sends the binary data to the computer through the mouse's cord.</a:t>
            </a:r>
          </a:p>
          <a:p>
            <a:endParaRPr lang="en-US" dirty="0"/>
          </a:p>
          <a:p>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agram-of-mechanical-mouse.jpg"/>
          <p:cNvPicPr>
            <a:picLocks noChangeAspect="1"/>
          </p:cNvPicPr>
          <p:nvPr/>
        </p:nvPicPr>
        <p:blipFill>
          <a:blip r:embed="rId2"/>
          <a:stretch>
            <a:fillRect/>
          </a:stretch>
        </p:blipFill>
        <p:spPr>
          <a:xfrm>
            <a:off x="2682987" y="351331"/>
            <a:ext cx="7499350" cy="5769771"/>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158" y="513679"/>
            <a:ext cx="10018713" cy="949362"/>
          </a:xfrm>
        </p:spPr>
        <p:txBody>
          <a:bodyPr>
            <a:normAutofit/>
          </a:bodyPr>
          <a:lstStyle/>
          <a:p>
            <a:r>
              <a:rPr lang="en-US" dirty="0"/>
              <a:t>Working Mechanism Of Scanner</a:t>
            </a:r>
            <a:endParaRPr lang="en-IN" dirty="0"/>
          </a:p>
        </p:txBody>
      </p:sp>
      <p:sp>
        <p:nvSpPr>
          <p:cNvPr id="3" name="Content Placeholder 2"/>
          <p:cNvSpPr>
            <a:spLocks noGrp="1"/>
          </p:cNvSpPr>
          <p:nvPr>
            <p:ph idx="1"/>
          </p:nvPr>
        </p:nvSpPr>
        <p:spPr>
          <a:xfrm>
            <a:off x="1269158" y="1566071"/>
            <a:ext cx="10424160" cy="4635713"/>
          </a:xfrm>
        </p:spPr>
        <p:txBody>
          <a:bodyPr>
            <a:noAutofit/>
          </a:bodyPr>
          <a:lstStyle/>
          <a:p>
            <a:r>
              <a:rPr lang="en-US" dirty="0"/>
              <a:t>Scanners operate by shining light at the object or document being digitized and directing the reflected light (usually through a series of mirrors and lenses) onto a photosensitive element. In most scanners, the sensing medium is an electronic, light-sensing integrated circuit known as a charged coupled device (CCD). Light-sensitive </a:t>
            </a:r>
            <a:r>
              <a:rPr lang="en-US" dirty="0" err="1"/>
              <a:t>photosites</a:t>
            </a:r>
            <a:r>
              <a:rPr lang="en-US" dirty="0"/>
              <a:t> arrayed along the CCD convert levels of brightness into electronic signals that are then processed into a digital image.</a:t>
            </a:r>
          </a:p>
          <a:p>
            <a:endParaRPr lang="en-IN" sz="14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6262" y="304801"/>
            <a:ext cx="8786842" cy="6647974"/>
          </a:xfrm>
          <a:prstGeom prst="rect">
            <a:avLst/>
          </a:prstGeom>
        </p:spPr>
        <p:txBody>
          <a:bodyPr wrap="square">
            <a:spAutoFit/>
          </a:bodyPr>
          <a:lstStyle/>
          <a:p>
            <a:pPr marL="342900" indent="-342900">
              <a:buFont typeface="Arial" panose="020B0604020202020204" pitchFamily="34" charset="0"/>
              <a:buChar char="•"/>
            </a:pPr>
            <a:r>
              <a:rPr lang="en-US" sz="2400" dirty="0"/>
              <a:t>CCD is by far the most common light-sensing technology used in modern scanners. Two other technologies, CIS (Contact Image Sensor), and PMT (photomultiplier tube) are found in the low and high ends of the scanner market, respectively. CIS is a newer technology that allows scanners to be smaller and lighter, but sacrifices dynamic range, depth-of-field, and resolution. PMT-based drum scanners produce very high-quality images.</a:t>
            </a:r>
          </a:p>
          <a:p>
            <a:pPr marL="342900" indent="-342900">
              <a:buFont typeface="Arial" panose="020B0604020202020204" pitchFamily="34" charset="0"/>
              <a:buChar char="•"/>
            </a:pPr>
            <a:r>
              <a:rPr lang="en-US" sz="2400" dirty="0"/>
              <a:t>Another sensing technology, CMOS (Complementary Metal Oxide Semiconductor), appears primarily in low-end, hand-held digital cameras where its low cost, low power consumption and easier component integration permits smaller, less expensive designs. Traditionally, high-end and professional digital cameras employ CCD sensors, despite their expense and the complexity of their design, because they exhibit much superior noise characteristics. Although some innovative designs that render low-noise CMOS-based images are emerging, CCD still dominates the high end of the market.</a:t>
            </a: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1023</TotalTime>
  <Words>4941</Words>
  <Application>Microsoft Office PowerPoint</Application>
  <PresentationFormat>Widescreen</PresentationFormat>
  <Paragraphs>622</Paragraphs>
  <Slides>140</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140</vt:i4>
      </vt:variant>
    </vt:vector>
  </HeadingPairs>
  <TitlesOfParts>
    <vt:vector size="149" baseType="lpstr">
      <vt:lpstr>Algerian</vt:lpstr>
      <vt:lpstr>Arial</vt:lpstr>
      <vt:lpstr>Arial Black</vt:lpstr>
      <vt:lpstr>Calibri</vt:lpstr>
      <vt:lpstr>Corbel</vt:lpstr>
      <vt:lpstr>Verdana</vt:lpstr>
      <vt:lpstr>Wingdings</vt:lpstr>
      <vt:lpstr>Wingdings 2</vt:lpstr>
      <vt:lpstr>2_Parallax</vt:lpstr>
      <vt:lpstr>PowerPoint Presentation</vt:lpstr>
      <vt:lpstr>Architecture</vt:lpstr>
      <vt:lpstr>Organization</vt:lpstr>
      <vt:lpstr>Structure &amp; Function</vt:lpstr>
      <vt:lpstr>Function</vt:lpstr>
      <vt:lpstr>PowerPoint Presentation</vt:lpstr>
      <vt:lpstr>PowerPoint Presentation</vt:lpstr>
      <vt:lpstr>Function View</vt:lpstr>
      <vt:lpstr>Operations (a) Data movement</vt:lpstr>
      <vt:lpstr>Operations (b) Storage </vt:lpstr>
      <vt:lpstr>Operation (c) Processing from/to storage </vt:lpstr>
      <vt:lpstr>Operation (d) Processing from storage to I/O</vt:lpstr>
      <vt:lpstr>Structure - Top Level</vt:lpstr>
      <vt:lpstr>Structure - The CPU</vt:lpstr>
      <vt:lpstr>PowerPoint Presentation</vt:lpstr>
      <vt:lpstr>PowerPoint Presentation</vt:lpstr>
      <vt:lpstr>PowerPoint Presentation</vt:lpstr>
      <vt:lpstr>ENIAC - background</vt:lpstr>
      <vt:lpstr>ENIAC - details</vt:lpstr>
      <vt:lpstr>von Neumann/Turing</vt:lpstr>
      <vt:lpstr>Structure of von Neumann machine</vt:lpstr>
      <vt:lpstr>IAS - details</vt:lpstr>
      <vt:lpstr> IAS  Memory Format</vt:lpstr>
      <vt:lpstr>Structure of IAS –  detail</vt:lpstr>
      <vt:lpstr>IAS - instructions</vt:lpstr>
      <vt:lpstr>Commercial Computers - UNIVAC</vt:lpstr>
      <vt:lpstr>Commercial Computers - IBM</vt:lpstr>
      <vt:lpstr>Transistors</vt:lpstr>
      <vt:lpstr>Transistor Based Computers</vt:lpstr>
      <vt:lpstr>IBM 7094</vt:lpstr>
      <vt:lpstr>Microelectronics</vt:lpstr>
      <vt:lpstr>Fundamental Computer Elements</vt:lpstr>
      <vt:lpstr>Computer Generations</vt:lpstr>
      <vt:lpstr>Moore’s Law</vt:lpstr>
      <vt:lpstr>Growth in CPU Transistor Count [BOHR03]</vt:lpstr>
      <vt:lpstr>IBM 360 series </vt:lpstr>
      <vt:lpstr>Key Characteristics of the System/360 Family</vt:lpstr>
      <vt:lpstr>DEC PDP-8 </vt:lpstr>
      <vt:lpstr>Evolution of the PDP-8 [VOEL88]</vt:lpstr>
      <vt:lpstr>DEC - PDP-8 Bus Structure</vt:lpstr>
      <vt:lpstr>Semiconductor Memory</vt:lpstr>
      <vt:lpstr> Evolution of Intel Microprocessors </vt:lpstr>
      <vt:lpstr> Evolution of Intel Microprocessors </vt:lpstr>
      <vt:lpstr>Speeding it up</vt:lpstr>
      <vt:lpstr>Performance Balance</vt:lpstr>
      <vt:lpstr>Logic and Memory Performance Gap [BORK03]</vt:lpstr>
      <vt:lpstr>Solutions</vt:lpstr>
      <vt:lpstr>Typical I/O Device Data Rates</vt:lpstr>
      <vt:lpstr>Key is Balance</vt:lpstr>
      <vt:lpstr>Improvements in Chip Organization and Architecture</vt:lpstr>
      <vt:lpstr>Problems with Clock Speed and Login Density</vt:lpstr>
      <vt:lpstr>Intel Microprocessor Performance</vt:lpstr>
      <vt:lpstr>Increased Cache Capacity</vt:lpstr>
      <vt:lpstr>Diminishing Returns</vt:lpstr>
      <vt:lpstr>New Approach – Multiple Cores</vt:lpstr>
      <vt:lpstr>Evolution of the Intel product line(1)</vt:lpstr>
      <vt:lpstr>Evolution of the Intel product line(2)</vt:lpstr>
      <vt:lpstr>Embedded Systems ARM</vt:lpstr>
      <vt:lpstr>Embedded Systems Requirements</vt:lpstr>
      <vt:lpstr>Possible Organization of an Embedded System</vt:lpstr>
      <vt:lpstr>ARM Evolution</vt:lpstr>
      <vt:lpstr>ARM Systems Categories</vt:lpstr>
      <vt:lpstr>Performance Assessment Clock Speed</vt:lpstr>
      <vt:lpstr>System Clock</vt:lpstr>
      <vt:lpstr>Instruction Execution Rate</vt:lpstr>
      <vt:lpstr>Benchmarks</vt:lpstr>
      <vt:lpstr>SPEC Speed Metric</vt:lpstr>
      <vt:lpstr>SPEC Rate Metric</vt:lpstr>
      <vt:lpstr>Amdahl’s Law</vt:lpstr>
      <vt:lpstr>Amdahl’s Law Formula</vt:lpstr>
      <vt:lpstr>PowerPoint Presentation</vt:lpstr>
      <vt:lpstr> Input output organization: </vt:lpstr>
      <vt:lpstr>PowerPoint Presentation</vt:lpstr>
      <vt:lpstr>Working Of Peripherals</vt:lpstr>
      <vt:lpstr>Interrupt Driven I/O</vt:lpstr>
      <vt:lpstr>PowerPoint Presentation</vt:lpstr>
      <vt:lpstr>Interrupt Processing</vt:lpstr>
      <vt:lpstr>PRIORITY INTERRUPT</vt:lpstr>
      <vt:lpstr>Direct Memory Access</vt:lpstr>
      <vt:lpstr>PowerPoint Presentation</vt:lpstr>
      <vt:lpstr>PowerPoint Presentation</vt:lpstr>
      <vt:lpstr>PowerPoint Presentation</vt:lpstr>
      <vt:lpstr>DMA</vt:lpstr>
      <vt:lpstr>PowerPoint Presentation</vt:lpstr>
      <vt:lpstr>I/O Processor and serial communication</vt:lpstr>
      <vt:lpstr>Block Diagram Of I/O Processor </vt:lpstr>
      <vt:lpstr>Synchronous Data Transfer</vt:lpstr>
      <vt:lpstr>Asynchronous Data Transfer</vt:lpstr>
      <vt:lpstr>Strobe Control</vt:lpstr>
      <vt:lpstr>Strobe Mechanism</vt:lpstr>
      <vt:lpstr>PowerPoint Presentation</vt:lpstr>
      <vt:lpstr>Destination initiated signal</vt:lpstr>
      <vt:lpstr>Working principle of keyboard</vt:lpstr>
      <vt:lpstr>PowerPoint Presentation</vt:lpstr>
      <vt:lpstr>Working Mechanism Of Mouse</vt:lpstr>
      <vt:lpstr>PowerPoint Presentation</vt:lpstr>
      <vt:lpstr>PowerPoint Presentation</vt:lpstr>
      <vt:lpstr>Working Mechanism Of Scanner</vt:lpstr>
      <vt:lpstr>PowerPoint Presentation</vt:lpstr>
      <vt:lpstr>PowerPoint Presentation</vt:lpstr>
      <vt:lpstr>PowerPoint Presentation</vt:lpstr>
      <vt:lpstr> CONTROL UNIT</vt:lpstr>
      <vt:lpstr>Instruction Word Format</vt:lpstr>
      <vt:lpstr>Fetch Cycle</vt:lpstr>
      <vt:lpstr>PowerPoint Presentation</vt:lpstr>
      <vt:lpstr>Execution Cycle</vt:lpstr>
      <vt:lpstr>Microprogramming Concepts</vt:lpstr>
      <vt:lpstr>ADDRESSING MODES</vt:lpstr>
      <vt:lpstr>PowerPoint Presentation</vt:lpstr>
      <vt:lpstr>PowerPoint Presentation</vt:lpstr>
      <vt:lpstr>PowerPoint Presentation</vt:lpstr>
      <vt:lpstr>PowerPoint Presentation</vt:lpstr>
      <vt:lpstr>MEMORY HIERARCHY</vt:lpstr>
      <vt:lpstr>PowerPoint Presentation</vt:lpstr>
      <vt:lpstr>INTERNAL MEMORY</vt:lpstr>
      <vt:lpstr>EXTERNAL MEMORY</vt:lpstr>
      <vt:lpstr>TYPES OF  PRIMARY MEMORY </vt:lpstr>
      <vt:lpstr>ROM</vt:lpstr>
      <vt:lpstr>PROM</vt:lpstr>
      <vt:lpstr>EPROM</vt:lpstr>
      <vt:lpstr>EEPROM</vt:lpstr>
      <vt:lpstr>RAM</vt:lpstr>
      <vt:lpstr>DRAM</vt:lpstr>
      <vt:lpstr>SRAM</vt:lpstr>
      <vt:lpstr>CACHE MEMORY ORGANIZATION</vt:lpstr>
      <vt:lpstr>PowerPoint Presentation</vt:lpstr>
      <vt:lpstr>VIRTUAL MEMORY</vt:lpstr>
      <vt:lpstr>TYPES OF SECONDARY STORAGE</vt:lpstr>
      <vt:lpstr>MAGNETIC DISKS</vt:lpstr>
      <vt:lpstr>MAGNETIC TAPES</vt:lpstr>
      <vt:lpstr>OPTICAL MEMORY</vt:lpstr>
      <vt:lpstr>DVD</vt:lpstr>
      <vt:lpstr>PowerPoint Presentation</vt:lpstr>
      <vt:lpstr>Fetch and Execution Cycle</vt:lpstr>
      <vt:lpstr>Fetching and Executing steps :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bhatt</dc:creator>
  <cp:lastModifiedBy>LOKI</cp:lastModifiedBy>
  <cp:revision>144</cp:revision>
  <dcterms:created xsi:type="dcterms:W3CDTF">2019-10-16T14:44:03Z</dcterms:created>
  <dcterms:modified xsi:type="dcterms:W3CDTF">2019-10-22T03:05:22Z</dcterms:modified>
</cp:coreProperties>
</file>